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4" r:id="rId5"/>
    <p:sldId id="264" r:id="rId6"/>
    <p:sldId id="258" r:id="rId7"/>
    <p:sldId id="257" r:id="rId8"/>
    <p:sldId id="260" r:id="rId9"/>
    <p:sldId id="271" r:id="rId10"/>
    <p:sldId id="272" r:id="rId11"/>
    <p:sldId id="262" r:id="rId12"/>
    <p:sldId id="273" r:id="rId13"/>
    <p:sldId id="276" r:id="rId14"/>
    <p:sldId id="261" r:id="rId15"/>
    <p:sldId id="263" r:id="rId16"/>
    <p:sldId id="265" r:id="rId17"/>
    <p:sldId id="266" r:id="rId18"/>
    <p:sldId id="267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B56ECC-D3AB-4145-BFD9-33A9A11FB8C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12B504-9354-4460-819E-CDB3C758A4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mailto:bicknellk@metro.net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8305800" cy="2514600"/>
          </a:xfrm>
        </p:spPr>
        <p:txBody>
          <a:bodyPr/>
          <a:lstStyle/>
          <a:p>
            <a:pPr algn="l"/>
            <a:endParaRPr lang="en-US" dirty="0" smtClean="0">
              <a:latin typeface="Calibri" panose="020F0502020204030204" pitchFamily="34" charset="0"/>
            </a:endParaRPr>
          </a:p>
          <a:p>
            <a:pPr algn="l"/>
            <a:endParaRPr lang="en-US" sz="2800" dirty="0" smtClean="0">
              <a:latin typeface="Calibri" panose="020F0502020204030204" pitchFamily="34" charset="0"/>
            </a:endParaRPr>
          </a:p>
          <a:p>
            <a:pPr algn="l"/>
            <a:r>
              <a:rPr lang="en-US" sz="2800" dirty="0" smtClean="0">
                <a:latin typeface="Calibri" panose="020F0502020204030204" pitchFamily="34" charset="0"/>
              </a:rPr>
              <a:t>Internet Librarian October 26, 2015</a:t>
            </a:r>
          </a:p>
          <a:p>
            <a:pPr algn="l"/>
            <a:r>
              <a:rPr lang="en-US" sz="1800" dirty="0" err="1" smtClean="0">
                <a:latin typeface="Calibri" panose="020F0502020204030204" pitchFamily="34" charset="0"/>
              </a:rPr>
              <a:t>Kenn</a:t>
            </a:r>
            <a:r>
              <a:rPr lang="en-US" sz="1800" dirty="0" smtClean="0">
                <a:latin typeface="Calibri" panose="020F0502020204030204" pitchFamily="34" charset="0"/>
              </a:rPr>
              <a:t> Bicknell</a:t>
            </a:r>
          </a:p>
          <a:p>
            <a:pPr algn="l"/>
            <a:r>
              <a:rPr lang="en-US" sz="1800" dirty="0" smtClean="0">
                <a:latin typeface="Calibri" panose="020F0502020204030204" pitchFamily="34" charset="0"/>
              </a:rPr>
              <a:t>Los Angeles County Metropolitan Transportation Authority (USA)</a:t>
            </a:r>
          </a:p>
          <a:p>
            <a:pPr algn="l"/>
            <a:r>
              <a:rPr lang="en-US" sz="1800" dirty="0" smtClean="0">
                <a:latin typeface="Calibri" panose="020F0502020204030204" pitchFamily="34" charset="0"/>
              </a:rPr>
              <a:t>bicknellk@metro.net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514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MAPS, MUSIC &amp; MORE: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Crowd-sourcing metadata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for digital assets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941674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Transcription:  Letters to Einstein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" y="1524000"/>
            <a:ext cx="7948104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Transcription:  Old Weather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24" y="1676400"/>
            <a:ext cx="2471552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Mapping:  Year of The Bay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Mapping:  New York Public Library </a:t>
            </a:r>
            <a:r>
              <a:rPr lang="en-US" dirty="0" err="1" smtClean="0"/>
              <a:t>MapWarper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57400"/>
            <a:ext cx="2514599" cy="41148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5334000" cy="4114799"/>
          </a:xfrm>
        </p:spPr>
      </p:pic>
    </p:spTree>
    <p:extLst>
      <p:ext uri="{BB962C8B-B14F-4D97-AF65-F5344CB8AC3E}">
        <p14:creationId xmlns:p14="http://schemas.microsoft.com/office/powerpoint/2010/main" val="5064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7980218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Mapping:  New York Public Library Space/Time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7" y="1524000"/>
            <a:ext cx="7932145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User-Generated Content: 9/11 Archive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5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New goals without old limits (time / finances / resources)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New virtual communities &amp; user groups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Involving &amp; engaging community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Utilizing public knowledge, expertise &amp; interests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Improving quality &amp; value of data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Data discoverable in different ways for diverse audiences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New insight on user desires / interests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Demonstrating GLAM value by listening to community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Encouraging a sense of public ownership &amp; responsibility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Benefits &amp; Opportunities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Front-end effort for small or narrow projects with no environmental scan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Competition from digital content providers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Distraction of gaming / engagement opportunities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Social pressure against crowdsourcing expertise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Potential for “disintermediation” of GLAM professionals?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Challenges &amp; Risks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Organizing the Crowd of Crowds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6019800" cy="3962400"/>
          </a:xfrm>
        </p:spPr>
      </p:pic>
    </p:spTree>
    <p:extLst>
      <p:ext uri="{BB962C8B-B14F-4D97-AF65-F5344CB8AC3E}">
        <p14:creationId xmlns:p14="http://schemas.microsoft.com/office/powerpoint/2010/main" val="5673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THANK YOU!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59936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</a:rPr>
              <a:t>Kenn</a:t>
            </a:r>
            <a:r>
              <a:rPr lang="en-US" dirty="0">
                <a:latin typeface="Calibri" panose="020F0502020204030204" pitchFamily="34" charset="0"/>
              </a:rPr>
              <a:t> Bicknell</a:t>
            </a:r>
          </a:p>
          <a:p>
            <a:pPr marL="0" indent="0">
              <a:buNone/>
            </a:pPr>
            <a:r>
              <a:rPr lang="en-US" i="1" dirty="0">
                <a:latin typeface="Calibri" panose="020F0502020204030204" pitchFamily="34" charset="0"/>
              </a:rPr>
              <a:t>Digital Resources Librarian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Los </a:t>
            </a:r>
            <a:r>
              <a:rPr lang="en-US" dirty="0">
                <a:latin typeface="Calibri" panose="020F0502020204030204" pitchFamily="34" charset="0"/>
              </a:rPr>
              <a:t>Angeles County </a:t>
            </a:r>
            <a:r>
              <a:rPr lang="en-US" dirty="0" smtClean="0">
                <a:latin typeface="Calibri" panose="020F0502020204030204" pitchFamily="34" charset="0"/>
              </a:rPr>
              <a:t>Metropolitan Transportation </a:t>
            </a:r>
            <a:r>
              <a:rPr lang="en-US" dirty="0">
                <a:latin typeface="Calibri" panose="020F0502020204030204" pitchFamily="34" charset="0"/>
              </a:rPr>
              <a:t>Authority (USA)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hlinkClick r:id="rId2"/>
              </a:rPr>
              <a:t>bicknellk@metro.net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Metro.net/library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059238" cy="3886199"/>
          </a:xfrm>
        </p:spPr>
      </p:pic>
    </p:spTree>
    <p:extLst>
      <p:ext uri="{BB962C8B-B14F-4D97-AF65-F5344CB8AC3E}">
        <p14:creationId xmlns:p14="http://schemas.microsoft.com/office/powerpoint/2010/main" val="7499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8305800" cy="1752600"/>
          </a:xfrm>
        </p:spPr>
        <p:txBody>
          <a:bodyPr/>
          <a:lstStyle/>
          <a:p>
            <a:pPr algn="r"/>
            <a:r>
              <a:rPr lang="en-US" dirty="0" smtClean="0"/>
              <a:t>--Alec Ross,</a:t>
            </a:r>
          </a:p>
          <a:p>
            <a:pPr algn="r"/>
            <a:r>
              <a:rPr lang="en-US" i="1" dirty="0" smtClean="0"/>
              <a:t>Former senior advisor for innovation</a:t>
            </a:r>
          </a:p>
          <a:p>
            <a:pPr algn="r"/>
            <a:r>
              <a:rPr lang="en-US" i="1" dirty="0"/>
              <a:t>f</a:t>
            </a:r>
            <a:r>
              <a:rPr lang="en-US" i="1" dirty="0" smtClean="0"/>
              <a:t>or U.S. Secretary of State Hillary Clinton,</a:t>
            </a:r>
          </a:p>
          <a:p>
            <a:pPr algn="r"/>
            <a:r>
              <a:rPr lang="en-US" i="1" dirty="0" smtClean="0"/>
              <a:t>2013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305800" cy="2590800"/>
          </a:xfrm>
        </p:spPr>
        <p:txBody>
          <a:bodyPr/>
          <a:lstStyle/>
          <a:p>
            <a:r>
              <a:rPr lang="en-US" sz="6000" dirty="0" smtClean="0">
                <a:latin typeface="Calibri" panose="020F0502020204030204" pitchFamily="34" charset="0"/>
              </a:rPr>
              <a:t>“The 21</a:t>
            </a:r>
            <a:r>
              <a:rPr lang="en-US" sz="6000" baseline="30000" dirty="0" smtClean="0">
                <a:latin typeface="Calibri" panose="020F0502020204030204" pitchFamily="34" charset="0"/>
              </a:rPr>
              <a:t>st</a:t>
            </a:r>
            <a:r>
              <a:rPr lang="en-US" sz="6000" dirty="0" smtClean="0">
                <a:latin typeface="Calibri" panose="020F0502020204030204" pitchFamily="34" charset="0"/>
              </a:rPr>
              <a:t> Century is a terrible time to be a control freak.”</a:t>
            </a:r>
            <a:endParaRPr lang="en-US" sz="6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5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Crowd-sourcing:  Then &amp; Now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5" y="1524000"/>
            <a:ext cx="3680408" cy="45720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059238" cy="4572000"/>
          </a:xfrm>
        </p:spPr>
      </p:pic>
    </p:spTree>
    <p:extLst>
      <p:ext uri="{BB962C8B-B14F-4D97-AF65-F5344CB8AC3E}">
        <p14:creationId xmlns:p14="http://schemas.microsoft.com/office/powerpoint/2010/main" val="11372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“Amateur” vs. “Expert”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3810000" cy="2895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733800" cy="2895600"/>
          </a:xfrm>
        </p:spPr>
      </p:pic>
    </p:spTree>
    <p:extLst>
      <p:ext uri="{BB962C8B-B14F-4D97-AF65-F5344CB8AC3E}">
        <p14:creationId xmlns:p14="http://schemas.microsoft.com/office/powerpoint/2010/main" val="25921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528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Identification projects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Transcription projects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Mapping projects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User-generated content projects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752600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Types of GLAM crowd-sourcing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1" y="1905000"/>
            <a:ext cx="7903577" cy="4495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Identification:  Museum of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Design in Plastics (U.K.)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6" y="1752600"/>
            <a:ext cx="7964128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Identification: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Smithsonian Freedmen’s Bureau Project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4" y="1828800"/>
            <a:ext cx="7996372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Transcription:  U.S. National Archives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Identification:  Bodleian scores (U.K.)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66" y="1905000"/>
            <a:ext cx="5755468" cy="4572000"/>
          </a:xfrm>
        </p:spPr>
      </p:pic>
    </p:spTree>
    <p:extLst>
      <p:ext uri="{BB962C8B-B14F-4D97-AF65-F5344CB8AC3E}">
        <p14:creationId xmlns:p14="http://schemas.microsoft.com/office/powerpoint/2010/main" val="31675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2586</TotalTime>
  <Words>268</Words>
  <Application>Microsoft Office PowerPoint</Application>
  <PresentationFormat>On-screen Show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MAPS, MUSIC &amp; MORE:  Crowd-sourcing metadata  for digital assets</vt:lpstr>
      <vt:lpstr>“The 21st Century is a terrible time to be a control freak.”</vt:lpstr>
      <vt:lpstr>Crowd-sourcing:  Then &amp; Now</vt:lpstr>
      <vt:lpstr>“Amateur” vs. “Expert”</vt:lpstr>
      <vt:lpstr>Types of GLAM crowd-sourcing</vt:lpstr>
      <vt:lpstr>Identification:  Museum of  Design in Plastics (U.K.)</vt:lpstr>
      <vt:lpstr>Identification:  Smithsonian Freedmen’s Bureau Project</vt:lpstr>
      <vt:lpstr>Transcription:  U.S. National Archives</vt:lpstr>
      <vt:lpstr>Identification:  Bodleian scores (U.K.)</vt:lpstr>
      <vt:lpstr>Transcription:  Letters to Einstein</vt:lpstr>
      <vt:lpstr>Transcription:  Old Weather</vt:lpstr>
      <vt:lpstr>Mapping:  Year of The Bay</vt:lpstr>
      <vt:lpstr>Mapping:  New York Public Library MapWarper</vt:lpstr>
      <vt:lpstr>Mapping:  New York Public Library Space/Time Directory</vt:lpstr>
      <vt:lpstr>User-Generated Content: 9/11 Archive</vt:lpstr>
      <vt:lpstr>Benefits &amp; Opportunities</vt:lpstr>
      <vt:lpstr>Challenges &amp; Risks</vt:lpstr>
      <vt:lpstr>Organizing the Crowd of Crowds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Bicknell, Kenneth D.</dc:creator>
  <cp:lastModifiedBy>Bicknell, Kenneth D.</cp:lastModifiedBy>
  <cp:revision>22</cp:revision>
  <dcterms:created xsi:type="dcterms:W3CDTF">2015-10-07T00:53:18Z</dcterms:created>
  <dcterms:modified xsi:type="dcterms:W3CDTF">2015-10-08T20:00:08Z</dcterms:modified>
</cp:coreProperties>
</file>