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1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874A-8108-4734-89B3-85AFBB8568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35887A-5B22-4FC6-BC89-C6E7A8631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82BE43-28E7-476F-AF74-D48A270794B0}"/>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B9BB9441-248A-46E7-B0F6-87FF0BA48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125C-F343-47BA-8866-F6C80B4BBFF3}"/>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323466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335D-781E-44F0-A0FA-4AFC2C935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3FCB4-5B6A-4663-857F-903EC06A5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7B4DE-1DD7-46B1-B1CC-A567CB7BDDBE}"/>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3DC8E70F-0106-4508-B390-305715CB7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C16E6-9B4C-4398-9088-B78F744F2A63}"/>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371818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93C85-31E6-4050-89D6-714859223D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7F7ACB-B242-4248-9239-A2F39A86EA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C381E-0957-463E-8298-872B0889E6A4}"/>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FD3E6D7B-8916-48F9-B2D0-3BD8B453F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F5D30-1A92-42BB-B351-16D6A9B22DEB}"/>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69644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3591-F556-4196-9476-B85155B14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6B5DE-3B57-45AF-B161-E0545587D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625A7-A7C3-4E3D-82CC-ED0B0188A3FB}"/>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42266927-7683-42CC-8FB0-229DB8C83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9ED39-362F-4089-95A1-0EF951AF1EE4}"/>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31100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235B-944B-4DBA-B601-61BA6737C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0D829-1A36-4064-8B16-C352C085C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9DC9B-3CE8-4094-A8B7-5AEBFD594FC9}"/>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0439CF24-EA3E-4DFF-B923-8ED626FDF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96276-44EC-4A1C-80C2-74F97E8DB0C7}"/>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39910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BD7D-3465-4F7A-94D0-167B8D816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77ADC-BA16-43CE-8953-7A222E932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7989B-004C-4D29-A05E-40BAEA3AE3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9445E9-0B6E-453A-B283-C74963E12269}"/>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6" name="Footer Placeholder 5">
            <a:extLst>
              <a:ext uri="{FF2B5EF4-FFF2-40B4-BE49-F238E27FC236}">
                <a16:creationId xmlns:a16="http://schemas.microsoft.com/office/drawing/2014/main" id="{AAF1BDA4-8F4D-4AD0-ABB3-88C32EE08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15F6A-EC90-4B21-A168-E882A5137D6F}"/>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41929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F430-5AB9-4ACA-9241-6EBD42E62B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80CC6-43FE-4176-8459-E0212A04C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729B9-2342-4F2F-8E11-0E24623796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7B90A-EB6F-43EF-B73F-D9C80D337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F73E6-6AF7-42CD-9B2F-6B24601F3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9C701-92E7-405F-8457-59A0E62B18D4}"/>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8" name="Footer Placeholder 7">
            <a:extLst>
              <a:ext uri="{FF2B5EF4-FFF2-40B4-BE49-F238E27FC236}">
                <a16:creationId xmlns:a16="http://schemas.microsoft.com/office/drawing/2014/main" id="{4803A135-AD9A-41F6-B799-630695390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FE5A5-7398-42E6-AF36-DA472C542EDB}"/>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268372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FA00-DA94-48DE-A7E0-43C3B1ED83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1DBF6F-B030-41BB-AF73-A6A24F0DB751}"/>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4" name="Footer Placeholder 3">
            <a:extLst>
              <a:ext uri="{FF2B5EF4-FFF2-40B4-BE49-F238E27FC236}">
                <a16:creationId xmlns:a16="http://schemas.microsoft.com/office/drawing/2014/main" id="{0C310C7E-8A74-4CD8-8A8B-B2810C84C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C6E7A-C30B-4FA3-A994-AFB8A5006585}"/>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365158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C95E4-156D-4370-A5AB-770BD01FE3FE}"/>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3" name="Footer Placeholder 2">
            <a:extLst>
              <a:ext uri="{FF2B5EF4-FFF2-40B4-BE49-F238E27FC236}">
                <a16:creationId xmlns:a16="http://schemas.microsoft.com/office/drawing/2014/main" id="{82674E90-33DA-4393-8C0C-173EE54603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2880CA-AE4C-44C7-B498-1AA2C7BCBDE4}"/>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156527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55AB-1967-4821-8CBF-43235D40A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EC92D9-FDC4-4B55-8B63-59D10F9FC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9FAEE-ECD1-46FE-8D74-1B705029E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871AB-4CE0-40CA-9B6E-73EA87101954}"/>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6" name="Footer Placeholder 5">
            <a:extLst>
              <a:ext uri="{FF2B5EF4-FFF2-40B4-BE49-F238E27FC236}">
                <a16:creationId xmlns:a16="http://schemas.microsoft.com/office/drawing/2014/main" id="{E87DCCDE-A214-4B24-BB06-30AF85167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911E1-C399-4FD7-8202-653B6861E951}"/>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13653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80A0-6B03-4D20-A2F5-E8DEFEF10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8BB1C-8EC8-4459-BDAA-92E5079B8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B18E3-647D-4814-997A-93DB88D1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F7382-4DE7-440F-A013-21BA1FA5FD1E}"/>
              </a:ext>
            </a:extLst>
          </p:cNvPr>
          <p:cNvSpPr>
            <a:spLocks noGrp="1"/>
          </p:cNvSpPr>
          <p:nvPr>
            <p:ph type="dt" sz="half" idx="10"/>
          </p:nvPr>
        </p:nvSpPr>
        <p:spPr/>
        <p:txBody>
          <a:bodyPr/>
          <a:lstStyle/>
          <a:p>
            <a:fld id="{81758615-2526-445A-8A1D-F24FBFA1D0F7}" type="datetimeFigureOut">
              <a:rPr lang="en-US" smtClean="0"/>
              <a:t>1/7/2022</a:t>
            </a:fld>
            <a:endParaRPr lang="en-US"/>
          </a:p>
        </p:txBody>
      </p:sp>
      <p:sp>
        <p:nvSpPr>
          <p:cNvPr id="6" name="Footer Placeholder 5">
            <a:extLst>
              <a:ext uri="{FF2B5EF4-FFF2-40B4-BE49-F238E27FC236}">
                <a16:creationId xmlns:a16="http://schemas.microsoft.com/office/drawing/2014/main" id="{C857BAFC-BEC0-4190-A46C-08B4B74CB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D7CF1-DAD5-4177-AEC2-6FB23A2E0D77}"/>
              </a:ext>
            </a:extLst>
          </p:cNvPr>
          <p:cNvSpPr>
            <a:spLocks noGrp="1"/>
          </p:cNvSpPr>
          <p:nvPr>
            <p:ph type="sldNum" sz="quarter" idx="12"/>
          </p:nvPr>
        </p:nvSpPr>
        <p:spPr/>
        <p:txBody>
          <a:bodyPr/>
          <a:lstStyle/>
          <a:p>
            <a:fld id="{502A2B01-811F-41C1-B6BC-33A148539CEE}" type="slidenum">
              <a:rPr lang="en-US" smtClean="0"/>
              <a:t>‹#›</a:t>
            </a:fld>
            <a:endParaRPr lang="en-US"/>
          </a:p>
        </p:txBody>
      </p:sp>
    </p:spTree>
    <p:extLst>
      <p:ext uri="{BB962C8B-B14F-4D97-AF65-F5344CB8AC3E}">
        <p14:creationId xmlns:p14="http://schemas.microsoft.com/office/powerpoint/2010/main" val="299188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7838D-26F1-4454-8C84-484786475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BC886-1807-4EA8-8462-72EBD3236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D16C1-9681-4C63-A529-2F6ACC832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8615-2526-445A-8A1D-F24FBFA1D0F7}" type="datetimeFigureOut">
              <a:rPr lang="en-US" smtClean="0"/>
              <a:t>1/7/2022</a:t>
            </a:fld>
            <a:endParaRPr lang="en-US"/>
          </a:p>
        </p:txBody>
      </p:sp>
      <p:sp>
        <p:nvSpPr>
          <p:cNvPr id="5" name="Footer Placeholder 4">
            <a:extLst>
              <a:ext uri="{FF2B5EF4-FFF2-40B4-BE49-F238E27FC236}">
                <a16:creationId xmlns:a16="http://schemas.microsoft.com/office/drawing/2014/main" id="{FCA82670-B287-4528-B598-A2DDDEA19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042B8-003E-47DE-9D11-828CEE286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A2B01-811F-41C1-B6BC-33A148539CEE}" type="slidenum">
              <a:rPr lang="en-US" smtClean="0"/>
              <a:t>‹#›</a:t>
            </a:fld>
            <a:endParaRPr lang="en-US"/>
          </a:p>
        </p:txBody>
      </p:sp>
    </p:spTree>
    <p:extLst>
      <p:ext uri="{BB962C8B-B14F-4D97-AF65-F5344CB8AC3E}">
        <p14:creationId xmlns:p14="http://schemas.microsoft.com/office/powerpoint/2010/main" val="2375015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youtube.com/watch?v=LJBAIIEt1H8" TargetMode="External"/><Relationship Id="rId7" Type="http://schemas.openxmlformats.org/officeDocument/2006/relationships/image" Target="../media/image24.jpg"/><Relationship Id="rId2" Type="http://schemas.openxmlformats.org/officeDocument/2006/relationships/hyperlink" Target="https://youtu.be/79w_161D-Wc" TargetMode="Externa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thesource.metro.net/2009/12/30/a-decade-of-metro-milestones/" TargetMode="External"/><Relationship Id="rId9"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hyperlink" Target="http://headlines.metroprimaryresources.info/" TargetMode="External"/><Relationship Id="rId3" Type="http://schemas.openxmlformats.org/officeDocument/2006/relationships/hyperlink" Target="https://www.zinnedproject.org/materials/bus-riders-union/" TargetMode="External"/><Relationship Id="rId7" Type="http://schemas.openxmlformats.org/officeDocument/2006/relationships/hyperlink" Target="http://libraryarchives.metro.net/DPGTL/presentations/2018-Presentation-Archive-Research-Short.pptx" TargetMode="External"/><Relationship Id="rId2" Type="http://schemas.openxmlformats.org/officeDocument/2006/relationships/hyperlink" Target="https://www.kcet.org/history-society/from-bus-riders-union-to-bus-rapid-transit-race-class-and-transit-infrastructure-in-los-angeles" TargetMode="External"/><Relationship Id="rId1" Type="http://schemas.openxmlformats.org/officeDocument/2006/relationships/slideLayout" Target="../slideLayouts/slideLayout6.xml"/><Relationship Id="rId6" Type="http://schemas.openxmlformats.org/officeDocument/2006/relationships/hyperlink" Target="http://libraryarchives.metro.net/DPGTL/ConsentDecree/" TargetMode="External"/><Relationship Id="rId5" Type="http://schemas.openxmlformats.org/officeDocument/2006/relationships/hyperlink" Target="https://www.facebook.com/busridersunion/" TargetMode="External"/><Relationship Id="rId4" Type="http://schemas.openxmlformats.org/officeDocument/2006/relationships/hyperlink" Target="https://thestrategycenter.org/projects/bus-riders-un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archives.metro.net/DPGTL/ConsentDecree/1994-Fare-Restructing-Proposals.pdf" TargetMode="External"/><Relationship Id="rId2" Type="http://schemas.openxmlformats.org/officeDocument/2006/relationships/hyperlink" Target="http://libraryarchives.metro.net/DPGTL/ConsentDecree/1994-Service-Reduction-Proposals.pdf" TargetMode="External"/><Relationship Id="rId1" Type="http://schemas.openxmlformats.org/officeDocument/2006/relationships/slideLayout" Target="../slideLayouts/slideLayout6.xml"/><Relationship Id="rId5" Type="http://schemas.openxmlformats.org/officeDocument/2006/relationships/hyperlink" Target="https://www.transit.dot.gov/sites/fta.dot.gov/files/docs/FTA_Title_VI_FINAL.pdf" TargetMode="External"/><Relationship Id="rId4" Type="http://schemas.openxmlformats.org/officeDocument/2006/relationships/hyperlink" Target="http://libraryarchives.metro.net/DPGTL/ConsentDecree/1994-PublicHearing-Fare-Service-Chang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hyperlink" Target="https://www.advancementprojectca.org/" TargetMode="External"/><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hyperlink" Target="https://en.wikipedia.org/wiki/Constance_L._Rice" TargetMode="External"/><Relationship Id="rId2" Type="http://schemas.openxmlformats.org/officeDocument/2006/relationships/image" Target="../media/image11.jpg"/><Relationship Id="rId16" Type="http://schemas.openxmlformats.org/officeDocument/2006/relationships/hyperlink" Target="https://en.wikipedia.org/wiki/Terry_J._Hatter_Jr." TargetMode="External"/><Relationship Id="rId1" Type="http://schemas.openxmlformats.org/officeDocument/2006/relationships/slideLayout" Target="../slideLayouts/slideLayout6.xml"/><Relationship Id="rId6" Type="http://schemas.openxmlformats.org/officeDocument/2006/relationships/image" Target="../media/image15.jpg"/><Relationship Id="rId11" Type="http://schemas.openxmlformats.org/officeDocument/2006/relationships/hyperlink" Target="https://en.wikipedia.org/wiki/Eric_Mann" TargetMode="External"/><Relationship Id="rId5" Type="http://schemas.openxmlformats.org/officeDocument/2006/relationships/image" Target="../media/image14.jpg"/><Relationship Id="rId15" Type="http://schemas.openxmlformats.org/officeDocument/2006/relationships/image" Target="../media/image20.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hyperlink" Target="https://reason.org/author/thomas-a-rub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libraryarchives.metro.net/DPGTL/ConsentDecree/1996-ConsentDecree-LCSC-BRU.pdf" TargetMode="External"/><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libraryarchives.metro.net/DPGTL/ConsentDecree/1999-Letter-To-The-Editor-LATimes.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230AE11A-DEDC-4E40-A273-07327E6F87D6}"/>
              </a:ext>
            </a:extLst>
          </p:cNvPr>
          <p:cNvSpPr>
            <a:spLocks noGrp="1"/>
          </p:cNvSpPr>
          <p:nvPr>
            <p:ph type="ctrTitle"/>
          </p:nvPr>
        </p:nvSpPr>
        <p:spPr>
          <a:xfrm>
            <a:off x="838199" y="1120676"/>
            <a:ext cx="7021513" cy="2308324"/>
          </a:xfrm>
        </p:spPr>
        <p:txBody>
          <a:bodyPr>
            <a:normAutofit/>
          </a:bodyPr>
          <a:lstStyle/>
          <a:p>
            <a:pPr algn="l"/>
            <a:r>
              <a:rPr lang="en-US" sz="5000" dirty="0">
                <a:solidFill>
                  <a:schemeClr val="bg1"/>
                </a:solidFill>
              </a:rPr>
              <a:t>Labor Community Strategy Center/Bus Riders Union (BRU) and Metro</a:t>
            </a:r>
          </a:p>
        </p:txBody>
      </p:sp>
      <p:sp>
        <p:nvSpPr>
          <p:cNvPr id="3" name="Subtitle 2">
            <a:extLst>
              <a:ext uri="{FF2B5EF4-FFF2-40B4-BE49-F238E27FC236}">
                <a16:creationId xmlns:a16="http://schemas.microsoft.com/office/drawing/2014/main" id="{5E30B90D-57DB-4DE7-8E55-75A46D26C942}"/>
              </a:ext>
            </a:extLst>
          </p:cNvPr>
          <p:cNvSpPr>
            <a:spLocks noGrp="1"/>
          </p:cNvSpPr>
          <p:nvPr>
            <p:ph type="subTitle" idx="1"/>
          </p:nvPr>
        </p:nvSpPr>
        <p:spPr>
          <a:xfrm>
            <a:off x="835024" y="3809999"/>
            <a:ext cx="7025753" cy="1012778"/>
          </a:xfrm>
        </p:spPr>
        <p:txBody>
          <a:bodyPr>
            <a:normAutofit/>
          </a:bodyPr>
          <a:lstStyle/>
          <a:p>
            <a:pPr algn="l"/>
            <a:r>
              <a:rPr lang="en-US" sz="1500">
                <a:solidFill>
                  <a:schemeClr val="bg1"/>
                </a:solidFill>
              </a:rPr>
              <a:t>Metro Transportation Research Library &amp; Archive</a:t>
            </a:r>
          </a:p>
          <a:p>
            <a:pPr algn="l"/>
            <a:r>
              <a:rPr lang="en-US" sz="1500">
                <a:solidFill>
                  <a:schemeClr val="bg1"/>
                </a:solidFill>
              </a:rPr>
              <a:t>Matt Barrett</a:t>
            </a:r>
          </a:p>
          <a:p>
            <a:pPr algn="l"/>
            <a:r>
              <a:rPr lang="en-US" sz="1500">
                <a:solidFill>
                  <a:schemeClr val="bg1"/>
                </a:solidFill>
              </a:rPr>
              <a:t>UCLA ‘89 BA ‘99 MLIS</a:t>
            </a:r>
          </a:p>
        </p:txBody>
      </p:sp>
    </p:spTree>
    <p:extLst>
      <p:ext uri="{BB962C8B-B14F-4D97-AF65-F5344CB8AC3E}">
        <p14:creationId xmlns:p14="http://schemas.microsoft.com/office/powerpoint/2010/main" val="410234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9244-AABC-4D19-B809-C459E4AAA34C}"/>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ACDEE940-5899-46BA-9926-44E58D981368}"/>
              </a:ext>
            </a:extLst>
          </p:cNvPr>
          <p:cNvSpPr txBox="1"/>
          <p:nvPr/>
        </p:nvSpPr>
        <p:spPr>
          <a:xfrm>
            <a:off x="924339" y="1332879"/>
            <a:ext cx="5834269" cy="5355312"/>
          </a:xfrm>
          <a:prstGeom prst="rect">
            <a:avLst/>
          </a:prstGeom>
          <a:noFill/>
        </p:spPr>
        <p:txBody>
          <a:bodyPr wrap="square" rtlCol="0">
            <a:spAutoFit/>
          </a:bodyPr>
          <a:lstStyle/>
          <a:p>
            <a:r>
              <a:rPr lang="en-US" dirty="0"/>
              <a:t>Immediate effects – </a:t>
            </a:r>
          </a:p>
          <a:p>
            <a:r>
              <a:rPr lang="en-US" dirty="0"/>
              <a:t>The Federal Transit Administration issued a scathing letter holding up federal funding and demanding to know how Metro would continue to fund it rail  construction program while meeting the requirements of the Consent Decree. The FTA wanted a credible financial plan. Federal confidence was already shaken by revelations in a 60 Minutes hit piece, </a:t>
            </a:r>
            <a:r>
              <a:rPr lang="en-US" i="1" dirty="0"/>
              <a:t>Early Problems on the LA Subway </a:t>
            </a:r>
            <a:r>
              <a:rPr lang="en-US" dirty="0">
                <a:hlinkClick r:id="rId2"/>
              </a:rPr>
              <a:t>Part 1</a:t>
            </a:r>
            <a:r>
              <a:rPr lang="en-US" dirty="0"/>
              <a:t> and </a:t>
            </a:r>
            <a:r>
              <a:rPr lang="en-US" dirty="0">
                <a:hlinkClick r:id="rId3"/>
              </a:rPr>
              <a:t>Part 2</a:t>
            </a:r>
            <a:endParaRPr lang="en-US" dirty="0"/>
          </a:p>
          <a:p>
            <a:r>
              <a:rPr lang="en-US" dirty="0"/>
              <a:t>Metro’s 4</a:t>
            </a:r>
            <a:r>
              <a:rPr lang="en-US" baseline="30000" dirty="0"/>
              <a:t>th</a:t>
            </a:r>
            <a:r>
              <a:rPr lang="en-US" dirty="0"/>
              <a:t> CEO was finally able to reassure the FTA in 1997, after demobilizing all subway construction, with an acceptable new financial stability plan.</a:t>
            </a:r>
          </a:p>
          <a:p>
            <a:endParaRPr lang="en-US" dirty="0"/>
          </a:p>
          <a:p>
            <a:r>
              <a:rPr lang="en-US" dirty="0"/>
              <a:t>Long Term effects - </a:t>
            </a:r>
          </a:p>
          <a:p>
            <a:r>
              <a:rPr lang="en-US" dirty="0"/>
              <a:t>By 2006, the final year of the Consent Decree, Metro is named America’s Best by the American Public Transportation Association.</a:t>
            </a:r>
          </a:p>
          <a:p>
            <a:r>
              <a:rPr lang="en-US" dirty="0"/>
              <a:t>See this </a:t>
            </a:r>
            <a:r>
              <a:rPr lang="en-US" dirty="0">
                <a:hlinkClick r:id="rId4"/>
              </a:rPr>
              <a:t>list of milestones</a:t>
            </a:r>
            <a:endParaRPr lang="en-US" dirty="0"/>
          </a:p>
          <a:p>
            <a:r>
              <a:rPr lang="en-US" dirty="0"/>
              <a:t>More technology than ever before is incorporated into all new bus and rail vehicle purchases. </a:t>
            </a:r>
          </a:p>
        </p:txBody>
      </p:sp>
      <p:pic>
        <p:nvPicPr>
          <p:cNvPr id="5" name="Picture 4" descr="A bus travels down the street&#10;&#10;Description automatically generated with medium confidence">
            <a:extLst>
              <a:ext uri="{FF2B5EF4-FFF2-40B4-BE49-F238E27FC236}">
                <a16:creationId xmlns:a16="http://schemas.microsoft.com/office/drawing/2014/main" id="{42E8C3B0-447E-45D7-AD58-993FD4159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5583" y="4496017"/>
            <a:ext cx="3044686" cy="2192174"/>
          </a:xfrm>
          <a:prstGeom prst="rect">
            <a:avLst/>
          </a:prstGeom>
        </p:spPr>
      </p:pic>
      <p:pic>
        <p:nvPicPr>
          <p:cNvPr id="7" name="Picture 6" descr="A bus on the road&#10;&#10;Description automatically generated with medium confidence">
            <a:extLst>
              <a:ext uri="{FF2B5EF4-FFF2-40B4-BE49-F238E27FC236}">
                <a16:creationId xmlns:a16="http://schemas.microsoft.com/office/drawing/2014/main" id="{9C64820E-3386-4493-94DA-F7772E9E2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5584" y="2051490"/>
            <a:ext cx="3044686" cy="2286112"/>
          </a:xfrm>
          <a:prstGeom prst="rect">
            <a:avLst/>
          </a:prstGeom>
        </p:spPr>
      </p:pic>
      <p:pic>
        <p:nvPicPr>
          <p:cNvPr id="9" name="Picture 8" descr="A tall building with lights at night&#10;&#10;Description automatically generated with medium confidence">
            <a:extLst>
              <a:ext uri="{FF2B5EF4-FFF2-40B4-BE49-F238E27FC236}">
                <a16:creationId xmlns:a16="http://schemas.microsoft.com/office/drawing/2014/main" id="{8F824B71-E373-4A4F-B111-02662AB073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4008" y="4272982"/>
            <a:ext cx="1614170" cy="2415209"/>
          </a:xfrm>
          <a:prstGeom prst="rect">
            <a:avLst/>
          </a:prstGeom>
        </p:spPr>
      </p:pic>
      <p:pic>
        <p:nvPicPr>
          <p:cNvPr id="11" name="Picture 10" descr="A bus driving down the street&#10;&#10;Description automatically generated with low confidence">
            <a:extLst>
              <a:ext uri="{FF2B5EF4-FFF2-40B4-BE49-F238E27FC236}">
                <a16:creationId xmlns:a16="http://schemas.microsoft.com/office/drawing/2014/main" id="{A4C2AE8B-52F5-4488-8DEA-DEF9357162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3519" y="128014"/>
            <a:ext cx="4476750" cy="1743075"/>
          </a:xfrm>
          <a:prstGeom prst="rect">
            <a:avLst/>
          </a:prstGeom>
        </p:spPr>
      </p:pic>
      <p:pic>
        <p:nvPicPr>
          <p:cNvPr id="13" name="Picture 12" descr="A train on the tracks&#10;&#10;Description automatically generated with low confidence">
            <a:extLst>
              <a:ext uri="{FF2B5EF4-FFF2-40B4-BE49-F238E27FC236}">
                <a16:creationId xmlns:a16="http://schemas.microsoft.com/office/drawing/2014/main" id="{F7D0EAED-6E68-4344-9BE2-C0D98B81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6014" y="2387876"/>
            <a:ext cx="1812233" cy="1359175"/>
          </a:xfrm>
          <a:prstGeom prst="rect">
            <a:avLst/>
          </a:prstGeom>
        </p:spPr>
      </p:pic>
    </p:spTree>
    <p:extLst>
      <p:ext uri="{BB962C8B-B14F-4D97-AF65-F5344CB8AC3E}">
        <p14:creationId xmlns:p14="http://schemas.microsoft.com/office/powerpoint/2010/main" val="286110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824A-0CF7-4CAB-8211-BAE40EFA6DD4}"/>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61E6E371-21D1-47D1-8577-E95A7E152B9D}"/>
              </a:ext>
            </a:extLst>
          </p:cNvPr>
          <p:cNvSpPr txBox="1"/>
          <p:nvPr/>
        </p:nvSpPr>
        <p:spPr>
          <a:xfrm>
            <a:off x="924339" y="1332879"/>
            <a:ext cx="11267661" cy="5632311"/>
          </a:xfrm>
          <a:prstGeom prst="rect">
            <a:avLst/>
          </a:prstGeom>
          <a:noFill/>
        </p:spPr>
        <p:txBody>
          <a:bodyPr wrap="square" rtlCol="0">
            <a:spAutoFit/>
          </a:bodyPr>
          <a:lstStyle/>
          <a:p>
            <a:r>
              <a:rPr lang="en-US" dirty="0"/>
              <a:t>Additional Resources – </a:t>
            </a:r>
          </a:p>
          <a:p>
            <a:endParaRPr lang="en-US" dirty="0"/>
          </a:p>
          <a:p>
            <a:pPr marL="285750" indent="-285750">
              <a:buFont typeface="Arial" panose="020B0604020202020204" pitchFamily="34" charset="0"/>
              <a:buChar char="•"/>
            </a:pPr>
            <a:r>
              <a:rPr lang="en-US" dirty="0"/>
              <a:t>From Bus Riders Union to Bus Rapid Transit: Race, Class, and Transit Infrastructure in Los Angeles </a:t>
            </a:r>
            <a:r>
              <a:rPr lang="en-US" dirty="0">
                <a:hlinkClick r:id="rId2"/>
              </a:rPr>
              <a:t>https://www.kcet.org/history-society/from-bus-riders-union-to-bus-rapid-transit-race-class-and-transit-infrastructure-in-los-angeles</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Bus Riders Union. Film. Haskell Wexler. 2000. 86 minutes. The Los Angeles Bus Riders Union's triumphant struggle to win better service. </a:t>
            </a:r>
            <a:r>
              <a:rPr lang="en-US" dirty="0">
                <a:hlinkClick r:id="rId3"/>
              </a:rPr>
              <a:t>https://www.zinnedproject.org/materials/bus-riders-union/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Labor Community Strategy Center – Bus Riders Union </a:t>
            </a:r>
            <a:r>
              <a:rPr lang="en-US" dirty="0">
                <a:hlinkClick r:id="rId4"/>
              </a:rPr>
              <a:t>https://thestrategycenter.org/projects/bus-riders-union/</a:t>
            </a:r>
            <a:r>
              <a:rPr lang="en-US" dirty="0"/>
              <a:t>   BRU </a:t>
            </a:r>
            <a:r>
              <a:rPr lang="en-US" dirty="0" err="1"/>
              <a:t>facebook</a:t>
            </a:r>
            <a:r>
              <a:rPr lang="en-US" dirty="0"/>
              <a:t> page - </a:t>
            </a:r>
            <a:r>
              <a:rPr lang="en-US" dirty="0">
                <a:hlinkClick r:id="rId5"/>
              </a:rPr>
              <a:t>https://www.facebook.com/busridersunion/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Collection of court documents in the Metro Library Collection </a:t>
            </a:r>
            <a:r>
              <a:rPr lang="en-US" dirty="0">
                <a:hlinkClick r:id="rId6"/>
              </a:rPr>
              <a:t>http://libraryarchives.metro.net/DPGTL/ConsentDecree/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 Angeles Transit History presentation, Metro Library Collection </a:t>
            </a:r>
            <a:r>
              <a:rPr lang="en-US" dirty="0">
                <a:hlinkClick r:id="rId7"/>
              </a:rPr>
              <a:t>http://libraryarchives.metro.net/DPGTL/presentations/2018-Presentation-Archive-Research-Short.pptx</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Metro Library Daily Transportation Headlines – news aggregation </a:t>
            </a:r>
            <a:r>
              <a:rPr lang="en-US" dirty="0">
                <a:hlinkClick r:id="rId8"/>
              </a:rPr>
              <a:t>http://headlines.metroprimaryresources.info/</a:t>
            </a:r>
            <a:r>
              <a:rPr lang="en-US" dirty="0"/>
              <a:t> </a:t>
            </a:r>
          </a:p>
          <a:p>
            <a:endParaRPr lang="en-US" dirty="0"/>
          </a:p>
        </p:txBody>
      </p:sp>
    </p:spTree>
    <p:extLst>
      <p:ext uri="{BB962C8B-B14F-4D97-AF65-F5344CB8AC3E}">
        <p14:creationId xmlns:p14="http://schemas.microsoft.com/office/powerpoint/2010/main" val="345295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40ED-A582-49E5-A408-8F02AFAF993E}"/>
              </a:ext>
            </a:extLst>
          </p:cNvPr>
          <p:cNvSpPr>
            <a:spLocks noGrp="1"/>
          </p:cNvSpPr>
          <p:nvPr>
            <p:ph type="title"/>
          </p:nvPr>
        </p:nvSpPr>
        <p:spPr>
          <a:xfrm>
            <a:off x="536712" y="0"/>
            <a:ext cx="4681331" cy="1325563"/>
          </a:xfrm>
        </p:spPr>
        <p:txBody>
          <a:bodyPr/>
          <a:lstStyle/>
          <a:p>
            <a:r>
              <a:rPr lang="en-US" dirty="0"/>
              <a:t>BRU &amp; Metro - End</a:t>
            </a:r>
          </a:p>
        </p:txBody>
      </p:sp>
      <p:pic>
        <p:nvPicPr>
          <p:cNvPr id="5" name="Picture 4" descr="Map&#10;&#10;Description automatically generated">
            <a:extLst>
              <a:ext uri="{FF2B5EF4-FFF2-40B4-BE49-F238E27FC236}">
                <a16:creationId xmlns:a16="http://schemas.microsoft.com/office/drawing/2014/main" id="{2713A989-9A66-4D40-B0BE-110146FC4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411" y="0"/>
            <a:ext cx="2958589" cy="3945366"/>
          </a:xfrm>
          <a:prstGeom prst="rect">
            <a:avLst/>
          </a:prstGeom>
        </p:spPr>
      </p:pic>
      <p:pic>
        <p:nvPicPr>
          <p:cNvPr id="7" name="Picture 6" descr="Map&#10;&#10;Description automatically generated">
            <a:extLst>
              <a:ext uri="{FF2B5EF4-FFF2-40B4-BE49-F238E27FC236}">
                <a16:creationId xmlns:a16="http://schemas.microsoft.com/office/drawing/2014/main" id="{A3EE622F-3F62-49F5-ABA6-3D60E71D9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538" y="3935897"/>
            <a:ext cx="4697462" cy="2904571"/>
          </a:xfrm>
          <a:prstGeom prst="rect">
            <a:avLst/>
          </a:prstGeom>
        </p:spPr>
      </p:pic>
      <p:pic>
        <p:nvPicPr>
          <p:cNvPr id="9" name="Picture 8" descr="Map&#10;&#10;Description automatically generated">
            <a:extLst>
              <a:ext uri="{FF2B5EF4-FFF2-40B4-BE49-F238E27FC236}">
                <a16:creationId xmlns:a16="http://schemas.microsoft.com/office/drawing/2014/main" id="{FC761BAB-7B92-4429-A260-708AB49CD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3520"/>
            <a:ext cx="7464327" cy="5396948"/>
          </a:xfrm>
          <a:prstGeom prst="rect">
            <a:avLst/>
          </a:prstGeom>
        </p:spPr>
      </p:pic>
      <p:sp>
        <p:nvSpPr>
          <p:cNvPr id="10" name="TextBox 9">
            <a:extLst>
              <a:ext uri="{FF2B5EF4-FFF2-40B4-BE49-F238E27FC236}">
                <a16:creationId xmlns:a16="http://schemas.microsoft.com/office/drawing/2014/main" id="{5F31825A-ACD2-4CA6-82BA-C87A788609B6}"/>
              </a:ext>
            </a:extLst>
          </p:cNvPr>
          <p:cNvSpPr txBox="1"/>
          <p:nvPr/>
        </p:nvSpPr>
        <p:spPr>
          <a:xfrm>
            <a:off x="6632432" y="125234"/>
            <a:ext cx="2570768" cy="1200329"/>
          </a:xfrm>
          <a:prstGeom prst="rect">
            <a:avLst/>
          </a:prstGeom>
          <a:noFill/>
        </p:spPr>
        <p:txBody>
          <a:bodyPr wrap="none" rtlCol="0">
            <a:spAutoFit/>
          </a:bodyPr>
          <a:lstStyle/>
          <a:p>
            <a:r>
              <a:rPr lang="en-US" dirty="0"/>
              <a:t>Maps</a:t>
            </a:r>
          </a:p>
          <a:p>
            <a:r>
              <a:rPr lang="en-US" dirty="0"/>
              <a:t>1935 Los Angeles Railway</a:t>
            </a:r>
          </a:p>
          <a:p>
            <a:r>
              <a:rPr lang="en-US" dirty="0"/>
              <a:t>1925 Pacific Electric</a:t>
            </a:r>
          </a:p>
          <a:p>
            <a:r>
              <a:rPr lang="en-US" dirty="0"/>
              <a:t>2021 Metro</a:t>
            </a:r>
          </a:p>
        </p:txBody>
      </p:sp>
    </p:spTree>
    <p:extLst>
      <p:ext uri="{BB962C8B-B14F-4D97-AF65-F5344CB8AC3E}">
        <p14:creationId xmlns:p14="http://schemas.microsoft.com/office/powerpoint/2010/main" val="335607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65C8-78DA-4E9F-A4F4-0FF89F6D868B}"/>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5CB6D29C-6606-4952-86E6-19DE20EF1D46}"/>
              </a:ext>
            </a:extLst>
          </p:cNvPr>
          <p:cNvSpPr txBox="1"/>
          <p:nvPr/>
        </p:nvSpPr>
        <p:spPr>
          <a:xfrm>
            <a:off x="887895" y="1502688"/>
            <a:ext cx="10416209" cy="5355312"/>
          </a:xfrm>
          <a:prstGeom prst="rect">
            <a:avLst/>
          </a:prstGeom>
          <a:noFill/>
        </p:spPr>
        <p:txBody>
          <a:bodyPr wrap="square" rtlCol="0">
            <a:spAutoFit/>
          </a:bodyPr>
          <a:lstStyle/>
          <a:p>
            <a:r>
              <a:rPr lang="en-US" dirty="0"/>
              <a:t>Background – setting the scene</a:t>
            </a:r>
          </a:p>
          <a:p>
            <a:endParaRPr lang="en-US" dirty="0"/>
          </a:p>
          <a:p>
            <a:r>
              <a:rPr lang="en-US" dirty="0"/>
              <a:t>The Southern California Rapid Transit District (1964-1993), the main transit service provider for Los Angeles</a:t>
            </a:r>
          </a:p>
          <a:p>
            <a:r>
              <a:rPr lang="en-US" dirty="0"/>
              <a:t>merges with the Los Angeles County Transportation Commission (1977-1993), effective February 1, 1993.</a:t>
            </a:r>
          </a:p>
          <a:p>
            <a:endParaRPr lang="en-US" dirty="0"/>
          </a:p>
          <a:p>
            <a:r>
              <a:rPr lang="en-US" u="sng" dirty="0"/>
              <a:t>The two agencies had opposite cultures</a:t>
            </a:r>
            <a:r>
              <a:rPr lang="en-US" dirty="0"/>
              <a:t>. The large (10,000+ mostly union employees), hierarchical, bureaucratic, and financially strapped transit district, with its board of political </a:t>
            </a:r>
            <a:r>
              <a:rPr lang="en-US" i="1" dirty="0"/>
              <a:t>appointees </a:t>
            </a:r>
            <a:r>
              <a:rPr lang="en-US" dirty="0"/>
              <a:t>of elected officials, served the transit user population in a state-defined area of about 1,471 square miles within LA County’s 4,753 total. It clashed with the small (400 non-union employees), matrix managed, well-funded, countywide funding, policy, programming and rail construction-oriented transportation commission.  The district served transit users, the commission served the entire county and its highways, bikeways, </a:t>
            </a:r>
            <a:r>
              <a:rPr lang="en-US" dirty="0" err="1"/>
              <a:t>soundwalls</a:t>
            </a:r>
            <a:r>
              <a:rPr lang="en-US" dirty="0"/>
              <a:t>, its 88 cities (including Catalina Island’s city of Avalon), and the 16 municipal transit operators. The commission’s board of directors was comprised of elected officials themselves.</a:t>
            </a:r>
          </a:p>
          <a:p>
            <a:endParaRPr lang="en-US" dirty="0"/>
          </a:p>
          <a:p>
            <a:r>
              <a:rPr lang="en-US" u="sng" dirty="0"/>
              <a:t>The new mega agency known as Metro began in a state of chaos </a:t>
            </a:r>
            <a:r>
              <a:rPr lang="en-US" dirty="0"/>
              <a:t>in 1993. Its new CEO Franklin E. White while having a CPA and JD, had never run a transit agency. He came from the state transportation commission in Albany New York. The post merger Metro Board of Directors was basically the Commission’s board of directors, and merger-related cost cutting via a voluntary layoff created agency brain-drain.</a:t>
            </a:r>
          </a:p>
          <a:p>
            <a:endParaRPr lang="en-US" dirty="0"/>
          </a:p>
        </p:txBody>
      </p:sp>
      <p:pic>
        <p:nvPicPr>
          <p:cNvPr id="7" name="Picture 6" descr="Logo&#10;&#10;Description automatically generated">
            <a:extLst>
              <a:ext uri="{FF2B5EF4-FFF2-40B4-BE49-F238E27FC236}">
                <a16:creationId xmlns:a16="http://schemas.microsoft.com/office/drawing/2014/main" id="{D89963A6-9F96-4C9C-8130-91FED298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253" y="120176"/>
            <a:ext cx="1394791" cy="1578903"/>
          </a:xfrm>
          <a:prstGeom prst="rect">
            <a:avLst/>
          </a:prstGeom>
        </p:spPr>
      </p:pic>
      <p:pic>
        <p:nvPicPr>
          <p:cNvPr id="9" name="Picture 8" descr="Logo, company name&#10;&#10;Description automatically generated">
            <a:extLst>
              <a:ext uri="{FF2B5EF4-FFF2-40B4-BE49-F238E27FC236}">
                <a16:creationId xmlns:a16="http://schemas.microsoft.com/office/drawing/2014/main" id="{5879BED5-9562-4325-95A3-8E3D3066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218" y="139806"/>
            <a:ext cx="1394791" cy="1588202"/>
          </a:xfrm>
          <a:prstGeom prst="rect">
            <a:avLst/>
          </a:prstGeom>
        </p:spPr>
      </p:pic>
      <p:pic>
        <p:nvPicPr>
          <p:cNvPr id="11" name="Picture 10" descr="Logo, company name&#10;&#10;Description automatically generated">
            <a:extLst>
              <a:ext uri="{FF2B5EF4-FFF2-40B4-BE49-F238E27FC236}">
                <a16:creationId xmlns:a16="http://schemas.microsoft.com/office/drawing/2014/main" id="{658ADBAA-EC64-4E4E-B2A7-2918879CB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621" y="98574"/>
            <a:ext cx="1914948" cy="1600505"/>
          </a:xfrm>
          <a:prstGeom prst="rect">
            <a:avLst/>
          </a:prstGeom>
        </p:spPr>
      </p:pic>
      <p:cxnSp>
        <p:nvCxnSpPr>
          <p:cNvPr id="13" name="Straight Arrow Connector 12">
            <a:extLst>
              <a:ext uri="{FF2B5EF4-FFF2-40B4-BE49-F238E27FC236}">
                <a16:creationId xmlns:a16="http://schemas.microsoft.com/office/drawing/2014/main" id="{50D7509F-1E89-4C0D-91AE-4BE01773A14C}"/>
              </a:ext>
            </a:extLst>
          </p:cNvPr>
          <p:cNvCxnSpPr/>
          <p:nvPr/>
        </p:nvCxnSpPr>
        <p:spPr>
          <a:xfrm>
            <a:off x="10098157" y="914400"/>
            <a:ext cx="477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62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EC6E-033F-4D84-A8CF-BB07D4D0C7BB}"/>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43AADED9-D405-4608-AA00-DAEDCB1560D0}"/>
              </a:ext>
            </a:extLst>
          </p:cNvPr>
          <p:cNvSpPr txBox="1"/>
          <p:nvPr/>
        </p:nvSpPr>
        <p:spPr>
          <a:xfrm>
            <a:off x="887895" y="1502688"/>
            <a:ext cx="10416209" cy="4801314"/>
          </a:xfrm>
          <a:prstGeom prst="rect">
            <a:avLst/>
          </a:prstGeom>
          <a:noFill/>
        </p:spPr>
        <p:txBody>
          <a:bodyPr wrap="square" rtlCol="0">
            <a:spAutoFit/>
          </a:bodyPr>
          <a:lstStyle/>
          <a:p>
            <a:r>
              <a:rPr lang="en-US" dirty="0"/>
              <a:t>Vulnerabilities – </a:t>
            </a:r>
          </a:p>
          <a:p>
            <a:endParaRPr lang="en-US" dirty="0"/>
          </a:p>
          <a:p>
            <a:pPr marL="285750" indent="-285750">
              <a:buFont typeface="Arial" panose="020B0604020202020204" pitchFamily="34" charset="0"/>
              <a:buChar char="•"/>
            </a:pPr>
            <a:r>
              <a:rPr lang="en-US" dirty="0"/>
              <a:t>The combination of a non-transit CEO, and a board oriented around policy instead of running a transit system themselves and the loss of staff expertise/in-house knowledge during a chaotic time</a:t>
            </a:r>
          </a:p>
          <a:p>
            <a:pPr marL="285750" indent="-285750">
              <a:buFont typeface="Arial" panose="020B0604020202020204" pitchFamily="34" charset="0"/>
              <a:buChar char="•"/>
            </a:pPr>
            <a:r>
              <a:rPr lang="en-US" dirty="0"/>
              <a:t>Uncertain financials – the two agencies still had two different accounting systems and Metro’s multiple funding sources have strict color of money/eligible use restrictions. Monthly financials were put together with manually produced spreadsheets</a:t>
            </a:r>
          </a:p>
          <a:p>
            <a:pPr marL="285750" indent="-285750">
              <a:buFont typeface="Arial" panose="020B0604020202020204" pitchFamily="34" charset="0"/>
              <a:buChar char="•"/>
            </a:pPr>
            <a:r>
              <a:rPr lang="en-US" dirty="0"/>
              <a:t>Desire by new CEO to be financially prudent and produce merger related savings for the State politicians that created the merger</a:t>
            </a:r>
          </a:p>
          <a:p>
            <a:pPr marL="285750" indent="-285750">
              <a:buFont typeface="Arial" panose="020B0604020202020204" pitchFamily="34" charset="0"/>
              <a:buChar char="•"/>
            </a:pPr>
            <a:r>
              <a:rPr lang="en-US" dirty="0"/>
              <a:t>New CEO is out of touch with LA’s long time transit culture (the first senior discount fares in the nation were done in LA) and the region’s extreme income inequality</a:t>
            </a:r>
          </a:p>
          <a:p>
            <a:pPr marL="285750" indent="-285750">
              <a:buFont typeface="Arial" panose="020B0604020202020204" pitchFamily="34" charset="0"/>
              <a:buChar char="•"/>
            </a:pPr>
            <a:r>
              <a:rPr lang="en-US" dirty="0"/>
              <a:t>Relentless negative press focused on everything its predecessors had done and what Metro was doing and the “money train”, its new “taj mahal” headquarters, rail construction project change orders and cost escalations, its failing methanol/ethanol alternative fuel buses, a labor strike, privatization efforts, employees from predecessors suing Metro over benefit and retirement system changes, layoffs, etc.</a:t>
            </a:r>
          </a:p>
          <a:p>
            <a:endParaRPr lang="en-US" dirty="0"/>
          </a:p>
          <a:p>
            <a:endParaRPr lang="en-US" dirty="0"/>
          </a:p>
        </p:txBody>
      </p:sp>
    </p:spTree>
    <p:extLst>
      <p:ext uri="{BB962C8B-B14F-4D97-AF65-F5344CB8AC3E}">
        <p14:creationId xmlns:p14="http://schemas.microsoft.com/office/powerpoint/2010/main" val="110737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D899-BC3B-4143-AD7D-650C575E078B}"/>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BB9364C4-C534-4B23-82F5-2C2DA51CB3A8}"/>
              </a:ext>
            </a:extLst>
          </p:cNvPr>
          <p:cNvSpPr txBox="1"/>
          <p:nvPr/>
        </p:nvSpPr>
        <p:spPr>
          <a:xfrm>
            <a:off x="887895" y="1502688"/>
            <a:ext cx="10416209" cy="5355312"/>
          </a:xfrm>
          <a:prstGeom prst="rect">
            <a:avLst/>
          </a:prstGeom>
          <a:noFill/>
        </p:spPr>
        <p:txBody>
          <a:bodyPr wrap="square" rtlCol="0">
            <a:spAutoFit/>
          </a:bodyPr>
          <a:lstStyle/>
          <a:p>
            <a:r>
              <a:rPr lang="en-US" dirty="0"/>
              <a:t>Lighting the fuse – </a:t>
            </a:r>
          </a:p>
          <a:p>
            <a:endParaRPr lang="en-US" dirty="0"/>
          </a:p>
          <a:p>
            <a:pPr marL="285750" indent="-285750">
              <a:buFont typeface="Arial" panose="020B0604020202020204" pitchFamily="34" charset="0"/>
              <a:buChar char="•"/>
            </a:pPr>
            <a:r>
              <a:rPr lang="en-US" dirty="0"/>
              <a:t>CEO pushes for draconian </a:t>
            </a:r>
            <a:r>
              <a:rPr lang="en-US" dirty="0">
                <a:hlinkClick r:id="rId2"/>
              </a:rPr>
              <a:t>transit service cuts </a:t>
            </a:r>
            <a:r>
              <a:rPr lang="en-US" dirty="0"/>
              <a:t>like nothing L.A. has ever seen, include lifeline overnight/owl/24-hour service that had been continuously operated since 1906.</a:t>
            </a:r>
          </a:p>
          <a:p>
            <a:pPr marL="285750" indent="-285750">
              <a:buFont typeface="Arial" panose="020B0604020202020204" pitchFamily="34" charset="0"/>
              <a:buChar char="•"/>
            </a:pPr>
            <a:r>
              <a:rPr lang="en-US" dirty="0"/>
              <a:t>CEO simultaneously pushes to </a:t>
            </a:r>
            <a:r>
              <a:rPr lang="en-US" dirty="0">
                <a:hlinkClick r:id="rId3"/>
              </a:rPr>
              <a:t>eliminate all unlimited ride weekly, bi-monthly and monthly passes, raise fares</a:t>
            </a:r>
            <a:r>
              <a:rPr lang="en-US" dirty="0"/>
              <a:t>, and force transit users to pay cash per ride, or purchase old-school style transit tokens and pay per ride</a:t>
            </a:r>
          </a:p>
          <a:p>
            <a:pPr marL="285750" indent="-285750">
              <a:buFont typeface="Arial" panose="020B0604020202020204" pitchFamily="34" charset="0"/>
              <a:buChar char="•"/>
            </a:pPr>
            <a:r>
              <a:rPr lang="en-US" dirty="0">
                <a:hlinkClick r:id="rId4"/>
              </a:rPr>
              <a:t>Public hearings </a:t>
            </a:r>
            <a:r>
              <a:rPr lang="en-US" dirty="0"/>
              <a:t>are held with record turnouts and nearly universal negative sentiments and backlash</a:t>
            </a:r>
          </a:p>
          <a:p>
            <a:pPr marL="285750" indent="-285750">
              <a:buFont typeface="Arial" panose="020B0604020202020204" pitchFamily="34" charset="0"/>
              <a:buChar char="•"/>
            </a:pPr>
            <a:r>
              <a:rPr lang="en-US" dirty="0"/>
              <a:t>The Board is faced with large projected budget deficits and approved some of the service cuts and the fare increase. </a:t>
            </a:r>
          </a:p>
          <a:p>
            <a:endParaRPr lang="en-US" dirty="0"/>
          </a:p>
          <a:p>
            <a:r>
              <a:rPr lang="en-US" dirty="0"/>
              <a:t>The key element that no one at the time realized was missing – </a:t>
            </a:r>
          </a:p>
          <a:p>
            <a:endParaRPr lang="en-US" dirty="0"/>
          </a:p>
          <a:p>
            <a:r>
              <a:rPr lang="en-US" dirty="0"/>
              <a:t>The Federal Transit Administration’s regulations contained in its Civil Rights Circular, </a:t>
            </a:r>
            <a:r>
              <a:rPr lang="en-US" dirty="0">
                <a:hlinkClick r:id="rId5"/>
              </a:rPr>
              <a:t>Title VI Circular 4702.1B</a:t>
            </a:r>
            <a:r>
              <a:rPr lang="en-US" dirty="0"/>
              <a:t>, has always required a detailed impact analysis using passenger survey and census data for all service and fare changes and the disparate impacts to minority and disadvantaged communities, and it must be board approved.  Failure to abide by FTE regulations can lead to loss of all federal funding something Metro was heavily dependent on for its rail and highway projects. The last one done was in 1988.</a:t>
            </a:r>
          </a:p>
          <a:p>
            <a:endParaRPr lang="en-US" dirty="0"/>
          </a:p>
        </p:txBody>
      </p:sp>
    </p:spTree>
    <p:extLst>
      <p:ext uri="{BB962C8B-B14F-4D97-AF65-F5344CB8AC3E}">
        <p14:creationId xmlns:p14="http://schemas.microsoft.com/office/powerpoint/2010/main" val="98445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C76F-390F-4C93-B727-195DA7DEED9C}"/>
              </a:ext>
            </a:extLst>
          </p:cNvPr>
          <p:cNvSpPr>
            <a:spLocks noGrp="1"/>
          </p:cNvSpPr>
          <p:nvPr>
            <p:ph type="title"/>
          </p:nvPr>
        </p:nvSpPr>
        <p:spPr>
          <a:xfrm>
            <a:off x="838199" y="0"/>
            <a:ext cx="10515600" cy="1325563"/>
          </a:xfrm>
        </p:spPr>
        <p:txBody>
          <a:bodyPr/>
          <a:lstStyle/>
          <a:p>
            <a:r>
              <a:rPr lang="en-US" dirty="0"/>
              <a:t>BRU &amp; Metro</a:t>
            </a:r>
          </a:p>
        </p:txBody>
      </p:sp>
      <p:sp>
        <p:nvSpPr>
          <p:cNvPr id="3" name="TextBox 2">
            <a:extLst>
              <a:ext uri="{FF2B5EF4-FFF2-40B4-BE49-F238E27FC236}">
                <a16:creationId xmlns:a16="http://schemas.microsoft.com/office/drawing/2014/main" id="{6DA55266-0041-475C-80C9-626E42FC2368}"/>
              </a:ext>
            </a:extLst>
          </p:cNvPr>
          <p:cNvSpPr txBox="1"/>
          <p:nvPr/>
        </p:nvSpPr>
        <p:spPr>
          <a:xfrm>
            <a:off x="887894" y="1008211"/>
            <a:ext cx="1041620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As the changes are being implemented in Fall 1994, Eric Mann at the Labor Community Strategy Center and Constance Rice at the NAACP Legal Defense and education Fund step in and present a compelling case that convinces Judge Hatter that the service cuts and fare increases have a disproportionate impact to the poor and people of color, which the MTA did not analyze, violating FTA Civil Rights regulations, and that the cuts to operations were in done to preserve Metro’s rail construction program.</a:t>
            </a:r>
          </a:p>
          <a:p>
            <a:pPr marL="285750" indent="-285750">
              <a:buFont typeface="Arial" panose="020B0604020202020204" pitchFamily="34" charset="0"/>
              <a:buChar char="•"/>
            </a:pPr>
            <a:r>
              <a:rPr lang="en-US" dirty="0"/>
              <a:t>The judge issues an injunction, and the Bus Riders Union (BRU) project is born.</a:t>
            </a:r>
          </a:p>
          <a:p>
            <a:endParaRPr lang="en-US" dirty="0"/>
          </a:p>
          <a:p>
            <a:endParaRPr lang="en-US" dirty="0"/>
          </a:p>
        </p:txBody>
      </p:sp>
      <p:pic>
        <p:nvPicPr>
          <p:cNvPr id="5" name="Picture 4" descr="A picture containing text&#10;&#10;Description automatically generated">
            <a:extLst>
              <a:ext uri="{FF2B5EF4-FFF2-40B4-BE49-F238E27FC236}">
                <a16:creationId xmlns:a16="http://schemas.microsoft.com/office/drawing/2014/main" id="{269D3B63-7A14-4635-BCC5-8F2DA0163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29" y="3316535"/>
            <a:ext cx="2431468" cy="3455532"/>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B7DD58B8-36DE-4E72-9F7D-54128F729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222" y="3312525"/>
            <a:ext cx="3459542" cy="345954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2121700-E6E1-41D7-8A85-7DF4989FE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293" y="3312525"/>
            <a:ext cx="2410234" cy="3455533"/>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7F9D7B3-FB65-4BB3-8FB2-F565FD1A3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5764" y="3429000"/>
            <a:ext cx="3676236" cy="2107096"/>
          </a:xfrm>
          <a:prstGeom prst="rect">
            <a:avLst/>
          </a:prstGeom>
        </p:spPr>
      </p:pic>
    </p:spTree>
    <p:extLst>
      <p:ext uri="{BB962C8B-B14F-4D97-AF65-F5344CB8AC3E}">
        <p14:creationId xmlns:p14="http://schemas.microsoft.com/office/powerpoint/2010/main" val="43907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C31B-1079-4AC6-A5B0-F2BFAC5777B3}"/>
              </a:ext>
            </a:extLst>
          </p:cNvPr>
          <p:cNvSpPr>
            <a:spLocks noGrp="1"/>
          </p:cNvSpPr>
          <p:nvPr>
            <p:ph type="title"/>
          </p:nvPr>
        </p:nvSpPr>
        <p:spPr/>
        <p:txBody>
          <a:bodyPr/>
          <a:lstStyle/>
          <a:p>
            <a:r>
              <a:rPr lang="en-US" dirty="0"/>
              <a:t>BRU &amp; Metro</a:t>
            </a:r>
          </a:p>
        </p:txBody>
      </p:sp>
      <p:pic>
        <p:nvPicPr>
          <p:cNvPr id="4" name="Picture 3" descr="A newspaper article with text&#10;&#10;Description automatically generated with low confidence">
            <a:extLst>
              <a:ext uri="{FF2B5EF4-FFF2-40B4-BE49-F238E27FC236}">
                <a16:creationId xmlns:a16="http://schemas.microsoft.com/office/drawing/2014/main" id="{1AE35A39-B284-4BAA-8832-B62D279D7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69" y="2254318"/>
            <a:ext cx="2962275" cy="3800475"/>
          </a:xfrm>
          <a:prstGeom prst="rect">
            <a:avLst/>
          </a:prstGeom>
        </p:spPr>
      </p:pic>
      <p:pic>
        <p:nvPicPr>
          <p:cNvPr id="6" name="Picture 5" descr="A close-up of a document&#10;&#10;Description automatically generated with low confidence">
            <a:extLst>
              <a:ext uri="{FF2B5EF4-FFF2-40B4-BE49-F238E27FC236}">
                <a16:creationId xmlns:a16="http://schemas.microsoft.com/office/drawing/2014/main" id="{5376D5CC-8433-47AF-A59F-E2BE94B74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419" y="2254318"/>
            <a:ext cx="8477250" cy="4324350"/>
          </a:xfrm>
          <a:prstGeom prst="rect">
            <a:avLst/>
          </a:prstGeom>
        </p:spPr>
      </p:pic>
      <p:sp>
        <p:nvSpPr>
          <p:cNvPr id="7" name="TextBox 6">
            <a:extLst>
              <a:ext uri="{FF2B5EF4-FFF2-40B4-BE49-F238E27FC236}">
                <a16:creationId xmlns:a16="http://schemas.microsoft.com/office/drawing/2014/main" id="{7CBF8A30-D0C5-4491-BB16-158E32FAF4F6}"/>
              </a:ext>
            </a:extLst>
          </p:cNvPr>
          <p:cNvSpPr txBox="1"/>
          <p:nvPr/>
        </p:nvSpPr>
        <p:spPr>
          <a:xfrm>
            <a:off x="887895" y="1480075"/>
            <a:ext cx="10416209" cy="646331"/>
          </a:xfrm>
          <a:prstGeom prst="rect">
            <a:avLst/>
          </a:prstGeom>
          <a:noFill/>
        </p:spPr>
        <p:txBody>
          <a:bodyPr wrap="square" rtlCol="0">
            <a:spAutoFit/>
          </a:bodyPr>
          <a:lstStyle/>
          <a:p>
            <a:r>
              <a:rPr lang="en-US" dirty="0"/>
              <a:t>Metro’s appeals failed in court</a:t>
            </a:r>
          </a:p>
          <a:p>
            <a:endParaRPr lang="en-US" dirty="0"/>
          </a:p>
        </p:txBody>
      </p:sp>
    </p:spTree>
    <p:extLst>
      <p:ext uri="{BB962C8B-B14F-4D97-AF65-F5344CB8AC3E}">
        <p14:creationId xmlns:p14="http://schemas.microsoft.com/office/powerpoint/2010/main" val="156577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95C-D032-4C63-8A4A-9D01B361837B}"/>
              </a:ext>
            </a:extLst>
          </p:cNvPr>
          <p:cNvSpPr>
            <a:spLocks noGrp="1"/>
          </p:cNvSpPr>
          <p:nvPr>
            <p:ph type="title"/>
          </p:nvPr>
        </p:nvSpPr>
        <p:spPr>
          <a:xfrm>
            <a:off x="838199" y="0"/>
            <a:ext cx="10515600" cy="1325563"/>
          </a:xfrm>
        </p:spPr>
        <p:txBody>
          <a:bodyPr/>
          <a:lstStyle/>
          <a:p>
            <a:r>
              <a:rPr lang="en-US" dirty="0"/>
              <a:t>BRU &amp; Metro</a:t>
            </a:r>
          </a:p>
        </p:txBody>
      </p:sp>
      <p:sp>
        <p:nvSpPr>
          <p:cNvPr id="3" name="TextBox 2">
            <a:extLst>
              <a:ext uri="{FF2B5EF4-FFF2-40B4-BE49-F238E27FC236}">
                <a16:creationId xmlns:a16="http://schemas.microsoft.com/office/drawing/2014/main" id="{18890A8D-1749-43B8-A0D7-96FA0BEEB944}"/>
              </a:ext>
            </a:extLst>
          </p:cNvPr>
          <p:cNvSpPr txBox="1"/>
          <p:nvPr/>
        </p:nvSpPr>
        <p:spPr>
          <a:xfrm>
            <a:off x="887895" y="1102890"/>
            <a:ext cx="10416209" cy="923330"/>
          </a:xfrm>
          <a:prstGeom prst="rect">
            <a:avLst/>
          </a:prstGeom>
          <a:noFill/>
        </p:spPr>
        <p:txBody>
          <a:bodyPr wrap="square" rtlCol="0">
            <a:spAutoFit/>
          </a:bodyPr>
          <a:lstStyle/>
          <a:p>
            <a:r>
              <a:rPr lang="en-US" dirty="0"/>
              <a:t>The Metro players:</a:t>
            </a:r>
          </a:p>
          <a:p>
            <a:endParaRPr lang="en-US" dirty="0"/>
          </a:p>
          <a:p>
            <a:endParaRPr lang="en-US" dirty="0"/>
          </a:p>
        </p:txBody>
      </p:sp>
      <p:pic>
        <p:nvPicPr>
          <p:cNvPr id="5" name="Picture 4" descr="A person in a suit and tie&#10;&#10;Description automatically generated with medium confidence">
            <a:extLst>
              <a:ext uri="{FF2B5EF4-FFF2-40B4-BE49-F238E27FC236}">
                <a16:creationId xmlns:a16="http://schemas.microsoft.com/office/drawing/2014/main" id="{5AD8970D-C3B1-4A67-8175-780D37939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31" y="1515437"/>
            <a:ext cx="1619250" cy="2066925"/>
          </a:xfrm>
          <a:prstGeom prst="rect">
            <a:avLst/>
          </a:prstGeom>
        </p:spPr>
      </p:pic>
      <p:pic>
        <p:nvPicPr>
          <p:cNvPr id="7" name="Picture 6" descr="A person with a mustache&#10;&#10;Description automatically generated with low confidence">
            <a:extLst>
              <a:ext uri="{FF2B5EF4-FFF2-40B4-BE49-F238E27FC236}">
                <a16:creationId xmlns:a16="http://schemas.microsoft.com/office/drawing/2014/main" id="{D5324B51-6DBB-4CC8-8418-42EE48F04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2" y="1515437"/>
            <a:ext cx="1503218" cy="2066925"/>
          </a:xfrm>
          <a:prstGeom prst="rect">
            <a:avLst/>
          </a:prstGeom>
        </p:spPr>
      </p:pic>
      <p:pic>
        <p:nvPicPr>
          <p:cNvPr id="9" name="Picture 8" descr="A person in a suit smiling&#10;&#10;Description automatically generated with low confidence">
            <a:extLst>
              <a:ext uri="{FF2B5EF4-FFF2-40B4-BE49-F238E27FC236}">
                <a16:creationId xmlns:a16="http://schemas.microsoft.com/office/drawing/2014/main" id="{5C524C9A-9959-4354-80BE-F66F6EFE0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721" y="1515437"/>
            <a:ext cx="1603648" cy="2066924"/>
          </a:xfrm>
          <a:prstGeom prst="rect">
            <a:avLst/>
          </a:prstGeom>
        </p:spPr>
      </p:pic>
      <p:pic>
        <p:nvPicPr>
          <p:cNvPr id="11" name="Picture 10" descr="A person with glasses smiling&#10;&#10;Description automatically generated with low confidence">
            <a:extLst>
              <a:ext uri="{FF2B5EF4-FFF2-40B4-BE49-F238E27FC236}">
                <a16:creationId xmlns:a16="http://schemas.microsoft.com/office/drawing/2014/main" id="{FD9B51AF-B0DC-495F-8F79-42452D1D7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733" y="4162803"/>
            <a:ext cx="1619250" cy="2198240"/>
          </a:xfrm>
          <a:prstGeom prst="rect">
            <a:avLst/>
          </a:prstGeom>
        </p:spPr>
      </p:pic>
      <p:pic>
        <p:nvPicPr>
          <p:cNvPr id="13" name="Picture 12" descr="A person with curly hair&#10;&#10;Description automatically generated with medium confidence">
            <a:extLst>
              <a:ext uri="{FF2B5EF4-FFF2-40B4-BE49-F238E27FC236}">
                <a16:creationId xmlns:a16="http://schemas.microsoft.com/office/drawing/2014/main" id="{4054EE01-745C-42AB-B8B7-6A54E999E4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455" y="4157883"/>
            <a:ext cx="1974467" cy="2198240"/>
          </a:xfrm>
          <a:prstGeom prst="rect">
            <a:avLst/>
          </a:prstGeom>
        </p:spPr>
      </p:pic>
      <p:pic>
        <p:nvPicPr>
          <p:cNvPr id="15" name="Picture 14" descr="A person speaking to a group of men&#10;&#10;Description automatically generated with low confidence">
            <a:extLst>
              <a:ext uri="{FF2B5EF4-FFF2-40B4-BE49-F238E27FC236}">
                <a16:creationId xmlns:a16="http://schemas.microsoft.com/office/drawing/2014/main" id="{DED968C0-33AB-4823-9C7E-98BB445C5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5755" y="4162803"/>
            <a:ext cx="1771147" cy="2231185"/>
          </a:xfrm>
          <a:prstGeom prst="rect">
            <a:avLst/>
          </a:prstGeom>
        </p:spPr>
      </p:pic>
      <p:pic>
        <p:nvPicPr>
          <p:cNvPr id="17" name="Picture 16" descr="A person smiling for the camera&#10;&#10;Description automatically generated with medium confidence">
            <a:extLst>
              <a:ext uri="{FF2B5EF4-FFF2-40B4-BE49-F238E27FC236}">
                <a16:creationId xmlns:a16="http://schemas.microsoft.com/office/drawing/2014/main" id="{B8581AC2-6DF4-4CF8-907E-033715C98F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9727" y="1515436"/>
            <a:ext cx="1579222" cy="2066923"/>
          </a:xfrm>
          <a:prstGeom prst="rect">
            <a:avLst/>
          </a:prstGeom>
        </p:spPr>
      </p:pic>
      <p:pic>
        <p:nvPicPr>
          <p:cNvPr id="21" name="Picture 20" descr="A person wearing glasses and a suit&#10;&#10;Description automatically generated with low confidence">
            <a:extLst>
              <a:ext uri="{FF2B5EF4-FFF2-40B4-BE49-F238E27FC236}">
                <a16:creationId xmlns:a16="http://schemas.microsoft.com/office/drawing/2014/main" id="{4C2050B2-7FBF-4A7F-92FA-312D22A858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6902" y="1516063"/>
            <a:ext cx="1549722" cy="2066296"/>
          </a:xfrm>
          <a:prstGeom prst="rect">
            <a:avLst/>
          </a:prstGeom>
        </p:spPr>
      </p:pic>
      <p:pic>
        <p:nvPicPr>
          <p:cNvPr id="23" name="Picture 22" descr="A few men shaking hands&#10;&#10;Description automatically generated with low confidence">
            <a:extLst>
              <a:ext uri="{FF2B5EF4-FFF2-40B4-BE49-F238E27FC236}">
                <a16:creationId xmlns:a16="http://schemas.microsoft.com/office/drawing/2014/main" id="{C2282860-55CA-4832-B447-0875A730C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2792" y="1756884"/>
            <a:ext cx="2338605" cy="1824112"/>
          </a:xfrm>
          <a:prstGeom prst="rect">
            <a:avLst/>
          </a:prstGeom>
        </p:spPr>
      </p:pic>
      <p:sp>
        <p:nvSpPr>
          <p:cNvPr id="24" name="TextBox 23">
            <a:extLst>
              <a:ext uri="{FF2B5EF4-FFF2-40B4-BE49-F238E27FC236}">
                <a16:creationId xmlns:a16="http://schemas.microsoft.com/office/drawing/2014/main" id="{6C407B84-6687-4E4F-B0E6-DA9B2FB2E27B}"/>
              </a:ext>
            </a:extLst>
          </p:cNvPr>
          <p:cNvSpPr txBox="1"/>
          <p:nvPr/>
        </p:nvSpPr>
        <p:spPr>
          <a:xfrm>
            <a:off x="967716" y="3549417"/>
            <a:ext cx="1319336" cy="646331"/>
          </a:xfrm>
          <a:prstGeom prst="rect">
            <a:avLst/>
          </a:prstGeom>
          <a:noFill/>
        </p:spPr>
        <p:txBody>
          <a:bodyPr wrap="none" rtlCol="0">
            <a:spAutoFit/>
          </a:bodyPr>
          <a:lstStyle/>
          <a:p>
            <a:r>
              <a:rPr lang="en-US" sz="1200" dirty="0"/>
              <a:t>Mayor Riordan</a:t>
            </a:r>
          </a:p>
          <a:p>
            <a:r>
              <a:rPr lang="en-US" sz="1200" dirty="0"/>
              <a:t>Board of Directors</a:t>
            </a:r>
          </a:p>
          <a:p>
            <a:r>
              <a:rPr lang="en-US" sz="1200" dirty="0"/>
              <a:t>1994-2002</a:t>
            </a:r>
          </a:p>
        </p:txBody>
      </p:sp>
      <p:sp>
        <p:nvSpPr>
          <p:cNvPr id="25" name="TextBox 24">
            <a:extLst>
              <a:ext uri="{FF2B5EF4-FFF2-40B4-BE49-F238E27FC236}">
                <a16:creationId xmlns:a16="http://schemas.microsoft.com/office/drawing/2014/main" id="{47EBE83D-D6EC-4E83-9F29-412C80CDB7B1}"/>
              </a:ext>
            </a:extLst>
          </p:cNvPr>
          <p:cNvSpPr txBox="1"/>
          <p:nvPr/>
        </p:nvSpPr>
        <p:spPr>
          <a:xfrm>
            <a:off x="2752218" y="3549416"/>
            <a:ext cx="1242648" cy="461665"/>
          </a:xfrm>
          <a:prstGeom prst="rect">
            <a:avLst/>
          </a:prstGeom>
          <a:noFill/>
        </p:spPr>
        <p:txBody>
          <a:bodyPr wrap="none" rtlCol="0">
            <a:spAutoFit/>
          </a:bodyPr>
          <a:lstStyle/>
          <a:p>
            <a:r>
              <a:rPr lang="en-US" sz="1200" dirty="0"/>
              <a:t>Franklin E. White</a:t>
            </a:r>
          </a:p>
          <a:p>
            <a:r>
              <a:rPr lang="en-US" sz="1200" dirty="0"/>
              <a:t>CEO 1993-1995</a:t>
            </a:r>
          </a:p>
        </p:txBody>
      </p:sp>
      <p:sp>
        <p:nvSpPr>
          <p:cNvPr id="26" name="TextBox 25">
            <a:extLst>
              <a:ext uri="{FF2B5EF4-FFF2-40B4-BE49-F238E27FC236}">
                <a16:creationId xmlns:a16="http://schemas.microsoft.com/office/drawing/2014/main" id="{8990D73B-60D1-4768-BD82-031C1DA0628F}"/>
              </a:ext>
            </a:extLst>
          </p:cNvPr>
          <p:cNvSpPr txBox="1"/>
          <p:nvPr/>
        </p:nvSpPr>
        <p:spPr>
          <a:xfrm>
            <a:off x="4514976" y="3549416"/>
            <a:ext cx="981744" cy="461665"/>
          </a:xfrm>
          <a:prstGeom prst="rect">
            <a:avLst/>
          </a:prstGeom>
          <a:noFill/>
        </p:spPr>
        <p:txBody>
          <a:bodyPr wrap="none" rtlCol="0">
            <a:spAutoFit/>
          </a:bodyPr>
          <a:lstStyle/>
          <a:p>
            <a:r>
              <a:rPr lang="en-US" sz="1200" dirty="0"/>
              <a:t>Joseph Drew</a:t>
            </a:r>
          </a:p>
          <a:p>
            <a:r>
              <a:rPr lang="en-US" sz="1200" dirty="0"/>
              <a:t>CEO 1996</a:t>
            </a:r>
          </a:p>
        </p:txBody>
      </p:sp>
      <p:sp>
        <p:nvSpPr>
          <p:cNvPr id="29" name="TextBox 28">
            <a:extLst>
              <a:ext uri="{FF2B5EF4-FFF2-40B4-BE49-F238E27FC236}">
                <a16:creationId xmlns:a16="http://schemas.microsoft.com/office/drawing/2014/main" id="{0A3BDA65-4C5A-4325-8330-7BF492CD7CDE}"/>
              </a:ext>
            </a:extLst>
          </p:cNvPr>
          <p:cNvSpPr txBox="1"/>
          <p:nvPr/>
        </p:nvSpPr>
        <p:spPr>
          <a:xfrm>
            <a:off x="6300939" y="3541711"/>
            <a:ext cx="1149995" cy="461665"/>
          </a:xfrm>
          <a:prstGeom prst="rect">
            <a:avLst/>
          </a:prstGeom>
          <a:noFill/>
        </p:spPr>
        <p:txBody>
          <a:bodyPr wrap="none" rtlCol="0">
            <a:spAutoFit/>
          </a:bodyPr>
          <a:lstStyle/>
          <a:p>
            <a:r>
              <a:rPr lang="en-US" sz="1200" dirty="0"/>
              <a:t>Linda </a:t>
            </a:r>
            <a:r>
              <a:rPr lang="en-US" sz="1200" dirty="0" err="1"/>
              <a:t>Bohlinger</a:t>
            </a:r>
            <a:endParaRPr lang="en-US" sz="1200" dirty="0"/>
          </a:p>
          <a:p>
            <a:r>
              <a:rPr lang="en-US" sz="1200" dirty="0"/>
              <a:t>CEO 1997</a:t>
            </a:r>
          </a:p>
        </p:txBody>
      </p:sp>
      <p:sp>
        <p:nvSpPr>
          <p:cNvPr id="30" name="TextBox 29">
            <a:extLst>
              <a:ext uri="{FF2B5EF4-FFF2-40B4-BE49-F238E27FC236}">
                <a16:creationId xmlns:a16="http://schemas.microsoft.com/office/drawing/2014/main" id="{3F7D0C9A-9B40-41ED-AD1F-56935E5660EB}"/>
              </a:ext>
            </a:extLst>
          </p:cNvPr>
          <p:cNvSpPr txBox="1"/>
          <p:nvPr/>
        </p:nvSpPr>
        <p:spPr>
          <a:xfrm>
            <a:off x="8043813" y="3553154"/>
            <a:ext cx="1152047" cy="461665"/>
          </a:xfrm>
          <a:prstGeom prst="rect">
            <a:avLst/>
          </a:prstGeom>
          <a:noFill/>
        </p:spPr>
        <p:txBody>
          <a:bodyPr wrap="none" rtlCol="0">
            <a:spAutoFit/>
          </a:bodyPr>
          <a:lstStyle/>
          <a:p>
            <a:r>
              <a:rPr lang="en-US" sz="1200" dirty="0"/>
              <a:t>Julian Burke</a:t>
            </a:r>
          </a:p>
          <a:p>
            <a:r>
              <a:rPr lang="en-US" sz="1200" dirty="0"/>
              <a:t>CEO 1997-2001</a:t>
            </a:r>
          </a:p>
        </p:txBody>
      </p:sp>
      <p:sp>
        <p:nvSpPr>
          <p:cNvPr id="31" name="TextBox 30">
            <a:extLst>
              <a:ext uri="{FF2B5EF4-FFF2-40B4-BE49-F238E27FC236}">
                <a16:creationId xmlns:a16="http://schemas.microsoft.com/office/drawing/2014/main" id="{EE373B55-CA40-4594-AF77-B234E79E8887}"/>
              </a:ext>
            </a:extLst>
          </p:cNvPr>
          <p:cNvSpPr txBox="1"/>
          <p:nvPr/>
        </p:nvSpPr>
        <p:spPr>
          <a:xfrm>
            <a:off x="9695732" y="3541711"/>
            <a:ext cx="1152047" cy="461665"/>
          </a:xfrm>
          <a:prstGeom prst="rect">
            <a:avLst/>
          </a:prstGeom>
          <a:noFill/>
        </p:spPr>
        <p:txBody>
          <a:bodyPr wrap="none" rtlCol="0">
            <a:spAutoFit/>
          </a:bodyPr>
          <a:lstStyle/>
          <a:p>
            <a:r>
              <a:rPr lang="en-US" sz="1200" dirty="0"/>
              <a:t>Roger </a:t>
            </a:r>
            <a:r>
              <a:rPr lang="en-US" sz="1200" dirty="0" err="1"/>
              <a:t>Snoble</a:t>
            </a:r>
            <a:endParaRPr lang="en-US" sz="1200" dirty="0"/>
          </a:p>
          <a:p>
            <a:r>
              <a:rPr lang="en-US" sz="1200" dirty="0"/>
              <a:t>CEO 2001-2009</a:t>
            </a:r>
          </a:p>
        </p:txBody>
      </p:sp>
      <p:sp>
        <p:nvSpPr>
          <p:cNvPr id="32" name="TextBox 31">
            <a:extLst>
              <a:ext uri="{FF2B5EF4-FFF2-40B4-BE49-F238E27FC236}">
                <a16:creationId xmlns:a16="http://schemas.microsoft.com/office/drawing/2014/main" id="{B2ED31E7-748A-4B32-8601-F048CE52036A}"/>
              </a:ext>
            </a:extLst>
          </p:cNvPr>
          <p:cNvSpPr txBox="1"/>
          <p:nvPr/>
        </p:nvSpPr>
        <p:spPr>
          <a:xfrm>
            <a:off x="937666" y="6356123"/>
            <a:ext cx="2321789" cy="461665"/>
          </a:xfrm>
          <a:prstGeom prst="rect">
            <a:avLst/>
          </a:prstGeom>
          <a:noFill/>
        </p:spPr>
        <p:txBody>
          <a:bodyPr wrap="none" rtlCol="0">
            <a:spAutoFit/>
          </a:bodyPr>
          <a:lstStyle/>
          <a:p>
            <a:r>
              <a:rPr lang="en-US" sz="1200" dirty="0">
                <a:hlinkClick r:id="rId11"/>
              </a:rPr>
              <a:t>Eric Mann</a:t>
            </a:r>
            <a:endParaRPr lang="en-US" sz="1200" dirty="0"/>
          </a:p>
          <a:p>
            <a:r>
              <a:rPr lang="en-US" sz="1200" dirty="0"/>
              <a:t>Labor/Community Strategy Center</a:t>
            </a:r>
          </a:p>
        </p:txBody>
      </p:sp>
      <p:sp>
        <p:nvSpPr>
          <p:cNvPr id="33" name="TextBox 32">
            <a:extLst>
              <a:ext uri="{FF2B5EF4-FFF2-40B4-BE49-F238E27FC236}">
                <a16:creationId xmlns:a16="http://schemas.microsoft.com/office/drawing/2014/main" id="{49CCCCDE-47A7-41F4-8125-F1C0BEDD05FF}"/>
              </a:ext>
            </a:extLst>
          </p:cNvPr>
          <p:cNvSpPr txBox="1"/>
          <p:nvPr/>
        </p:nvSpPr>
        <p:spPr>
          <a:xfrm>
            <a:off x="3259455" y="6356123"/>
            <a:ext cx="3044295" cy="461665"/>
          </a:xfrm>
          <a:prstGeom prst="rect">
            <a:avLst/>
          </a:prstGeom>
          <a:noFill/>
        </p:spPr>
        <p:txBody>
          <a:bodyPr wrap="none" rtlCol="0">
            <a:spAutoFit/>
          </a:bodyPr>
          <a:lstStyle/>
          <a:p>
            <a:r>
              <a:rPr lang="en-US" sz="1200" dirty="0">
                <a:hlinkClick r:id="rId12"/>
              </a:rPr>
              <a:t>Constance Rice</a:t>
            </a:r>
            <a:r>
              <a:rPr lang="en-US" sz="1200" dirty="0"/>
              <a:t> see also </a:t>
            </a:r>
            <a:r>
              <a:rPr lang="en-US" sz="1200" dirty="0">
                <a:hlinkClick r:id="rId13"/>
              </a:rPr>
              <a:t>Advancement Project</a:t>
            </a:r>
            <a:endParaRPr lang="en-US" sz="1200" dirty="0"/>
          </a:p>
          <a:p>
            <a:r>
              <a:rPr lang="en-US" sz="1200" dirty="0"/>
              <a:t>NAACP Legal &amp; Education Fund</a:t>
            </a:r>
          </a:p>
        </p:txBody>
      </p:sp>
      <p:sp>
        <p:nvSpPr>
          <p:cNvPr id="36" name="TextBox 35">
            <a:extLst>
              <a:ext uri="{FF2B5EF4-FFF2-40B4-BE49-F238E27FC236}">
                <a16:creationId xmlns:a16="http://schemas.microsoft.com/office/drawing/2014/main" id="{E308722E-7427-45EE-9246-A352AAE67456}"/>
              </a:ext>
            </a:extLst>
          </p:cNvPr>
          <p:cNvSpPr txBox="1"/>
          <p:nvPr/>
        </p:nvSpPr>
        <p:spPr>
          <a:xfrm>
            <a:off x="6279628" y="6355198"/>
            <a:ext cx="2822311" cy="461665"/>
          </a:xfrm>
          <a:prstGeom prst="rect">
            <a:avLst/>
          </a:prstGeom>
          <a:noFill/>
        </p:spPr>
        <p:txBody>
          <a:bodyPr wrap="none" rtlCol="0">
            <a:spAutoFit/>
          </a:bodyPr>
          <a:lstStyle/>
          <a:p>
            <a:r>
              <a:rPr lang="en-US" sz="1200" dirty="0">
                <a:hlinkClick r:id="rId14"/>
              </a:rPr>
              <a:t>Tom Rubin</a:t>
            </a:r>
            <a:r>
              <a:rPr lang="en-US" sz="1200" dirty="0"/>
              <a:t>, former SCRTD CFO, Consultant</a:t>
            </a:r>
          </a:p>
          <a:p>
            <a:r>
              <a:rPr lang="en-US" sz="1200" dirty="0"/>
              <a:t>Labor/Community Strategy Center/BRU</a:t>
            </a:r>
          </a:p>
        </p:txBody>
      </p:sp>
      <p:pic>
        <p:nvPicPr>
          <p:cNvPr id="6" name="Picture 5" descr="A person wearing glasses&#10;&#10;Description automatically generated with medium confidence">
            <a:extLst>
              <a:ext uri="{FF2B5EF4-FFF2-40B4-BE49-F238E27FC236}">
                <a16:creationId xmlns:a16="http://schemas.microsoft.com/office/drawing/2014/main" id="{9A8F72BA-C160-4674-877F-13D6F2BF0B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45108" y="4153446"/>
            <a:ext cx="1744995" cy="2119953"/>
          </a:xfrm>
          <a:prstGeom prst="rect">
            <a:avLst/>
          </a:prstGeom>
        </p:spPr>
      </p:pic>
      <p:sp>
        <p:nvSpPr>
          <p:cNvPr id="27" name="TextBox 26">
            <a:extLst>
              <a:ext uri="{FF2B5EF4-FFF2-40B4-BE49-F238E27FC236}">
                <a16:creationId xmlns:a16="http://schemas.microsoft.com/office/drawing/2014/main" id="{905B588A-AB23-48BD-9D8C-2083661B42A1}"/>
              </a:ext>
            </a:extLst>
          </p:cNvPr>
          <p:cNvSpPr txBox="1"/>
          <p:nvPr/>
        </p:nvSpPr>
        <p:spPr>
          <a:xfrm>
            <a:off x="9101939" y="6273399"/>
            <a:ext cx="2859603" cy="646331"/>
          </a:xfrm>
          <a:prstGeom prst="rect">
            <a:avLst/>
          </a:prstGeom>
          <a:noFill/>
        </p:spPr>
        <p:txBody>
          <a:bodyPr wrap="square" rtlCol="0">
            <a:spAutoFit/>
          </a:bodyPr>
          <a:lstStyle/>
          <a:p>
            <a:r>
              <a:rPr lang="en-US" sz="1200" dirty="0">
                <a:hlinkClick r:id="rId16"/>
              </a:rPr>
              <a:t>Hon. Terry J. Hatter Jr</a:t>
            </a:r>
            <a:r>
              <a:rPr lang="en-US" sz="1200" dirty="0"/>
              <a:t>. , Senior Judge of the United States District Court for the Central District of California</a:t>
            </a:r>
          </a:p>
        </p:txBody>
      </p:sp>
      <p:sp>
        <p:nvSpPr>
          <p:cNvPr id="28" name="TextBox 27">
            <a:extLst>
              <a:ext uri="{FF2B5EF4-FFF2-40B4-BE49-F238E27FC236}">
                <a16:creationId xmlns:a16="http://schemas.microsoft.com/office/drawing/2014/main" id="{2086BF37-8AB3-46E4-82B4-2DC07247A0F6}"/>
              </a:ext>
            </a:extLst>
          </p:cNvPr>
          <p:cNvSpPr txBox="1"/>
          <p:nvPr/>
        </p:nvSpPr>
        <p:spPr>
          <a:xfrm>
            <a:off x="10745083" y="3541710"/>
            <a:ext cx="1354602" cy="646331"/>
          </a:xfrm>
          <a:prstGeom prst="rect">
            <a:avLst/>
          </a:prstGeom>
          <a:noFill/>
        </p:spPr>
        <p:txBody>
          <a:bodyPr wrap="none" rtlCol="0">
            <a:spAutoFit/>
          </a:bodyPr>
          <a:lstStyle/>
          <a:p>
            <a:r>
              <a:rPr lang="en-US" sz="1200" dirty="0"/>
              <a:t>Mayor Villaraigosa</a:t>
            </a:r>
          </a:p>
          <a:p>
            <a:r>
              <a:rPr lang="en-US" sz="1200" dirty="0"/>
              <a:t> Board of Directors</a:t>
            </a:r>
          </a:p>
          <a:p>
            <a:r>
              <a:rPr lang="en-US" sz="1200" dirty="0"/>
              <a:t>1991-2013</a:t>
            </a:r>
          </a:p>
        </p:txBody>
      </p:sp>
    </p:spTree>
    <p:extLst>
      <p:ext uri="{BB962C8B-B14F-4D97-AF65-F5344CB8AC3E}">
        <p14:creationId xmlns:p14="http://schemas.microsoft.com/office/powerpoint/2010/main" val="301748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0F7C-F754-4506-9283-C7821F6903D6}"/>
              </a:ext>
            </a:extLst>
          </p:cNvPr>
          <p:cNvSpPr>
            <a:spLocks noGrp="1"/>
          </p:cNvSpPr>
          <p:nvPr>
            <p:ph type="title"/>
          </p:nvPr>
        </p:nvSpPr>
        <p:spPr/>
        <p:txBody>
          <a:bodyPr/>
          <a:lstStyle/>
          <a:p>
            <a:r>
              <a:rPr lang="en-US" dirty="0"/>
              <a:t>BRU &amp; Metro</a:t>
            </a:r>
          </a:p>
        </p:txBody>
      </p:sp>
      <p:sp>
        <p:nvSpPr>
          <p:cNvPr id="3" name="TextBox 2">
            <a:extLst>
              <a:ext uri="{FF2B5EF4-FFF2-40B4-BE49-F238E27FC236}">
                <a16:creationId xmlns:a16="http://schemas.microsoft.com/office/drawing/2014/main" id="{D30F108E-FB7E-4383-9D59-C75846BE5A79}"/>
              </a:ext>
            </a:extLst>
          </p:cNvPr>
          <p:cNvSpPr txBox="1"/>
          <p:nvPr/>
        </p:nvSpPr>
        <p:spPr>
          <a:xfrm>
            <a:off x="838200" y="1263305"/>
            <a:ext cx="5022574" cy="5909310"/>
          </a:xfrm>
          <a:prstGeom prst="rect">
            <a:avLst/>
          </a:prstGeom>
          <a:noFill/>
        </p:spPr>
        <p:txBody>
          <a:bodyPr wrap="square" rtlCol="0">
            <a:spAutoFit/>
          </a:bodyPr>
          <a:lstStyle/>
          <a:p>
            <a:r>
              <a:rPr lang="en-US" dirty="0"/>
              <a:t>After two years of back and forth between the BRU and Metro, short term CEO Joe Drew signs the 1996 Consent Decree, agreeing to a decade of improvements to buses and the transit system, with various performance measurements that require monthly reporting. CEO Drew then resigns over criticism related to a contract award for a Red Line subway extension to East LA.</a:t>
            </a:r>
          </a:p>
          <a:p>
            <a:endParaRPr lang="en-US" dirty="0"/>
          </a:p>
          <a:p>
            <a:r>
              <a:rPr lang="en-US" dirty="0"/>
              <a:t>The most expensive requirement was to limit standees in buses to no more than 9 in any rolling 20-minute window. Exceeding the limit required putting an additional bus into service, resulting in the need for hundreds more buses.</a:t>
            </a:r>
          </a:p>
          <a:p>
            <a:endParaRPr lang="en-US" dirty="0"/>
          </a:p>
          <a:p>
            <a:r>
              <a:rPr lang="en-US" dirty="0"/>
              <a:t>Metro began ordering not just more buses, but bigger buses, 45 and 60 feet in length and adding advanced technology to them, including Automated Passenger Counter tech. Cost of a 60-foot articulated bus, $965,000 each.</a:t>
            </a:r>
          </a:p>
          <a:p>
            <a:endParaRPr lang="en-US" dirty="0"/>
          </a:p>
        </p:txBody>
      </p:sp>
      <p:pic>
        <p:nvPicPr>
          <p:cNvPr id="5" name="Picture 4" descr="A picture containing text, receipt, screenshot&#10;&#10;Description automatically generated">
            <a:extLst>
              <a:ext uri="{FF2B5EF4-FFF2-40B4-BE49-F238E27FC236}">
                <a16:creationId xmlns:a16="http://schemas.microsoft.com/office/drawing/2014/main" id="{30CE73C8-7E2C-4BF7-8C21-BB69535F2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138" y="1027906"/>
            <a:ext cx="3729099" cy="5236116"/>
          </a:xfrm>
          <a:prstGeom prst="rect">
            <a:avLst/>
          </a:prstGeom>
        </p:spPr>
      </p:pic>
      <p:sp>
        <p:nvSpPr>
          <p:cNvPr id="6" name="TextBox 5">
            <a:extLst>
              <a:ext uri="{FF2B5EF4-FFF2-40B4-BE49-F238E27FC236}">
                <a16:creationId xmlns:a16="http://schemas.microsoft.com/office/drawing/2014/main" id="{1CE6E073-F34D-4332-B60B-C1574710C533}"/>
              </a:ext>
            </a:extLst>
          </p:cNvPr>
          <p:cNvSpPr txBox="1"/>
          <p:nvPr/>
        </p:nvSpPr>
        <p:spPr>
          <a:xfrm>
            <a:off x="7325139" y="6308209"/>
            <a:ext cx="3729098" cy="369332"/>
          </a:xfrm>
          <a:prstGeom prst="rect">
            <a:avLst/>
          </a:prstGeom>
          <a:noFill/>
        </p:spPr>
        <p:txBody>
          <a:bodyPr wrap="none" rtlCol="0">
            <a:spAutoFit/>
          </a:bodyPr>
          <a:lstStyle/>
          <a:p>
            <a:r>
              <a:rPr lang="en-US" dirty="0"/>
              <a:t>Link to full text of the </a:t>
            </a:r>
            <a:r>
              <a:rPr lang="en-US" dirty="0">
                <a:hlinkClick r:id="rId3"/>
              </a:rPr>
              <a:t>Consent Decree</a:t>
            </a:r>
            <a:endParaRPr lang="en-US" dirty="0"/>
          </a:p>
        </p:txBody>
      </p:sp>
    </p:spTree>
    <p:extLst>
      <p:ext uri="{BB962C8B-B14F-4D97-AF65-F5344CB8AC3E}">
        <p14:creationId xmlns:p14="http://schemas.microsoft.com/office/powerpoint/2010/main" val="8692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9DFC-7AFC-4D98-AEF6-23DCBBE0715D}"/>
              </a:ext>
            </a:extLst>
          </p:cNvPr>
          <p:cNvSpPr>
            <a:spLocks noGrp="1"/>
          </p:cNvSpPr>
          <p:nvPr>
            <p:ph type="title"/>
          </p:nvPr>
        </p:nvSpPr>
        <p:spPr>
          <a:xfrm>
            <a:off x="838200" y="0"/>
            <a:ext cx="10515600" cy="1325563"/>
          </a:xfrm>
        </p:spPr>
        <p:txBody>
          <a:bodyPr/>
          <a:lstStyle/>
          <a:p>
            <a:r>
              <a:rPr lang="en-US" dirty="0"/>
              <a:t>BRU &amp; Metro</a:t>
            </a:r>
          </a:p>
        </p:txBody>
      </p:sp>
      <p:sp>
        <p:nvSpPr>
          <p:cNvPr id="3" name="TextBox 2">
            <a:extLst>
              <a:ext uri="{FF2B5EF4-FFF2-40B4-BE49-F238E27FC236}">
                <a16:creationId xmlns:a16="http://schemas.microsoft.com/office/drawing/2014/main" id="{6853B83E-8435-42AB-9C50-872B4DA7B579}"/>
              </a:ext>
            </a:extLst>
          </p:cNvPr>
          <p:cNvSpPr txBox="1"/>
          <p:nvPr/>
        </p:nvSpPr>
        <p:spPr>
          <a:xfrm>
            <a:off x="838200" y="885617"/>
            <a:ext cx="9879495" cy="6463308"/>
          </a:xfrm>
          <a:prstGeom prst="rect">
            <a:avLst/>
          </a:prstGeom>
          <a:noFill/>
        </p:spPr>
        <p:txBody>
          <a:bodyPr wrap="square" rtlCol="0">
            <a:spAutoFit/>
          </a:bodyPr>
          <a:lstStyle/>
          <a:p>
            <a:r>
              <a:rPr lang="en-US" dirty="0"/>
              <a:t>The policy issues created by the Consent Decree along with its financial impacts of its requirements were reflected in every short term and long range transportation plan, short term and long term financial forecasts, annual budgets and impacting staffing dedicated to measuring and reporting system performance - the ripple effects were enormous, including multiple layoffs of non transit operations staff.</a:t>
            </a:r>
          </a:p>
          <a:p>
            <a:endParaRPr lang="en-US" dirty="0"/>
          </a:p>
          <a:p>
            <a:r>
              <a:rPr lang="en-US" dirty="0"/>
              <a:t>The will of the voters expressed a desire for more rail based transit and highway improvements by passing Proposition A (1980) and Proposition C (1990).  In 1992, the former Transportation Commission spent $980 million to purchase rail rights of way in L.A. County to preserve them for rail projects and arterial roadway improvements.  How would the will of the voters be reconciled with the Consent Decree? And to the BRU’s broader point – why are taxpayer funded air polluting highways free but taxpayer funded cleaner air transit requires an additional use fee/fare?  Is it racist? Classist? Is it how policy making government entities are organized? </a:t>
            </a:r>
          </a:p>
          <a:p>
            <a:endParaRPr lang="en-US" dirty="0"/>
          </a:p>
          <a:p>
            <a:r>
              <a:rPr lang="en-US" dirty="0"/>
              <a:t>The internal discussions between metro staff and BRU representatives was mainly over what funding was fungible to support the Consent Decree’s demands and what funding wasn’t.  For example 35% of Prop A’s tax revenues are required to go to rail construction (capital funding). It isn’t legally possible to use it for bus service (operating funding).  The BRU wasn’t interested in the details or colors of money. They wanted all rail stopped and buses to be the primary, if not, only transit service.  The BRU had an immoveable, specific point of view and they stuck to it. The LA Times frequently agreed with them, resulting in </a:t>
            </a:r>
            <a:r>
              <a:rPr lang="en-US" dirty="0">
                <a:hlinkClick r:id="rId2"/>
              </a:rPr>
              <a:t>letters to the editor </a:t>
            </a:r>
            <a:r>
              <a:rPr lang="en-US" dirty="0"/>
              <a:t>from frustrated Metro executives.</a:t>
            </a:r>
          </a:p>
          <a:p>
            <a:endParaRPr lang="en-US" dirty="0"/>
          </a:p>
          <a:p>
            <a:endParaRPr lang="en-US" dirty="0"/>
          </a:p>
        </p:txBody>
      </p:sp>
    </p:spTree>
    <p:extLst>
      <p:ext uri="{BB962C8B-B14F-4D97-AF65-F5344CB8AC3E}">
        <p14:creationId xmlns:p14="http://schemas.microsoft.com/office/powerpoint/2010/main" val="2560382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1714</Words>
  <Application>Microsoft Office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Labor Community Strategy Center/Bus Riders Union (BRU) and Metro</vt:lpstr>
      <vt:lpstr>BRU &amp; Metro</vt:lpstr>
      <vt:lpstr>BRU &amp; Metro</vt:lpstr>
      <vt:lpstr>BRU &amp; Metro</vt:lpstr>
      <vt:lpstr>BRU &amp; Metro</vt:lpstr>
      <vt:lpstr>BRU &amp; Metro</vt:lpstr>
      <vt:lpstr>BRU &amp; Metro</vt:lpstr>
      <vt:lpstr>BRU &amp; Metro</vt:lpstr>
      <vt:lpstr>BRU &amp; Metro</vt:lpstr>
      <vt:lpstr>BRU &amp; Metro</vt:lpstr>
      <vt:lpstr>BRU &amp; Metro</vt:lpstr>
      <vt:lpstr>BRU &amp; Metro -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Community Strategy Center/Bus Riders Union (BRU) and Metro</dc:title>
  <dc:creator>Barrett, Matthew</dc:creator>
  <cp:lastModifiedBy>Barrett, Matthew</cp:lastModifiedBy>
  <cp:revision>6</cp:revision>
  <dcterms:created xsi:type="dcterms:W3CDTF">2022-01-05T22:09:03Z</dcterms:created>
  <dcterms:modified xsi:type="dcterms:W3CDTF">2022-01-07T21:17:40Z</dcterms:modified>
</cp:coreProperties>
</file>