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7"/>
  </p:sldMasterIdLst>
  <p:notesMasterIdLst>
    <p:notesMasterId r:id="rId21"/>
  </p:notesMasterIdLst>
  <p:sldIdLst>
    <p:sldId id="344" r:id="rId8"/>
    <p:sldId id="336" r:id="rId9"/>
    <p:sldId id="342" r:id="rId10"/>
    <p:sldId id="914" r:id="rId11"/>
    <p:sldId id="903" r:id="rId12"/>
    <p:sldId id="912" r:id="rId13"/>
    <p:sldId id="913" r:id="rId14"/>
    <p:sldId id="910" r:id="rId15"/>
    <p:sldId id="908" r:id="rId16"/>
    <p:sldId id="915" r:id="rId17"/>
    <p:sldId id="911" r:id="rId18"/>
    <p:sldId id="905" r:id="rId19"/>
    <p:sldId id="345" r:id="rId2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tting Started - READ ME FIRST (then OK to delete)" id="{8C7E6352-DAFE-D340-8949-17961EBB334D}">
          <p14:sldIdLst/>
        </p14:section>
        <p14:section name="Your Presentation Template" id="{86C538B1-8D27-8E4E-ACC1-A3F4EAA97810}">
          <p14:sldIdLst>
            <p14:sldId id="344"/>
            <p14:sldId id="336"/>
            <p14:sldId id="342"/>
            <p14:sldId id="914"/>
            <p14:sldId id="903"/>
            <p14:sldId id="912"/>
            <p14:sldId id="913"/>
            <p14:sldId id="910"/>
            <p14:sldId id="908"/>
            <p14:sldId id="915"/>
            <p14:sldId id="911"/>
            <p14:sldId id="905"/>
            <p14:sldId id="345"/>
          </p14:sldIdLst>
        </p14:section>
      </p14:sectionLst>
    </p:ext>
    <p:ext uri="{EFAFB233-063F-42B5-8137-9DF3F51BA10A}">
      <p15:sldGuideLst xmlns:p15="http://schemas.microsoft.com/office/powerpoint/2012/main">
        <p15:guide id="1" orient="horz" pos="4080" userDrawn="1">
          <p15:clr>
            <a:srgbClr val="A4A3A4"/>
          </p15:clr>
        </p15:guide>
        <p15:guide id="2"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9B6"/>
    <a:srgbClr val="0072C8"/>
    <a:srgbClr val="1199FF"/>
    <a:srgbClr val="66CCFF"/>
    <a:srgbClr val="000000"/>
    <a:srgbClr val="333E50"/>
    <a:srgbClr val="66B864"/>
    <a:srgbClr val="E921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00944-113D-45B5-B2D4-80DBC6A30C88}" v="9" dt="2025-07-01T00:35:13.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53" autoAdjust="0"/>
    <p:restoredTop sz="94830" autoAdjust="0"/>
  </p:normalViewPr>
  <p:slideViewPr>
    <p:cSldViewPr snapToGrid="0">
      <p:cViewPr varScale="1">
        <p:scale>
          <a:sx n="129" d="100"/>
          <a:sy n="129" d="100"/>
        </p:scale>
        <p:origin x="2226" y="120"/>
      </p:cViewPr>
      <p:guideLst>
        <p:guide orient="horz" pos="4080"/>
        <p:guide pos="67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5CB85-2395-054A-B9C2-A2BF4552D71C}" type="datetimeFigureOut">
              <a:rPr lang="en-US" smtClean="0"/>
              <a:t>6/30/2025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71DA7-B021-D747-9797-2B61FDED0C05}" type="slidenum">
              <a:rPr lang="en-US" smtClean="0"/>
              <a:t>‹#›</a:t>
            </a:fld>
            <a:endParaRPr lang="en-US"/>
          </a:p>
        </p:txBody>
      </p:sp>
    </p:spTree>
    <p:extLst>
      <p:ext uri="{BB962C8B-B14F-4D97-AF65-F5344CB8AC3E}">
        <p14:creationId xmlns:p14="http://schemas.microsoft.com/office/powerpoint/2010/main" val="395887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76B1B1-EAB2-FF49-9806-5EC655B447DF}"/>
              </a:ext>
            </a:extLst>
          </p:cNvPr>
          <p:cNvSpPr>
            <a:spLocks noGrp="1"/>
          </p:cNvSpPr>
          <p:nvPr>
            <p:ph type="title" hasCustomPrompt="1"/>
          </p:nvPr>
        </p:nvSpPr>
        <p:spPr>
          <a:xfrm>
            <a:off x="1024128" y="1554480"/>
            <a:ext cx="6400800" cy="1005840"/>
          </a:xfrm>
        </p:spPr>
        <p:txBody>
          <a:bodyPr anchor="b" anchorCtr="0"/>
          <a:lstStyle>
            <a:lvl1pPr>
              <a:defRPr sz="3000">
                <a:solidFill>
                  <a:schemeClr val="tx1"/>
                </a:solidFill>
              </a:defRPr>
            </a:lvl1pPr>
          </a:lstStyle>
          <a:p>
            <a:r>
              <a:rPr lang="en-US" dirty="0"/>
              <a:t>Presentation Title</a:t>
            </a:r>
          </a:p>
        </p:txBody>
      </p:sp>
      <p:sp>
        <p:nvSpPr>
          <p:cNvPr id="10" name="Text Placeholder 9">
            <a:extLst>
              <a:ext uri="{FF2B5EF4-FFF2-40B4-BE49-F238E27FC236}">
                <a16:creationId xmlns:a16="http://schemas.microsoft.com/office/drawing/2014/main" id="{8F6FE88E-A029-D84E-A626-95AA2D57392C}"/>
              </a:ext>
            </a:extLst>
          </p:cNvPr>
          <p:cNvSpPr>
            <a:spLocks noGrp="1"/>
          </p:cNvSpPr>
          <p:nvPr>
            <p:ph type="body" sz="quarter" idx="11" hasCustomPrompt="1"/>
          </p:nvPr>
        </p:nvSpPr>
        <p:spPr>
          <a:xfrm>
            <a:off x="1024128" y="524934"/>
            <a:ext cx="6400800" cy="731520"/>
          </a:xfrm>
        </p:spPr>
        <p:txBody>
          <a:bodyPr lIns="0" tIns="0" rIns="0" bIns="0"/>
          <a:lstStyle>
            <a:lvl1pPr marL="0">
              <a:defRPr sz="1300" b="1" i="0" cap="all" spc="100" baseline="0">
                <a:solidFill>
                  <a:schemeClr val="tx1"/>
                </a:solidFill>
                <a:latin typeface="+mn-lt"/>
              </a:defRPr>
            </a:lvl1pPr>
          </a:lstStyle>
          <a:p>
            <a:pPr lvl="0"/>
            <a:r>
              <a:rPr lang="en-US" dirty="0"/>
              <a:t>EXECUTIVE OFFICE AND/OR DEPARTMENT NAME</a:t>
            </a:r>
          </a:p>
        </p:txBody>
      </p:sp>
      <p:sp>
        <p:nvSpPr>
          <p:cNvPr id="16" name="Footer Placeholder 15">
            <a:extLst>
              <a:ext uri="{FF2B5EF4-FFF2-40B4-BE49-F238E27FC236}">
                <a16:creationId xmlns:a16="http://schemas.microsoft.com/office/drawing/2014/main" id="{0E531555-BF34-B74C-A204-E84693D212CF}"/>
              </a:ext>
            </a:extLst>
          </p:cNvPr>
          <p:cNvSpPr>
            <a:spLocks noGrp="1"/>
          </p:cNvSpPr>
          <p:nvPr>
            <p:ph type="ftr" sz="quarter" idx="13"/>
          </p:nvPr>
        </p:nvSpPr>
        <p:spPr/>
        <p:txBody>
          <a:bodyPr/>
          <a:lstStyle>
            <a:lvl1pPr>
              <a:defRPr>
                <a:solidFill>
                  <a:schemeClr val="tx1"/>
                </a:solidFill>
              </a:defRPr>
            </a:lvl1pPr>
          </a:lstStyle>
          <a:p>
            <a:r>
              <a:rPr lang="en-US"/>
              <a:t>Month Year</a:t>
            </a:r>
            <a:endParaRPr lang="en-US" dirty="0"/>
          </a:p>
        </p:txBody>
      </p:sp>
    </p:spTree>
    <p:extLst>
      <p:ext uri="{BB962C8B-B14F-4D97-AF65-F5344CB8AC3E}">
        <p14:creationId xmlns:p14="http://schemas.microsoft.com/office/powerpoint/2010/main" val="39530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0E531555-BF34-B74C-A204-E84693D212CF}"/>
              </a:ext>
            </a:extLst>
          </p:cNvPr>
          <p:cNvSpPr>
            <a:spLocks noGrp="1"/>
          </p:cNvSpPr>
          <p:nvPr>
            <p:ph type="ftr" sz="quarter" idx="13"/>
          </p:nvPr>
        </p:nvSpPr>
        <p:spPr/>
        <p:txBody>
          <a:bodyPr/>
          <a:lstStyle/>
          <a:p>
            <a:r>
              <a:rPr lang="en-US" dirty="0"/>
              <a:t>Month Year</a:t>
            </a:r>
          </a:p>
        </p:txBody>
      </p:sp>
      <p:sp>
        <p:nvSpPr>
          <p:cNvPr id="7" name="Title 6">
            <a:extLst>
              <a:ext uri="{FF2B5EF4-FFF2-40B4-BE49-F238E27FC236}">
                <a16:creationId xmlns:a16="http://schemas.microsoft.com/office/drawing/2014/main" id="{2376B1B1-EAB2-FF49-9806-5EC655B447DF}"/>
              </a:ext>
            </a:extLst>
          </p:cNvPr>
          <p:cNvSpPr>
            <a:spLocks noGrp="1"/>
          </p:cNvSpPr>
          <p:nvPr>
            <p:ph type="title" hasCustomPrompt="1"/>
          </p:nvPr>
        </p:nvSpPr>
        <p:spPr>
          <a:xfrm>
            <a:off x="1024128" y="1574800"/>
            <a:ext cx="4754880" cy="3287891"/>
          </a:xfrm>
        </p:spPr>
        <p:txBody>
          <a:bodyPr anchor="ctr" anchorCtr="0"/>
          <a:lstStyle>
            <a:lvl1pPr>
              <a:lnSpc>
                <a:spcPct val="70000"/>
              </a:lnSpc>
              <a:defRPr sz="4400" b="0">
                <a:solidFill>
                  <a:schemeClr val="tx1"/>
                </a:solidFill>
              </a:defRPr>
            </a:lvl1pPr>
          </a:lstStyle>
          <a:p>
            <a:r>
              <a:rPr lang="en-US" dirty="0"/>
              <a:t>Section header, interstitial or powerful statement can go here. </a:t>
            </a:r>
          </a:p>
        </p:txBody>
      </p:sp>
    </p:spTree>
    <p:extLst>
      <p:ext uri="{BB962C8B-B14F-4D97-AF65-F5344CB8AC3E}">
        <p14:creationId xmlns:p14="http://schemas.microsoft.com/office/powerpoint/2010/main" val="360497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11972820-7C9E-0E41-AA06-ECE51D6A5531}"/>
              </a:ext>
            </a:extLst>
          </p:cNvPr>
          <p:cNvSpPr>
            <a:spLocks noGrp="1"/>
          </p:cNvSpPr>
          <p:nvPr>
            <p:ph type="title"/>
          </p:nvPr>
        </p:nvSpPr>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1C03712F-DB5D-5144-A4D9-00FD0E7DB988}"/>
              </a:ext>
            </a:extLst>
          </p:cNvPr>
          <p:cNvSpPr>
            <a:spLocks noGrp="1"/>
          </p:cNvSpPr>
          <p:nvPr>
            <p:ph type="ftr" sz="quarter" idx="10"/>
          </p:nvPr>
        </p:nvSpPr>
        <p:spPr/>
        <p:txBody>
          <a:bodyPr/>
          <a:lstStyle/>
          <a:p>
            <a:r>
              <a:rPr lang="en-US" dirty="0"/>
              <a:t>Month Year</a:t>
            </a:r>
          </a:p>
        </p:txBody>
      </p:sp>
    </p:spTree>
    <p:extLst>
      <p:ext uri="{BB962C8B-B14F-4D97-AF65-F5344CB8AC3E}">
        <p14:creationId xmlns:p14="http://schemas.microsoft.com/office/powerpoint/2010/main" val="228733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Tex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EDEC6BFC-0DCC-AC44-BC35-E542D5A56E85}"/>
              </a:ext>
            </a:extLst>
          </p:cNvPr>
          <p:cNvSpPr>
            <a:spLocks noGrp="1"/>
          </p:cNvSpPr>
          <p:nvPr>
            <p:ph type="pic" sz="quarter" idx="14" hasCustomPrompt="1"/>
          </p:nvPr>
        </p:nvSpPr>
        <p:spPr>
          <a:xfrm>
            <a:off x="1042416" y="1554480"/>
            <a:ext cx="2468880" cy="365887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
        <p:nvSpPr>
          <p:cNvPr id="3" name="Content Placeholder 2"/>
          <p:cNvSpPr>
            <a:spLocks noGrp="1"/>
          </p:cNvSpPr>
          <p:nvPr>
            <p:ph idx="1"/>
          </p:nvPr>
        </p:nvSpPr>
        <p:spPr>
          <a:xfrm>
            <a:off x="3657600" y="1527048"/>
            <a:ext cx="4343399"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271EFC66-008C-F84F-9748-DE4CFD677D8A}"/>
              </a:ext>
            </a:extLst>
          </p:cNvPr>
          <p:cNvSpPr>
            <a:spLocks noGrp="1"/>
          </p:cNvSpPr>
          <p:nvPr>
            <p:ph type="title"/>
          </p:nvPr>
        </p:nvSpPr>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2B714FE-9B90-2D45-A1EF-D6948A662DF5}"/>
              </a:ext>
            </a:extLst>
          </p:cNvPr>
          <p:cNvSpPr>
            <a:spLocks noGrp="1"/>
          </p:cNvSpPr>
          <p:nvPr>
            <p:ph type="ftr" sz="quarter" idx="11"/>
          </p:nvPr>
        </p:nvSpPr>
        <p:spPr/>
        <p:txBody>
          <a:bodyPr/>
          <a:lstStyle/>
          <a:p>
            <a:r>
              <a:rPr lang="en-US"/>
              <a:t>Month Year</a:t>
            </a:r>
            <a:endParaRPr lang="en-US" dirty="0"/>
          </a:p>
        </p:txBody>
      </p:sp>
    </p:spTree>
    <p:extLst>
      <p:ext uri="{BB962C8B-B14F-4D97-AF65-F5344CB8AC3E}">
        <p14:creationId xmlns:p14="http://schemas.microsoft.com/office/powerpoint/2010/main" val="390034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s(3)+Caption">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784598AA-87F4-F248-ABD6-D2BC021C7D19}"/>
              </a:ext>
            </a:extLst>
          </p:cNvPr>
          <p:cNvSpPr>
            <a:spLocks noGrp="1"/>
          </p:cNvSpPr>
          <p:nvPr>
            <p:ph type="pic" sz="quarter" idx="14" hasCustomPrompt="1"/>
          </p:nvPr>
        </p:nvSpPr>
        <p:spPr>
          <a:xfrm>
            <a:off x="1042416" y="1554480"/>
            <a:ext cx="2468880" cy="246888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
        <p:nvSpPr>
          <p:cNvPr id="3" name="Content Placeholder 2"/>
          <p:cNvSpPr>
            <a:spLocks noGrp="1"/>
          </p:cNvSpPr>
          <p:nvPr>
            <p:ph idx="1" hasCustomPrompt="1"/>
          </p:nvPr>
        </p:nvSpPr>
        <p:spPr>
          <a:xfrm>
            <a:off x="1042416" y="4206240"/>
            <a:ext cx="6949440" cy="1188720"/>
          </a:xfrm>
        </p:spPr>
        <p:txBody>
          <a:bodyPr lIns="0" tIns="0" rIns="0" bIns="0"/>
          <a:lstStyle>
            <a:lvl1pPr marL="0">
              <a:defRPr sz="1800" i="1"/>
            </a:lvl1pPr>
            <a:lvl2pPr marL="0" indent="0">
              <a:buNone/>
              <a:defRPr sz="1800" i="1"/>
            </a:lvl2pPr>
            <a:lvl3pPr>
              <a:defRPr sz="1800" i="1"/>
            </a:lvl3pPr>
            <a:lvl4pPr>
              <a:defRPr sz="1800" i="1"/>
            </a:lvl4pPr>
            <a:lvl5pPr>
              <a:defRPr sz="1800" i="1"/>
            </a:lvl5pPr>
          </a:lstStyle>
          <a:p>
            <a:pPr lvl="0"/>
            <a:r>
              <a:rPr lang="en-US" dirty="0"/>
              <a:t>Caption.</a:t>
            </a:r>
          </a:p>
        </p:txBody>
      </p:sp>
      <p:sp>
        <p:nvSpPr>
          <p:cNvPr id="8" name="Title 7">
            <a:extLst>
              <a:ext uri="{FF2B5EF4-FFF2-40B4-BE49-F238E27FC236}">
                <a16:creationId xmlns:a16="http://schemas.microsoft.com/office/drawing/2014/main" id="{11F68388-F056-6749-A846-5EFFABFA2B0F}"/>
              </a:ext>
            </a:extLst>
          </p:cNvPr>
          <p:cNvSpPr>
            <a:spLocks noGrp="1"/>
          </p:cNvSpPr>
          <p:nvPr>
            <p:ph type="title"/>
          </p:nvPr>
        </p:nvSpPr>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8550FA06-BCD8-9341-A9D1-957CD8EFA861}"/>
              </a:ext>
            </a:extLst>
          </p:cNvPr>
          <p:cNvSpPr>
            <a:spLocks noGrp="1"/>
          </p:cNvSpPr>
          <p:nvPr>
            <p:ph type="ftr" sz="quarter" idx="13"/>
          </p:nvPr>
        </p:nvSpPr>
        <p:spPr/>
        <p:txBody>
          <a:bodyPr/>
          <a:lstStyle/>
          <a:p>
            <a:r>
              <a:rPr lang="en-US"/>
              <a:t>Month Year</a:t>
            </a:r>
            <a:endParaRPr lang="en-US" dirty="0"/>
          </a:p>
        </p:txBody>
      </p:sp>
      <p:sp>
        <p:nvSpPr>
          <p:cNvPr id="10" name="Picture Placeholder 6">
            <a:extLst>
              <a:ext uri="{FF2B5EF4-FFF2-40B4-BE49-F238E27FC236}">
                <a16:creationId xmlns:a16="http://schemas.microsoft.com/office/drawing/2014/main" id="{7A742010-3A21-6A4C-8959-884C09840634}"/>
              </a:ext>
            </a:extLst>
          </p:cNvPr>
          <p:cNvSpPr>
            <a:spLocks noGrp="1"/>
          </p:cNvSpPr>
          <p:nvPr>
            <p:ph type="pic" sz="quarter" idx="15" hasCustomPrompt="1"/>
          </p:nvPr>
        </p:nvSpPr>
        <p:spPr>
          <a:xfrm>
            <a:off x="3693468" y="1554480"/>
            <a:ext cx="2468880" cy="246888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
        <p:nvSpPr>
          <p:cNvPr id="14" name="Picture Placeholder 6">
            <a:extLst>
              <a:ext uri="{FF2B5EF4-FFF2-40B4-BE49-F238E27FC236}">
                <a16:creationId xmlns:a16="http://schemas.microsoft.com/office/drawing/2014/main" id="{88147C0F-1C70-AB49-90A9-57F1B7E529F2}"/>
              </a:ext>
            </a:extLst>
          </p:cNvPr>
          <p:cNvSpPr>
            <a:spLocks noGrp="1"/>
          </p:cNvSpPr>
          <p:nvPr>
            <p:ph type="pic" sz="quarter" idx="16" hasCustomPrompt="1"/>
          </p:nvPr>
        </p:nvSpPr>
        <p:spPr>
          <a:xfrm>
            <a:off x="6344519" y="1554480"/>
            <a:ext cx="2468880" cy="246888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Tree>
    <p:extLst>
      <p:ext uri="{BB962C8B-B14F-4D97-AF65-F5344CB8AC3E}">
        <p14:creationId xmlns:p14="http://schemas.microsoft.com/office/powerpoint/2010/main" val="395743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D3E2AA62-4951-E14B-AD9B-EBAB57F09643}"/>
              </a:ext>
            </a:extLst>
          </p:cNvPr>
          <p:cNvSpPr>
            <a:spLocks noGrp="1"/>
          </p:cNvSpPr>
          <p:nvPr>
            <p:ph type="pic" sz="quarter" idx="14" hasCustomPrompt="1"/>
          </p:nvPr>
        </p:nvSpPr>
        <p:spPr>
          <a:xfrm>
            <a:off x="1042416" y="1554480"/>
            <a:ext cx="7002886" cy="365887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
        <p:nvSpPr>
          <p:cNvPr id="8" name="Title 7">
            <a:extLst>
              <a:ext uri="{FF2B5EF4-FFF2-40B4-BE49-F238E27FC236}">
                <a16:creationId xmlns:a16="http://schemas.microsoft.com/office/drawing/2014/main" id="{11F68388-F056-6749-A846-5EFFABFA2B0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BE3CE44-EDF3-9241-94B4-50909DE919D0}"/>
              </a:ext>
            </a:extLst>
          </p:cNvPr>
          <p:cNvSpPr>
            <a:spLocks noGrp="1"/>
          </p:cNvSpPr>
          <p:nvPr>
            <p:ph type="ftr" sz="quarter" idx="11"/>
          </p:nvPr>
        </p:nvSpPr>
        <p:spPr/>
        <p:txBody>
          <a:bodyPr/>
          <a:lstStyle/>
          <a:p>
            <a:r>
              <a:rPr lang="en-US"/>
              <a:t>Month Year</a:t>
            </a:r>
            <a:endParaRPr lang="en-US" dirty="0"/>
          </a:p>
        </p:txBody>
      </p:sp>
    </p:spTree>
    <p:extLst>
      <p:ext uri="{BB962C8B-B14F-4D97-AF65-F5344CB8AC3E}">
        <p14:creationId xmlns:p14="http://schemas.microsoft.com/office/powerpoint/2010/main" val="311385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3DAD7E-D69E-C247-B511-AA7CD881235C}"/>
              </a:ext>
            </a:extLst>
          </p:cNvPr>
          <p:cNvSpPr>
            <a:spLocks noGrp="1"/>
          </p:cNvSpPr>
          <p:nvPr>
            <p:ph type="ftr" sz="quarter" idx="10"/>
          </p:nvPr>
        </p:nvSpPr>
        <p:spPr/>
        <p:txBody>
          <a:bodyPr/>
          <a:lstStyle/>
          <a:p>
            <a:r>
              <a:rPr lang="en-US"/>
              <a:t>Month Year</a:t>
            </a:r>
            <a:endParaRPr lang="en-US" dirty="0"/>
          </a:p>
        </p:txBody>
      </p:sp>
    </p:spTree>
    <p:extLst>
      <p:ext uri="{BB962C8B-B14F-4D97-AF65-F5344CB8AC3E}">
        <p14:creationId xmlns:p14="http://schemas.microsoft.com/office/powerpoint/2010/main" val="194431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2C8">
            <a:alpha val="55000"/>
          </a:srgb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E3C62A-49C1-B541-85B9-20347F2C5332}"/>
              </a:ext>
            </a:extLst>
          </p:cNvPr>
          <p:cNvPicPr>
            <a:picLocks noChangeAspect="1"/>
          </p:cNvPicPr>
          <p:nvPr userDrawn="1"/>
        </p:nvPicPr>
        <p:blipFill>
          <a:blip r:embed="rId9"/>
          <a:srcRect/>
          <a:stretch/>
        </p:blipFill>
        <p:spPr>
          <a:xfrm>
            <a:off x="0" y="5394960"/>
            <a:ext cx="4772721" cy="1463039"/>
          </a:xfrm>
          <a:prstGeom prst="rect">
            <a:avLst/>
          </a:prstGeom>
        </p:spPr>
      </p:pic>
      <p:sp>
        <p:nvSpPr>
          <p:cNvPr id="2" name="Title Placeholder 1"/>
          <p:cNvSpPr>
            <a:spLocks noGrp="1"/>
          </p:cNvSpPr>
          <p:nvPr>
            <p:ph type="title"/>
          </p:nvPr>
        </p:nvSpPr>
        <p:spPr>
          <a:xfrm>
            <a:off x="457199" y="182880"/>
            <a:ext cx="6400800" cy="914400"/>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5800" y="1527048"/>
            <a:ext cx="7315200" cy="39319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4BDF126-8EDD-3A45-8453-395844961F45}"/>
              </a:ext>
            </a:extLst>
          </p:cNvPr>
          <p:cNvSpPr>
            <a:spLocks noGrp="1"/>
          </p:cNvSpPr>
          <p:nvPr>
            <p:ph type="ftr" sz="quarter" idx="3"/>
          </p:nvPr>
        </p:nvSpPr>
        <p:spPr>
          <a:xfrm>
            <a:off x="5715000" y="5989320"/>
            <a:ext cx="2743200" cy="457200"/>
          </a:xfrm>
          <a:prstGeom prst="rect">
            <a:avLst/>
          </a:prstGeom>
        </p:spPr>
        <p:txBody>
          <a:bodyPr vert="horz" lIns="0" tIns="0" rIns="0" bIns="0" rtlCol="0" anchor="b" anchorCtr="0"/>
          <a:lstStyle>
            <a:lvl1pPr algn="r">
              <a:defRPr sz="1500" b="0" i="0">
                <a:solidFill>
                  <a:schemeClr val="tx1"/>
                </a:solidFill>
                <a:latin typeface="+mn-lt"/>
              </a:defRPr>
            </a:lvl1pPr>
          </a:lstStyle>
          <a:p>
            <a:r>
              <a:rPr lang="en-US" dirty="0"/>
              <a:t>Month Year</a:t>
            </a:r>
          </a:p>
        </p:txBody>
      </p:sp>
    </p:spTree>
    <p:extLst>
      <p:ext uri="{BB962C8B-B14F-4D97-AF65-F5344CB8AC3E}">
        <p14:creationId xmlns:p14="http://schemas.microsoft.com/office/powerpoint/2010/main" val="1201324687"/>
      </p:ext>
    </p:extLst>
  </p:cSld>
  <p:clrMap bg1="lt1" tx1="dk1" bg2="lt2" tx2="dk2" accent1="accent1" accent2="accent2" accent3="accent3" accent4="accent4" accent5="accent5" accent6="accent6" hlink="hlink" folHlink="folHlink"/>
  <p:sldLayoutIdLst>
    <p:sldLayoutId id="2147483670" r:id="rId1"/>
    <p:sldLayoutId id="2147483686" r:id="rId2"/>
    <p:sldLayoutId id="2147483674" r:id="rId3"/>
    <p:sldLayoutId id="2147483678" r:id="rId4"/>
    <p:sldLayoutId id="2147483679" r:id="rId5"/>
    <p:sldLayoutId id="2147483681" r:id="rId6"/>
    <p:sldLayoutId id="2147483685" r:id="rId7"/>
  </p:sldLayoutIdLst>
  <p:hf sldNum="0" hdr="0" dt="0"/>
  <p:txStyles>
    <p:titleStyle>
      <a:lvl1pPr algn="l" defTabSz="457200" rtl="0" eaLnBrk="1" latinLnBrk="0" hangingPunct="1">
        <a:lnSpc>
          <a:spcPct val="90000"/>
        </a:lnSpc>
        <a:spcBef>
          <a:spcPct val="0"/>
        </a:spcBef>
        <a:buNone/>
        <a:defRPr sz="2800" b="1" i="0" kern="1200">
          <a:solidFill>
            <a:schemeClr val="bg1"/>
          </a:solidFill>
          <a:latin typeface="+mj-lt"/>
          <a:ea typeface="+mj-ea"/>
          <a:cs typeface="+mj-cs"/>
        </a:defRPr>
      </a:lvl1pPr>
    </p:titleStyle>
    <p:bodyStyle>
      <a:lvl1pPr marL="274320" indent="0" algn="l" defTabSz="457200" rtl="0" eaLnBrk="1" latinLnBrk="0" hangingPunct="1">
        <a:spcBef>
          <a:spcPts val="0"/>
        </a:spcBef>
        <a:buFontTx/>
        <a:buNone/>
        <a:defRPr sz="2400" b="0" i="0" kern="1200">
          <a:solidFill>
            <a:schemeClr val="tx1"/>
          </a:solidFill>
          <a:latin typeface="+mn-lt"/>
          <a:ea typeface="+mn-ea"/>
          <a:cs typeface="+mn-cs"/>
        </a:defRPr>
      </a:lvl1pPr>
      <a:lvl2pPr marL="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2pPr>
      <a:lvl3pPr marL="822960" indent="-274320" algn="l" defTabSz="457200" rtl="0" eaLnBrk="1" latinLnBrk="0" hangingPunct="1">
        <a:spcBef>
          <a:spcPts val="0"/>
        </a:spcBef>
        <a:buFont typeface="Arial"/>
        <a:buChar char="•"/>
        <a:defRPr sz="2400" b="0" i="0" kern="1200">
          <a:solidFill>
            <a:schemeClr val="tx1"/>
          </a:solidFill>
          <a:latin typeface="+mn-lt"/>
          <a:ea typeface="+mn-ea"/>
          <a:cs typeface="+mn-cs"/>
        </a:defRPr>
      </a:lvl3pPr>
      <a:lvl4pPr marL="137160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4pPr>
      <a:lvl5pPr marL="192024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l92021.eos-intl.net/L92021/OPA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trid.trb.or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boardagendas.metro.net/" TargetMode="External"/><Relationship Id="rId7" Type="http://schemas.openxmlformats.org/officeDocument/2006/relationships/image" Target="../media/image15.png"/><Relationship Id="rId2" Type="http://schemas.openxmlformats.org/officeDocument/2006/relationships/hyperlink" Target="https://mtasearch02.metro.net:23352/apps/boardarchives/" TargetMode="External"/><Relationship Id="rId1" Type="http://schemas.openxmlformats.org/officeDocument/2006/relationships/slideLayout" Target="../slideLayouts/slideLayout3.xml"/><Relationship Id="rId6" Type="http://schemas.openxmlformats.org/officeDocument/2006/relationships/hyperlink" Target="https://metroprimaryresources.info/los-angeles-metro-press-releases-1993-present/" TargetMode="External"/><Relationship Id="rId5" Type="http://schemas.openxmlformats.org/officeDocument/2006/relationships/hyperlink" Target="https://metroprimaryresources.info/california-highways-magazine-search-1924-1967/" TargetMode="External"/><Relationship Id="rId4" Type="http://schemas.openxmlformats.org/officeDocument/2006/relationships/hyperlink" Target="https://metroprimaryresources.info/employee-newsmagazine-seach/#gsc.tab=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metrolibraryarchive/41279903135/in/album-72157696314898324"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etroprimaryresources.info/hub/pacific-electric" TargetMode="External"/><Relationship Id="rId2" Type="http://schemas.openxmlformats.org/officeDocument/2006/relationships/hyperlink" Target="https://metroprimaryresources.info/hub/lary/" TargetMode="External"/><Relationship Id="rId1" Type="http://schemas.openxmlformats.org/officeDocument/2006/relationships/slideLayout" Target="../slideLayouts/slideLayout3.xml"/><Relationship Id="rId6" Type="http://schemas.openxmlformats.org/officeDocument/2006/relationships/hyperlink" Target="https://metroprimaryresources.info/hub/lactc" TargetMode="External"/><Relationship Id="rId5" Type="http://schemas.openxmlformats.org/officeDocument/2006/relationships/hyperlink" Target="https://metroprimaryresources.info/hub/scrtd/" TargetMode="External"/><Relationship Id="rId4" Type="http://schemas.openxmlformats.org/officeDocument/2006/relationships/hyperlink" Target="https://metroprimaryresources.info/hub/lam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flickr.com/photos/metrolibraryarchive/albums/72157617192210890/" TargetMode="Externa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hyperlink" Target="https://www.flickr.com/photos/metrolibraryarchive/albums/72157630106607328/with/7369413584" TargetMode="External"/><Relationship Id="rId3" Type="http://schemas.openxmlformats.org/officeDocument/2006/relationships/hyperlink" Target="https://l92021.eos-intl.net/L92021/OPAC" TargetMode="External"/><Relationship Id="rId7" Type="http://schemas.openxmlformats.org/officeDocument/2006/relationships/image" Target="../media/image10.jpg"/><Relationship Id="rId2" Type="http://schemas.openxmlformats.org/officeDocument/2006/relationships/hyperlink" Target="https://metroprimaryresources.info/transportation-research/" TargetMode="Externa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s://lacmta.sharepoint.com/sites/MyMetro/MLibrary/Pages/Metro-Library-Digital-Resources.aspx" TargetMode="External"/><Relationship Id="rId4" Type="http://schemas.openxmlformats.org/officeDocument/2006/relationships/hyperlink" Target="https://metroprimaryresources.info/electronic-resour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metroprimaryresources.inf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metroprimaryresources.info/electronic-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E7689-096A-0B2D-41BF-48A39255B769}"/>
              </a:ext>
            </a:extLst>
          </p:cNvPr>
          <p:cNvSpPr>
            <a:spLocks noGrp="1"/>
          </p:cNvSpPr>
          <p:nvPr>
            <p:ph type="title"/>
          </p:nvPr>
        </p:nvSpPr>
        <p:spPr>
          <a:xfrm>
            <a:off x="1024127" y="1533149"/>
            <a:ext cx="6566135" cy="1541842"/>
          </a:xfrm>
        </p:spPr>
        <p:txBody>
          <a:bodyPr/>
          <a:lstStyle/>
          <a:p>
            <a:r>
              <a:rPr lang="en-US" sz="3600" dirty="0">
                <a:latin typeface="ScalaSansLF-Bold" panose="02000503060000020004" pitchFamily="2" charset="0"/>
              </a:rPr>
              <a:t>Supporting Capstone Research for Metro Leadership Academy </a:t>
            </a:r>
            <a:br>
              <a:rPr lang="en-US" sz="3600" dirty="0">
                <a:latin typeface="ScalaSansLF-Bold" panose="02000503060000020004" pitchFamily="2" charset="0"/>
              </a:rPr>
            </a:br>
            <a:r>
              <a:rPr lang="en-US" sz="3600" dirty="0">
                <a:latin typeface="ScalaSansLF-Bold" panose="02000503060000020004" pitchFamily="2" charset="0"/>
              </a:rPr>
              <a:t>2025 Cohort</a:t>
            </a:r>
          </a:p>
        </p:txBody>
      </p:sp>
      <p:sp>
        <p:nvSpPr>
          <p:cNvPr id="5" name="Text Placeholder 4">
            <a:extLst>
              <a:ext uri="{FF2B5EF4-FFF2-40B4-BE49-F238E27FC236}">
                <a16:creationId xmlns:a16="http://schemas.microsoft.com/office/drawing/2014/main" id="{CC0C7B2F-4111-6F0F-14D6-B0EC1A881475}"/>
              </a:ext>
            </a:extLst>
          </p:cNvPr>
          <p:cNvSpPr>
            <a:spLocks noGrp="1"/>
          </p:cNvSpPr>
          <p:nvPr>
            <p:ph type="body" sz="quarter" idx="11"/>
          </p:nvPr>
        </p:nvSpPr>
        <p:spPr/>
        <p:txBody>
          <a:bodyPr/>
          <a:lstStyle/>
          <a:p>
            <a:r>
              <a:rPr lang="en-US" dirty="0">
                <a:latin typeface="ScalaSansLF-Bold" panose="02000503060000020004" pitchFamily="2" charset="0"/>
              </a:rPr>
              <a:t>METRO TRANSPORTATION RESEARCH LIBRARY &amp; ARCHIVE</a:t>
            </a:r>
          </a:p>
        </p:txBody>
      </p:sp>
      <p:sp>
        <p:nvSpPr>
          <p:cNvPr id="2" name="Footer Placeholder 1">
            <a:extLst>
              <a:ext uri="{FF2B5EF4-FFF2-40B4-BE49-F238E27FC236}">
                <a16:creationId xmlns:a16="http://schemas.microsoft.com/office/drawing/2014/main" id="{427F3780-4D45-ED64-E465-9E2EE7B096B9}"/>
              </a:ext>
            </a:extLst>
          </p:cNvPr>
          <p:cNvSpPr>
            <a:spLocks noGrp="1"/>
          </p:cNvSpPr>
          <p:nvPr>
            <p:ph type="ftr" sz="quarter" idx="13"/>
          </p:nvPr>
        </p:nvSpPr>
        <p:spPr/>
        <p:txBody>
          <a:bodyPr/>
          <a:lstStyle/>
          <a:p>
            <a:r>
              <a:rPr lang="en-US" dirty="0">
                <a:latin typeface="ScalaSansLF-Regular" panose="02000503060000020004" pitchFamily="2" charset="0"/>
              </a:rPr>
              <a:t>July 2025</a:t>
            </a:r>
          </a:p>
        </p:txBody>
      </p:sp>
      <p:sp>
        <p:nvSpPr>
          <p:cNvPr id="6" name="Footer Placeholder 1">
            <a:extLst>
              <a:ext uri="{FF2B5EF4-FFF2-40B4-BE49-F238E27FC236}">
                <a16:creationId xmlns:a16="http://schemas.microsoft.com/office/drawing/2014/main" id="{12FC567F-0C15-3208-F94E-7BBF92351369}"/>
              </a:ext>
            </a:extLst>
          </p:cNvPr>
          <p:cNvSpPr txBox="1">
            <a:spLocks/>
          </p:cNvSpPr>
          <p:nvPr/>
        </p:nvSpPr>
        <p:spPr>
          <a:xfrm>
            <a:off x="1024128" y="3854987"/>
            <a:ext cx="3146428" cy="677168"/>
          </a:xfrm>
          <a:prstGeom prst="rect">
            <a:avLst/>
          </a:prstGeom>
        </p:spPr>
        <p:txBody>
          <a:bodyPr vert="horz" lIns="0" tIns="0" rIns="0" bIns="0" rtlCol="0" anchor="b" anchorCtr="0"/>
          <a:lstStyle>
            <a:defPPr>
              <a:defRPr lang="en-US"/>
            </a:defPPr>
            <a:lvl1pPr marL="0" algn="r" defTabSz="457200" rtl="0" eaLnBrk="1" latinLnBrk="0" hangingPunct="1">
              <a:defRPr sz="1500" b="0" i="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dirty="0">
                <a:latin typeface="ScalaSansLF-Regular" panose="02000503060000020004" pitchFamily="2" charset="0"/>
              </a:rPr>
              <a:t>Presented by </a:t>
            </a:r>
          </a:p>
          <a:p>
            <a:pPr algn="l"/>
            <a:endParaRPr lang="en-US" sz="1600" dirty="0">
              <a:latin typeface="ScalaSansLF-Regular" panose="02000503060000020004" pitchFamily="2" charset="0"/>
            </a:endParaRPr>
          </a:p>
          <a:p>
            <a:pPr algn="l"/>
            <a:r>
              <a:rPr lang="en-US" sz="1600" dirty="0">
                <a:latin typeface="ScalaSansLF-Regular" panose="02000503060000020004" pitchFamily="2" charset="0"/>
              </a:rPr>
              <a:t>Ariel Hahn</a:t>
            </a:r>
          </a:p>
          <a:p>
            <a:pPr algn="l"/>
            <a:r>
              <a:rPr lang="en-US" sz="1600" dirty="0">
                <a:latin typeface="ScalaSansLF-Regular" panose="02000503060000020004" pitchFamily="2" charset="0"/>
              </a:rPr>
              <a:t>Senior Librarian, Systems &amp; Data</a:t>
            </a:r>
          </a:p>
          <a:p>
            <a:pPr algn="l"/>
            <a:r>
              <a:rPr lang="en-US" sz="1600" dirty="0">
                <a:latin typeface="ScalaSansLF-Regular" panose="02000503060000020004" pitchFamily="2" charset="0"/>
              </a:rPr>
              <a:t>hahna@metro.net</a:t>
            </a:r>
          </a:p>
        </p:txBody>
      </p:sp>
    </p:spTree>
    <p:extLst>
      <p:ext uri="{BB962C8B-B14F-4D97-AF65-F5344CB8AC3E}">
        <p14:creationId xmlns:p14="http://schemas.microsoft.com/office/powerpoint/2010/main" val="356008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ED1AE-B782-C0F9-81CF-550973FC9F3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FFE34C-0094-3AE7-5F8C-773D58970BB9}"/>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pic>
        <p:nvPicPr>
          <p:cNvPr id="8" name="Picture 7">
            <a:extLst>
              <a:ext uri="{FF2B5EF4-FFF2-40B4-BE49-F238E27FC236}">
                <a16:creationId xmlns:a16="http://schemas.microsoft.com/office/drawing/2014/main" id="{58039421-03EE-1826-FAE3-B7AC85554E96}"/>
              </a:ext>
            </a:extLst>
          </p:cNvPr>
          <p:cNvPicPr>
            <a:picLocks noChangeAspect="1"/>
          </p:cNvPicPr>
          <p:nvPr/>
        </p:nvPicPr>
        <p:blipFill>
          <a:blip r:embed="rId2"/>
          <a:stretch>
            <a:fillRect/>
          </a:stretch>
        </p:blipFill>
        <p:spPr>
          <a:xfrm>
            <a:off x="898784" y="1462869"/>
            <a:ext cx="7315834" cy="3932261"/>
          </a:xfrm>
          <a:prstGeom prst="rect">
            <a:avLst/>
          </a:prstGeom>
        </p:spPr>
      </p:pic>
      <p:pic>
        <p:nvPicPr>
          <p:cNvPr id="5" name="Picture 4">
            <a:extLst>
              <a:ext uri="{FF2B5EF4-FFF2-40B4-BE49-F238E27FC236}">
                <a16:creationId xmlns:a16="http://schemas.microsoft.com/office/drawing/2014/main" id="{F4E6CED5-DAE9-2660-872E-CE1B459D8B9F}"/>
              </a:ext>
            </a:extLst>
          </p:cNvPr>
          <p:cNvPicPr>
            <a:picLocks noChangeAspect="1"/>
          </p:cNvPicPr>
          <p:nvPr/>
        </p:nvPicPr>
        <p:blipFill>
          <a:blip r:embed="rId3"/>
          <a:srcRect/>
          <a:stretch/>
        </p:blipFill>
        <p:spPr>
          <a:xfrm>
            <a:off x="872000" y="581774"/>
            <a:ext cx="7399998" cy="4813358"/>
          </a:xfrm>
          <a:prstGeom prst="rect">
            <a:avLst/>
          </a:prstGeom>
        </p:spPr>
      </p:pic>
      <p:sp>
        <p:nvSpPr>
          <p:cNvPr id="6" name="TextBox 5">
            <a:extLst>
              <a:ext uri="{FF2B5EF4-FFF2-40B4-BE49-F238E27FC236}">
                <a16:creationId xmlns:a16="http://schemas.microsoft.com/office/drawing/2014/main" id="{31780458-924D-77C0-ACEA-DA26CC57A6F1}"/>
              </a:ext>
            </a:extLst>
          </p:cNvPr>
          <p:cNvSpPr txBox="1"/>
          <p:nvPr/>
        </p:nvSpPr>
        <p:spPr>
          <a:xfrm>
            <a:off x="4158937" y="5395130"/>
            <a:ext cx="826124" cy="338554"/>
          </a:xfrm>
          <a:prstGeom prst="rect">
            <a:avLst/>
          </a:prstGeom>
          <a:noFill/>
        </p:spPr>
        <p:txBody>
          <a:bodyPr wrap="none" rtlCol="0">
            <a:spAutoFit/>
          </a:bodyPr>
          <a:lstStyle/>
          <a:p>
            <a:r>
              <a:rPr lang="en-US" sz="1600" b="1" dirty="0">
                <a:solidFill>
                  <a:srgbClr val="1249B6"/>
                </a:solidFill>
                <a:latin typeface="ScalaSansLF-Regular" panose="02000503060000020004" pitchFamily="2" charset="0"/>
                <a:hlinkClick r:id="rId4">
                  <a:extLst>
                    <a:ext uri="{A12FA001-AC4F-418D-AE19-62706E023703}">
                      <ahyp:hlinkClr xmlns:ahyp="http://schemas.microsoft.com/office/drawing/2018/hyperlinkcolor" val="tx"/>
                    </a:ext>
                  </a:extLst>
                </a:hlinkClick>
              </a:rPr>
              <a:t>Catalog</a:t>
            </a:r>
            <a:endParaRPr lang="en-US" sz="1600" b="1" dirty="0">
              <a:solidFill>
                <a:srgbClr val="1249B6"/>
              </a:solidFill>
              <a:latin typeface="ScalaSansLF-Regular" panose="02000503060000020004" pitchFamily="2" charset="0"/>
            </a:endParaRPr>
          </a:p>
        </p:txBody>
      </p:sp>
    </p:spTree>
    <p:extLst>
      <p:ext uri="{BB962C8B-B14F-4D97-AF65-F5344CB8AC3E}">
        <p14:creationId xmlns:p14="http://schemas.microsoft.com/office/powerpoint/2010/main" val="172970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93B9-990E-2EBE-7263-FC71EFFE5DD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575540-2953-0E33-FFB3-2A052BBAAF92}"/>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pic>
        <p:nvPicPr>
          <p:cNvPr id="8" name="Picture 7">
            <a:extLst>
              <a:ext uri="{FF2B5EF4-FFF2-40B4-BE49-F238E27FC236}">
                <a16:creationId xmlns:a16="http://schemas.microsoft.com/office/drawing/2014/main" id="{61D75C53-CC9A-8173-C868-7191DE0A271A}"/>
              </a:ext>
            </a:extLst>
          </p:cNvPr>
          <p:cNvPicPr>
            <a:picLocks noChangeAspect="1"/>
          </p:cNvPicPr>
          <p:nvPr/>
        </p:nvPicPr>
        <p:blipFill>
          <a:blip r:embed="rId2"/>
          <a:stretch>
            <a:fillRect/>
          </a:stretch>
        </p:blipFill>
        <p:spPr>
          <a:xfrm>
            <a:off x="898784" y="1462869"/>
            <a:ext cx="7315834" cy="3932261"/>
          </a:xfrm>
          <a:prstGeom prst="rect">
            <a:avLst/>
          </a:prstGeom>
        </p:spPr>
      </p:pic>
      <p:pic>
        <p:nvPicPr>
          <p:cNvPr id="3" name="Picture 2" descr="Graphical user interface, website&#10;&#10;AI-generated content may be incorrect.">
            <a:extLst>
              <a:ext uri="{FF2B5EF4-FFF2-40B4-BE49-F238E27FC236}">
                <a16:creationId xmlns:a16="http://schemas.microsoft.com/office/drawing/2014/main" id="{C52762DC-5120-E0BF-D5A4-B66B60359688}"/>
              </a:ext>
            </a:extLst>
          </p:cNvPr>
          <p:cNvPicPr>
            <a:picLocks noChangeAspect="1"/>
          </p:cNvPicPr>
          <p:nvPr/>
        </p:nvPicPr>
        <p:blipFill>
          <a:blip r:embed="rId3"/>
          <a:stretch>
            <a:fillRect/>
          </a:stretch>
        </p:blipFill>
        <p:spPr>
          <a:xfrm>
            <a:off x="851056" y="503478"/>
            <a:ext cx="7441887" cy="4891652"/>
          </a:xfrm>
          <a:prstGeom prst="rect">
            <a:avLst/>
          </a:prstGeom>
        </p:spPr>
      </p:pic>
      <p:sp>
        <p:nvSpPr>
          <p:cNvPr id="9" name="TextBox 8">
            <a:extLst>
              <a:ext uri="{FF2B5EF4-FFF2-40B4-BE49-F238E27FC236}">
                <a16:creationId xmlns:a16="http://schemas.microsoft.com/office/drawing/2014/main" id="{4C466EA1-40CE-8C80-3FD6-F8AC471D5C61}"/>
              </a:ext>
            </a:extLst>
          </p:cNvPr>
          <p:cNvSpPr txBox="1"/>
          <p:nvPr/>
        </p:nvSpPr>
        <p:spPr>
          <a:xfrm>
            <a:off x="3827244" y="5395130"/>
            <a:ext cx="1489510" cy="338554"/>
          </a:xfrm>
          <a:prstGeom prst="rect">
            <a:avLst/>
          </a:prstGeom>
          <a:noFill/>
        </p:spPr>
        <p:txBody>
          <a:bodyPr wrap="none" rtlCol="0">
            <a:spAutoFit/>
          </a:bodyPr>
          <a:lstStyle/>
          <a:p>
            <a:r>
              <a:rPr lang="en-US" sz="1600" b="1" dirty="0">
                <a:solidFill>
                  <a:srgbClr val="1249B6"/>
                </a:solidFill>
                <a:latin typeface="ScalaSansLF-Regular" panose="02000503060000020004" pitchFamily="2" charset="0"/>
                <a:hlinkClick r:id="rId4">
                  <a:extLst>
                    <a:ext uri="{A12FA001-AC4F-418D-AE19-62706E023703}">
                      <ahyp:hlinkClr xmlns:ahyp="http://schemas.microsoft.com/office/drawing/2018/hyperlinkcolor" val="tx"/>
                    </a:ext>
                  </a:extLst>
                </a:hlinkClick>
              </a:rPr>
              <a:t>TRID from TRB</a:t>
            </a:r>
            <a:endParaRPr lang="en-US" sz="1600" b="1" dirty="0">
              <a:solidFill>
                <a:srgbClr val="1249B6"/>
              </a:solidFill>
              <a:latin typeface="ScalaSansLF-Regular" panose="02000503060000020004" pitchFamily="2" charset="0"/>
            </a:endParaRPr>
          </a:p>
        </p:txBody>
      </p:sp>
    </p:spTree>
    <p:extLst>
      <p:ext uri="{BB962C8B-B14F-4D97-AF65-F5344CB8AC3E}">
        <p14:creationId xmlns:p14="http://schemas.microsoft.com/office/powerpoint/2010/main" val="305297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455D1-4026-767B-81D0-B5E314631C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DE1C71-CE93-5880-49D6-53AA67FEE9FF}"/>
              </a:ext>
            </a:extLst>
          </p:cNvPr>
          <p:cNvSpPr>
            <a:spLocks noGrp="1"/>
          </p:cNvSpPr>
          <p:nvPr>
            <p:ph type="title"/>
          </p:nvPr>
        </p:nvSpPr>
        <p:spPr>
          <a:xfrm>
            <a:off x="457199" y="182880"/>
            <a:ext cx="6400800" cy="914400"/>
          </a:xfrm>
          <a:noFill/>
        </p:spPr>
        <p:txBody>
          <a:bodyPr/>
          <a:lstStyle/>
          <a:p>
            <a:r>
              <a:rPr lang="en-US" dirty="0">
                <a:solidFill>
                  <a:schemeClr val="tx1"/>
                </a:solidFill>
                <a:latin typeface="ScalaSansLF-Bold" panose="02000503060000020004" pitchFamily="2" charset="0"/>
              </a:rPr>
              <a:t>Additional Resources</a:t>
            </a:r>
          </a:p>
        </p:txBody>
      </p:sp>
      <p:sp>
        <p:nvSpPr>
          <p:cNvPr id="4" name="Footer Placeholder 3">
            <a:extLst>
              <a:ext uri="{FF2B5EF4-FFF2-40B4-BE49-F238E27FC236}">
                <a16:creationId xmlns:a16="http://schemas.microsoft.com/office/drawing/2014/main" id="{D835DE7B-E8D9-075E-1663-58822C0AE965}"/>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sp>
        <p:nvSpPr>
          <p:cNvPr id="2" name="Content Placeholder 1">
            <a:extLst>
              <a:ext uri="{FF2B5EF4-FFF2-40B4-BE49-F238E27FC236}">
                <a16:creationId xmlns:a16="http://schemas.microsoft.com/office/drawing/2014/main" id="{5A902395-DEC4-A6DA-7673-1E715E738445}"/>
              </a:ext>
            </a:extLst>
          </p:cNvPr>
          <p:cNvSpPr>
            <a:spLocks noGrp="1"/>
          </p:cNvSpPr>
          <p:nvPr>
            <p:ph idx="1"/>
          </p:nvPr>
        </p:nvSpPr>
        <p:spPr>
          <a:xfrm>
            <a:off x="816195" y="1162773"/>
            <a:ext cx="4898805" cy="4595714"/>
          </a:xfrm>
        </p:spPr>
        <p:txBody>
          <a:bodyPr/>
          <a:lstStyle/>
          <a:p>
            <a:pPr lvl="1"/>
            <a:r>
              <a:rPr lang="en-US" sz="1600" b="1" dirty="0">
                <a:solidFill>
                  <a:srgbClr val="1249B6"/>
                </a:solidFill>
                <a:latin typeface="ScalaSansLF-Regular" panose="02000503060000020004" pitchFamily="2" charset="0"/>
                <a:hlinkClick r:id="rId2">
                  <a:extLst>
                    <a:ext uri="{A12FA001-AC4F-418D-AE19-62706E023703}">
                      <ahyp:hlinkClr xmlns:ahyp="http://schemas.microsoft.com/office/drawing/2018/hyperlinkcolor" val="tx"/>
                    </a:ext>
                  </a:extLst>
                </a:hlinkClick>
              </a:rPr>
              <a:t>Board Archive 1951-2015</a:t>
            </a:r>
            <a:r>
              <a:rPr lang="en-US" sz="1600" dirty="0">
                <a:solidFill>
                  <a:srgbClr val="1249B6"/>
                </a:solidFill>
                <a:latin typeface="ScalaSansLF-Regular" panose="02000503060000020004" pitchFamily="2" charset="0"/>
                <a:hlinkClick r:id="rId2">
                  <a:extLst>
                    <a:ext uri="{A12FA001-AC4F-418D-AE19-62706E023703}">
                      <ahyp:hlinkClr xmlns:ahyp="http://schemas.microsoft.com/office/drawing/2018/hyperlinkcolor" val="tx"/>
                    </a:ext>
                  </a:extLst>
                </a:hlinkClick>
              </a:rPr>
              <a:t> </a:t>
            </a:r>
            <a:r>
              <a:rPr lang="en-US" sz="1600" dirty="0">
                <a:latin typeface="ScalaSansLF-Regular" panose="02000503060000020004" pitchFamily="2" charset="0"/>
              </a:rPr>
              <a:t>– managed by the Records Department (RMC)</a:t>
            </a:r>
          </a:p>
          <a:p>
            <a:pPr lvl="1" indent="0">
              <a:buNone/>
            </a:pPr>
            <a:endParaRPr lang="en-US" sz="1600" dirty="0">
              <a:latin typeface="ScalaSansLF-Regular" panose="02000503060000020004" pitchFamily="2" charset="0"/>
            </a:endParaRPr>
          </a:p>
          <a:p>
            <a:pPr lvl="1"/>
            <a:r>
              <a:rPr lang="en-US" sz="1600" b="1" dirty="0">
                <a:latin typeface="ScalaSansLF-Regular" panose="02000503060000020004" pitchFamily="2" charset="0"/>
              </a:rPr>
              <a:t>Contemporary Board Records</a:t>
            </a:r>
            <a:r>
              <a:rPr lang="en-US" sz="1600" dirty="0">
                <a:latin typeface="ScalaSansLF-Regular" panose="02000503060000020004" pitchFamily="2" charset="0"/>
              </a:rPr>
              <a:t> – board reports, new filings, recordings – </a:t>
            </a:r>
            <a:r>
              <a:rPr lang="en-US" sz="1600" dirty="0">
                <a:solidFill>
                  <a:srgbClr val="1249B6"/>
                </a:solidFill>
                <a:latin typeface="ScalaSansLF-Regular" panose="02000503060000020004" pitchFamily="2" charset="0"/>
                <a:hlinkClick r:id="rId3">
                  <a:extLst>
                    <a:ext uri="{A12FA001-AC4F-418D-AE19-62706E023703}">
                      <ahyp:hlinkClr xmlns:ahyp="http://schemas.microsoft.com/office/drawing/2018/hyperlinkcolor" val="tx"/>
                    </a:ext>
                  </a:extLst>
                </a:hlinkClick>
              </a:rPr>
              <a:t>boardagendas.metro.net</a:t>
            </a:r>
            <a:endParaRPr lang="en-US" sz="1600" dirty="0">
              <a:latin typeface="ScalaSansLF-Regular" panose="02000503060000020004" pitchFamily="2" charset="0"/>
            </a:endParaRPr>
          </a:p>
          <a:p>
            <a:pPr lvl="1" indent="0">
              <a:buNone/>
            </a:pPr>
            <a:endParaRPr lang="en-US" sz="1600" b="1" dirty="0">
              <a:latin typeface="ScalaSansLF-Regular" panose="02000503060000020004" pitchFamily="2" charset="0"/>
            </a:endParaRPr>
          </a:p>
          <a:p>
            <a:pPr lvl="1"/>
            <a:r>
              <a:rPr lang="en-US" sz="1600" b="1" dirty="0">
                <a:solidFill>
                  <a:srgbClr val="1249B6"/>
                </a:solidFill>
                <a:latin typeface="ScalaSansLF-Regular" panose="02000503060000020004" pitchFamily="2" charset="0"/>
                <a:hlinkClick r:id="rId4">
                  <a:extLst>
                    <a:ext uri="{A12FA001-AC4F-418D-AE19-62706E023703}">
                      <ahyp:hlinkClr xmlns:ahyp="http://schemas.microsoft.com/office/drawing/2018/hyperlinkcolor" val="tx"/>
                    </a:ext>
                  </a:extLst>
                </a:hlinkClick>
              </a:rPr>
              <a:t>Employee News Magazines 1916-2010 </a:t>
            </a:r>
            <a:r>
              <a:rPr lang="en-US" sz="1600" dirty="0">
                <a:latin typeface="ScalaSansLF-Regular" panose="02000503060000020004" pitchFamily="2" charset="0"/>
              </a:rPr>
              <a:t>– collection holds employee news publications from Metro and predecessors like Pacific Electric, LACTC, and more. </a:t>
            </a:r>
          </a:p>
          <a:p>
            <a:pPr lvl="1" indent="0">
              <a:buNone/>
            </a:pPr>
            <a:endParaRPr lang="en-US" sz="1600" b="1" dirty="0">
              <a:latin typeface="ScalaSansLF-Regular" panose="02000503060000020004" pitchFamily="2" charset="0"/>
            </a:endParaRPr>
          </a:p>
          <a:p>
            <a:pPr lvl="1"/>
            <a:r>
              <a:rPr lang="en-US" sz="1600" b="1" dirty="0">
                <a:solidFill>
                  <a:srgbClr val="1249B6"/>
                </a:solidFill>
                <a:latin typeface="ScalaSansLF-Regular" panose="02000503060000020004" pitchFamily="2" charset="0"/>
                <a:hlinkClick r:id="rId5">
                  <a:extLst>
                    <a:ext uri="{A12FA001-AC4F-418D-AE19-62706E023703}">
                      <ahyp:hlinkClr xmlns:ahyp="http://schemas.microsoft.com/office/drawing/2018/hyperlinkcolor" val="tx"/>
                    </a:ext>
                  </a:extLst>
                </a:hlinkClick>
              </a:rPr>
              <a:t>California Highways 1924-1967 </a:t>
            </a:r>
            <a:r>
              <a:rPr lang="en-US" sz="1600" dirty="0">
                <a:latin typeface="ScalaSansLF-Regular" panose="02000503060000020004" pitchFamily="2" charset="0"/>
              </a:rPr>
              <a:t>– the official publication from the California Highway Commission, predecessor to </a:t>
            </a:r>
            <a:r>
              <a:rPr lang="en-US" sz="1600" dirty="0" err="1">
                <a:latin typeface="ScalaSansLF-Regular" panose="02000503060000020004" pitchFamily="2" charset="0"/>
              </a:rPr>
              <a:t>CalTrans</a:t>
            </a:r>
            <a:endParaRPr lang="en-US" sz="1600" dirty="0">
              <a:latin typeface="ScalaSansLF-Regular" panose="02000503060000020004" pitchFamily="2" charset="0"/>
            </a:endParaRPr>
          </a:p>
          <a:p>
            <a:pPr lvl="1" indent="0">
              <a:buNone/>
            </a:pPr>
            <a:endParaRPr lang="en-US" sz="1600" dirty="0">
              <a:latin typeface="ScalaSansLF-Regular" panose="02000503060000020004" pitchFamily="2" charset="0"/>
            </a:endParaRPr>
          </a:p>
          <a:p>
            <a:pPr lvl="1"/>
            <a:r>
              <a:rPr lang="en-US" sz="1600" b="1" dirty="0">
                <a:solidFill>
                  <a:srgbClr val="1249B6"/>
                </a:solidFill>
                <a:latin typeface="ScalaSansLF-Regular" panose="02000503060000020004" pitchFamily="2" charset="0"/>
                <a:hlinkClick r:id="rId6">
                  <a:extLst>
                    <a:ext uri="{A12FA001-AC4F-418D-AE19-62706E023703}">
                      <ahyp:hlinkClr xmlns:ahyp="http://schemas.microsoft.com/office/drawing/2018/hyperlinkcolor" val="tx"/>
                    </a:ext>
                  </a:extLst>
                </a:hlinkClick>
              </a:rPr>
              <a:t>Metro Press Releases 1994 – Present </a:t>
            </a:r>
            <a:endParaRPr lang="en-US" sz="1600" b="1" dirty="0">
              <a:solidFill>
                <a:srgbClr val="1249B6"/>
              </a:solidFill>
              <a:latin typeface="ScalaSansLF-Regular" panose="02000503060000020004" pitchFamily="2" charset="0"/>
            </a:endParaRPr>
          </a:p>
          <a:p>
            <a:pPr lvl="1" indent="0">
              <a:buNone/>
            </a:pPr>
            <a:endParaRPr lang="en-US" sz="1600" dirty="0">
              <a:latin typeface="ScalaSansLF-Regular" panose="02000503060000020004" pitchFamily="2" charset="0"/>
            </a:endParaRPr>
          </a:p>
          <a:p>
            <a:pPr lvl="1"/>
            <a:r>
              <a:rPr lang="en-US" sz="1600" b="1" dirty="0">
                <a:latin typeface="ScalaSansLF-Regular" panose="02000503060000020004" pitchFamily="2" charset="0"/>
              </a:rPr>
              <a:t>News Clippings 1940-2012 </a:t>
            </a:r>
            <a:r>
              <a:rPr lang="en-US" sz="1600" dirty="0">
                <a:latin typeface="ScalaSansLF-Regular" panose="02000503060000020004" pitchFamily="2" charset="0"/>
              </a:rPr>
              <a:t>(access forthcoming)</a:t>
            </a:r>
          </a:p>
        </p:txBody>
      </p:sp>
      <p:sp>
        <p:nvSpPr>
          <p:cNvPr id="13" name="TextBox 12">
            <a:extLst>
              <a:ext uri="{FF2B5EF4-FFF2-40B4-BE49-F238E27FC236}">
                <a16:creationId xmlns:a16="http://schemas.microsoft.com/office/drawing/2014/main" id="{3CA2B959-F170-AC3C-BA39-1D247BD24287}"/>
              </a:ext>
            </a:extLst>
          </p:cNvPr>
          <p:cNvSpPr txBox="1"/>
          <p:nvPr/>
        </p:nvSpPr>
        <p:spPr>
          <a:xfrm>
            <a:off x="5802968" y="5520593"/>
            <a:ext cx="2988527" cy="461665"/>
          </a:xfrm>
          <a:prstGeom prst="rect">
            <a:avLst/>
          </a:prstGeom>
          <a:noFill/>
        </p:spPr>
        <p:txBody>
          <a:bodyPr wrap="square" rtlCol="0">
            <a:spAutoFit/>
          </a:bodyPr>
          <a:lstStyle/>
          <a:p>
            <a:pPr algn="ctr"/>
            <a:r>
              <a:rPr lang="en-US" sz="1200" dirty="0">
                <a:latin typeface="ScalaSansLF-Regular" panose="02000503060000020004" pitchFamily="2" charset="0"/>
                <a:cs typeface="Times New Roman" panose="02020603050405020304" pitchFamily="18" charset="0"/>
              </a:rPr>
              <a:t>Transit Management Information System (TRANSMIS) from IBM for RTD (1984)</a:t>
            </a:r>
            <a:endParaRPr lang="en-US" sz="1200" dirty="0">
              <a:latin typeface="ScalaSansLF-Regular" panose="02000503060000020004" pitchFamily="2" charset="0"/>
            </a:endParaRPr>
          </a:p>
        </p:txBody>
      </p:sp>
      <p:pic>
        <p:nvPicPr>
          <p:cNvPr id="14" name="Picture 13">
            <a:extLst>
              <a:ext uri="{FF2B5EF4-FFF2-40B4-BE49-F238E27FC236}">
                <a16:creationId xmlns:a16="http://schemas.microsoft.com/office/drawing/2014/main" id="{1DDFAB8E-8B6F-9D8F-FB40-1D9BFCB86075}"/>
              </a:ext>
            </a:extLst>
          </p:cNvPr>
          <p:cNvPicPr>
            <a:picLocks noChangeAspect="1"/>
          </p:cNvPicPr>
          <p:nvPr/>
        </p:nvPicPr>
        <p:blipFill>
          <a:blip r:embed="rId7"/>
          <a:stretch>
            <a:fillRect/>
          </a:stretch>
        </p:blipFill>
        <p:spPr>
          <a:xfrm>
            <a:off x="6066258" y="487839"/>
            <a:ext cx="2461945" cy="2461945"/>
          </a:xfrm>
          <a:prstGeom prst="rect">
            <a:avLst/>
          </a:prstGeom>
        </p:spPr>
      </p:pic>
      <p:pic>
        <p:nvPicPr>
          <p:cNvPr id="15" name="Picture 14">
            <a:extLst>
              <a:ext uri="{FF2B5EF4-FFF2-40B4-BE49-F238E27FC236}">
                <a16:creationId xmlns:a16="http://schemas.microsoft.com/office/drawing/2014/main" id="{70FB7455-01BA-153B-D04F-3D666E7E07E3}"/>
              </a:ext>
            </a:extLst>
          </p:cNvPr>
          <p:cNvPicPr>
            <a:picLocks noChangeAspect="1"/>
          </p:cNvPicPr>
          <p:nvPr/>
        </p:nvPicPr>
        <p:blipFill>
          <a:blip r:embed="rId8"/>
          <a:stretch>
            <a:fillRect/>
          </a:stretch>
        </p:blipFill>
        <p:spPr>
          <a:xfrm>
            <a:off x="6066258" y="3069237"/>
            <a:ext cx="2461945" cy="2451356"/>
          </a:xfrm>
          <a:prstGeom prst="rect">
            <a:avLst/>
          </a:prstGeom>
        </p:spPr>
      </p:pic>
    </p:spTree>
    <p:extLst>
      <p:ext uri="{BB962C8B-B14F-4D97-AF65-F5344CB8AC3E}">
        <p14:creationId xmlns:p14="http://schemas.microsoft.com/office/powerpoint/2010/main" val="67037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A9E2E9-C7F7-E82A-8B1E-49A029DA3895}"/>
              </a:ext>
            </a:extLst>
          </p:cNvPr>
          <p:cNvSpPr>
            <a:spLocks noGrp="1"/>
          </p:cNvSpPr>
          <p:nvPr>
            <p:ph type="ftr" sz="quarter" idx="10"/>
          </p:nvPr>
        </p:nvSpPr>
        <p:spPr/>
        <p:txBody>
          <a:bodyPr/>
          <a:lstStyle/>
          <a:p>
            <a:r>
              <a:rPr lang="en-US" dirty="0"/>
              <a:t>July 2025</a:t>
            </a:r>
          </a:p>
        </p:txBody>
      </p:sp>
      <p:pic>
        <p:nvPicPr>
          <p:cNvPr id="3" name="Picture 2">
            <a:extLst>
              <a:ext uri="{FF2B5EF4-FFF2-40B4-BE49-F238E27FC236}">
                <a16:creationId xmlns:a16="http://schemas.microsoft.com/office/drawing/2014/main" id="{6DE0AD35-B49E-9840-E47D-C4B90F398E50}"/>
              </a:ext>
            </a:extLst>
          </p:cNvPr>
          <p:cNvPicPr>
            <a:picLocks noChangeAspect="1"/>
          </p:cNvPicPr>
          <p:nvPr/>
        </p:nvPicPr>
        <p:blipFill>
          <a:blip r:embed="rId2"/>
          <a:stretch>
            <a:fillRect/>
          </a:stretch>
        </p:blipFill>
        <p:spPr>
          <a:xfrm>
            <a:off x="5149598" y="759034"/>
            <a:ext cx="3308602" cy="4700594"/>
          </a:xfrm>
          <a:prstGeom prst="rect">
            <a:avLst/>
          </a:prstGeom>
        </p:spPr>
      </p:pic>
      <p:sp>
        <p:nvSpPr>
          <p:cNvPr id="6" name="Title 2">
            <a:extLst>
              <a:ext uri="{FF2B5EF4-FFF2-40B4-BE49-F238E27FC236}">
                <a16:creationId xmlns:a16="http://schemas.microsoft.com/office/drawing/2014/main" id="{6A26A1C9-07C7-B11F-A8E7-40A318107478}"/>
              </a:ext>
            </a:extLst>
          </p:cNvPr>
          <p:cNvSpPr txBox="1">
            <a:spLocks/>
          </p:cNvSpPr>
          <p:nvPr/>
        </p:nvSpPr>
        <p:spPr>
          <a:xfrm>
            <a:off x="421887" y="1078703"/>
            <a:ext cx="4670504" cy="3324711"/>
          </a:xfrm>
          <a:prstGeom prst="rect">
            <a:avLst/>
          </a:prstGeom>
        </p:spPr>
        <p:txBody>
          <a:bodyPr/>
          <a:lstStyle>
            <a:lvl1pPr marL="274320" indent="0" algn="l" defTabSz="457200" rtl="0" eaLnBrk="1" latinLnBrk="0" hangingPunct="1">
              <a:spcBef>
                <a:spcPts val="0"/>
              </a:spcBef>
              <a:buFontTx/>
              <a:buNone/>
              <a:defRPr sz="2400" b="0" i="0" kern="1200">
                <a:solidFill>
                  <a:schemeClr val="tx1"/>
                </a:solidFill>
                <a:latin typeface="+mn-lt"/>
                <a:ea typeface="+mn-ea"/>
                <a:cs typeface="+mn-cs"/>
              </a:defRPr>
            </a:lvl1pPr>
            <a:lvl2pPr marL="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2pPr>
            <a:lvl3pPr marL="822960" indent="-274320" algn="l" defTabSz="457200" rtl="0" eaLnBrk="1" latinLnBrk="0" hangingPunct="1">
              <a:spcBef>
                <a:spcPts val="0"/>
              </a:spcBef>
              <a:buFont typeface="Arial"/>
              <a:buChar char="•"/>
              <a:defRPr sz="2400" b="0" i="0" kern="1200">
                <a:solidFill>
                  <a:schemeClr val="tx1"/>
                </a:solidFill>
                <a:latin typeface="+mn-lt"/>
                <a:ea typeface="+mn-ea"/>
                <a:cs typeface="+mn-cs"/>
              </a:defRPr>
            </a:lvl3pPr>
            <a:lvl4pPr marL="137160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4pPr>
            <a:lvl5pPr marL="192024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800" b="1" dirty="0">
                <a:latin typeface="ScalaSansLF-Bold" panose="02000503060000020004" pitchFamily="2" charset="0"/>
              </a:rPr>
              <a:t>Questions? </a:t>
            </a:r>
          </a:p>
          <a:p>
            <a:pPr>
              <a:lnSpc>
                <a:spcPct val="90000"/>
              </a:lnSpc>
            </a:pPr>
            <a:endParaRPr lang="en-US" sz="1800" dirty="0">
              <a:latin typeface="ScalaSansLF-Regular" panose="02000503060000020004" pitchFamily="2" charset="0"/>
            </a:endParaRPr>
          </a:p>
          <a:p>
            <a:r>
              <a:rPr lang="en-US" sz="1800" dirty="0">
                <a:latin typeface="ScalaSansLF-Regular" panose="02000503060000020004" pitchFamily="2" charset="0"/>
              </a:rPr>
              <a:t>Metro Transportation Research Library &amp; Archive</a:t>
            </a:r>
          </a:p>
          <a:p>
            <a:endParaRPr lang="en-US" sz="1800" dirty="0">
              <a:latin typeface="ScalaSansLF-Regular" panose="02000503060000020004" pitchFamily="2" charset="0"/>
            </a:endParaRPr>
          </a:p>
          <a:p>
            <a:r>
              <a:rPr lang="en-US" sz="1800" dirty="0">
                <a:latin typeface="ScalaSansLF-Regular" panose="02000503060000020004" pitchFamily="2" charset="0"/>
              </a:rPr>
              <a:t>1 Gateway Plaza, 15th Floor</a:t>
            </a:r>
            <a:br>
              <a:rPr lang="en-US" sz="1800" dirty="0">
                <a:latin typeface="ScalaSansLF-Regular" panose="02000503060000020004" pitchFamily="2" charset="0"/>
              </a:rPr>
            </a:br>
            <a:r>
              <a:rPr lang="en-US" sz="1800" dirty="0">
                <a:latin typeface="ScalaSansLF-Regular" panose="02000503060000020004" pitchFamily="2" charset="0"/>
              </a:rPr>
              <a:t>Los Angeles, CA 90012</a:t>
            </a:r>
          </a:p>
          <a:p>
            <a:endParaRPr lang="en-US" sz="1800" b="1" dirty="0">
              <a:latin typeface="ScalaSansLF-Regular" panose="02000503060000020004" pitchFamily="2" charset="0"/>
            </a:endParaRPr>
          </a:p>
          <a:p>
            <a:endParaRPr lang="en-US" sz="1800" b="1" dirty="0">
              <a:latin typeface="ScalaSansLF-Regular" panose="02000503060000020004" pitchFamily="2" charset="0"/>
            </a:endParaRPr>
          </a:p>
          <a:p>
            <a:r>
              <a:rPr lang="en-US" sz="1800" b="1" dirty="0">
                <a:latin typeface="ScalaSansLF-Regular" panose="02000503060000020004" pitchFamily="2" charset="0"/>
              </a:rPr>
              <a:t>Email –</a:t>
            </a:r>
            <a:r>
              <a:rPr lang="en-US" sz="1800" dirty="0">
                <a:latin typeface="ScalaSansLF-Regular" panose="02000503060000020004" pitchFamily="2" charset="0"/>
              </a:rPr>
              <a:t> library@metro.net </a:t>
            </a:r>
            <a:endParaRPr lang="en-US" sz="1800" b="1" dirty="0">
              <a:latin typeface="ScalaSansLF-Regular" panose="02000503060000020004" pitchFamily="2" charset="0"/>
            </a:endParaRPr>
          </a:p>
          <a:p>
            <a:r>
              <a:rPr lang="en-US" sz="1800" b="1" dirty="0">
                <a:latin typeface="ScalaSansLF-Regular" panose="02000503060000020004" pitchFamily="2" charset="0"/>
              </a:rPr>
              <a:t>Employee Hours – </a:t>
            </a:r>
            <a:r>
              <a:rPr lang="en-US" sz="1800" dirty="0">
                <a:latin typeface="ScalaSansLF-Regular" panose="02000503060000020004" pitchFamily="2" charset="0"/>
              </a:rPr>
              <a:t>10AM to 4PM, Monday through Thursday; Open Friday by Appointment</a:t>
            </a:r>
          </a:p>
          <a:p>
            <a:endParaRPr lang="en-US" sz="1800" dirty="0">
              <a:latin typeface="ScalaSansLF-Regular" panose="02000503060000020004" pitchFamily="2" charset="0"/>
            </a:endParaRPr>
          </a:p>
        </p:txBody>
      </p:sp>
    </p:spTree>
    <p:extLst>
      <p:ext uri="{BB962C8B-B14F-4D97-AF65-F5344CB8AC3E}">
        <p14:creationId xmlns:p14="http://schemas.microsoft.com/office/powerpoint/2010/main" val="249199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243355-6698-7B4A-8808-9543C6F0E0C6}"/>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sp>
        <p:nvSpPr>
          <p:cNvPr id="4" name="Title 2">
            <a:extLst>
              <a:ext uri="{FF2B5EF4-FFF2-40B4-BE49-F238E27FC236}">
                <a16:creationId xmlns:a16="http://schemas.microsoft.com/office/drawing/2014/main" id="{74C6467C-D311-2AC2-E348-4E5FFEE897E9}"/>
              </a:ext>
            </a:extLst>
          </p:cNvPr>
          <p:cNvSpPr txBox="1">
            <a:spLocks/>
          </p:cNvSpPr>
          <p:nvPr/>
        </p:nvSpPr>
        <p:spPr>
          <a:xfrm>
            <a:off x="384716" y="1180382"/>
            <a:ext cx="4988313" cy="3049646"/>
          </a:xfrm>
          <a:prstGeom prst="rect">
            <a:avLst/>
          </a:prstGeom>
        </p:spPr>
        <p:txBody>
          <a:bodyPr/>
          <a:lstStyle>
            <a:lvl1pPr marL="274320" indent="0" algn="l" defTabSz="457200" rtl="0" eaLnBrk="1" latinLnBrk="0" hangingPunct="1">
              <a:spcBef>
                <a:spcPts val="0"/>
              </a:spcBef>
              <a:buFontTx/>
              <a:buNone/>
              <a:defRPr sz="2400" b="0" i="0" kern="1200">
                <a:solidFill>
                  <a:schemeClr val="tx1"/>
                </a:solidFill>
                <a:latin typeface="+mn-lt"/>
                <a:ea typeface="+mn-ea"/>
                <a:cs typeface="+mn-cs"/>
              </a:defRPr>
            </a:lvl1pPr>
            <a:lvl2pPr marL="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2pPr>
            <a:lvl3pPr marL="822960" indent="-274320" algn="l" defTabSz="457200" rtl="0" eaLnBrk="1" latinLnBrk="0" hangingPunct="1">
              <a:spcBef>
                <a:spcPts val="0"/>
              </a:spcBef>
              <a:buFont typeface="Arial"/>
              <a:buChar char="•"/>
              <a:defRPr sz="2400" b="0" i="0" kern="1200">
                <a:solidFill>
                  <a:schemeClr val="tx1"/>
                </a:solidFill>
                <a:latin typeface="+mn-lt"/>
                <a:ea typeface="+mn-ea"/>
                <a:cs typeface="+mn-cs"/>
              </a:defRPr>
            </a:lvl3pPr>
            <a:lvl4pPr marL="137160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4pPr>
            <a:lvl5pPr marL="192024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dirty="0">
                <a:latin typeface="ScalaSansLF-Regular" panose="02000503060000020004" pitchFamily="2" charset="0"/>
              </a:rPr>
              <a:t>The Metro Transportation Research Library &amp; Archive exists to gather and preserve documents created by Metro and our numerous predecessor agencies. </a:t>
            </a:r>
          </a:p>
          <a:p>
            <a:pPr>
              <a:lnSpc>
                <a:spcPct val="90000"/>
              </a:lnSpc>
            </a:pPr>
            <a:endParaRPr lang="en-US" dirty="0">
              <a:latin typeface="ScalaSansLF-Regular" panose="02000503060000020004" pitchFamily="2" charset="0"/>
            </a:endParaRPr>
          </a:p>
          <a:p>
            <a:pPr>
              <a:lnSpc>
                <a:spcPct val="90000"/>
              </a:lnSpc>
            </a:pPr>
            <a:r>
              <a:rPr lang="en-US" dirty="0">
                <a:latin typeface="ScalaSansLF-Regular" panose="02000503060000020004" pitchFamily="2" charset="0"/>
              </a:rPr>
              <a:t>We also curate related material on professional development, history, transportation engineering, Los Angeles, and other vital topics – all available to employees for check-out. </a:t>
            </a:r>
          </a:p>
        </p:txBody>
      </p:sp>
      <p:pic>
        <p:nvPicPr>
          <p:cNvPr id="8" name="Picture 7" descr="A picture containing text, white, old, people&#10;&#10;AI-generated content may be incorrect.">
            <a:extLst>
              <a:ext uri="{FF2B5EF4-FFF2-40B4-BE49-F238E27FC236}">
                <a16:creationId xmlns:a16="http://schemas.microsoft.com/office/drawing/2014/main" id="{5BB25D32-4EA9-8E90-69B4-156B87A8A804}"/>
              </a:ext>
            </a:extLst>
          </p:cNvPr>
          <p:cNvPicPr>
            <a:picLocks noChangeAspect="1"/>
          </p:cNvPicPr>
          <p:nvPr/>
        </p:nvPicPr>
        <p:blipFill>
          <a:blip r:embed="rId2"/>
          <a:srcRect l="15711" t="3341" r="28796" b="2834"/>
          <a:stretch>
            <a:fillRect/>
          </a:stretch>
        </p:blipFill>
        <p:spPr>
          <a:xfrm>
            <a:off x="5715000" y="1180382"/>
            <a:ext cx="2988527" cy="3547735"/>
          </a:xfrm>
          <a:prstGeom prst="rect">
            <a:avLst/>
          </a:prstGeom>
        </p:spPr>
      </p:pic>
      <p:sp>
        <p:nvSpPr>
          <p:cNvPr id="9" name="TextBox 8">
            <a:extLst>
              <a:ext uri="{FF2B5EF4-FFF2-40B4-BE49-F238E27FC236}">
                <a16:creationId xmlns:a16="http://schemas.microsoft.com/office/drawing/2014/main" id="{C3D6F004-5064-AFD5-113C-96D1B3B7D25D}"/>
              </a:ext>
            </a:extLst>
          </p:cNvPr>
          <p:cNvSpPr txBox="1"/>
          <p:nvPr/>
        </p:nvSpPr>
        <p:spPr>
          <a:xfrm>
            <a:off x="5715000" y="4809893"/>
            <a:ext cx="2988527" cy="461665"/>
          </a:xfrm>
          <a:prstGeom prst="rect">
            <a:avLst/>
          </a:prstGeom>
          <a:noFill/>
        </p:spPr>
        <p:txBody>
          <a:bodyPr wrap="square" rtlCol="0">
            <a:spAutoFit/>
          </a:bodyPr>
          <a:lstStyle/>
          <a:p>
            <a:pPr algn="ctr"/>
            <a:r>
              <a:rPr lang="en-US" sz="1200" dirty="0">
                <a:latin typeface="ScalaSansLF-Regular" panose="02000503060000020004" pitchFamily="2" charset="0"/>
              </a:rPr>
              <a:t>7</a:t>
            </a:r>
            <a:r>
              <a:rPr lang="en-US" sz="1200" baseline="30000" dirty="0">
                <a:latin typeface="ScalaSansLF-Regular" panose="02000503060000020004" pitchFamily="2" charset="0"/>
              </a:rPr>
              <a:t>th</a:t>
            </a:r>
            <a:r>
              <a:rPr lang="en-US" sz="1200" dirty="0">
                <a:latin typeface="ScalaSansLF-Regular" panose="02000503060000020004" pitchFamily="2" charset="0"/>
              </a:rPr>
              <a:t> and Broadway Intersection of Downtown LA from </a:t>
            </a:r>
            <a:r>
              <a:rPr lang="en-US" sz="1200" dirty="0">
                <a:solidFill>
                  <a:srgbClr val="1249B6"/>
                </a:solidFill>
                <a:latin typeface="ScalaSansLF-Regular" panose="02000503060000020004" pitchFamily="2" charset="0"/>
                <a:hlinkClick r:id="rId3">
                  <a:extLst>
                    <a:ext uri="{A12FA001-AC4F-418D-AE19-62706E023703}">
                      <ahyp:hlinkClr xmlns:ahyp="http://schemas.microsoft.com/office/drawing/2018/hyperlinkcolor" val="tx"/>
                    </a:ext>
                  </a:extLst>
                </a:hlinkClick>
              </a:rPr>
              <a:t>LA Railway Collection</a:t>
            </a:r>
            <a:r>
              <a:rPr lang="en-US" sz="1200" dirty="0">
                <a:solidFill>
                  <a:srgbClr val="1249B6"/>
                </a:solidFill>
                <a:latin typeface="ScalaSansLF-Regular" panose="02000503060000020004" pitchFamily="2" charset="0"/>
              </a:rPr>
              <a:t> </a:t>
            </a:r>
            <a:r>
              <a:rPr lang="en-US" sz="1200" dirty="0">
                <a:latin typeface="ScalaSansLF-Regular" panose="02000503060000020004" pitchFamily="2" charset="0"/>
              </a:rPr>
              <a:t>(1919)</a:t>
            </a:r>
          </a:p>
        </p:txBody>
      </p:sp>
    </p:spTree>
    <p:extLst>
      <p:ext uri="{BB962C8B-B14F-4D97-AF65-F5344CB8AC3E}">
        <p14:creationId xmlns:p14="http://schemas.microsoft.com/office/powerpoint/2010/main" val="423452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3338B-F221-AB48-BED3-53C116541887}"/>
              </a:ext>
            </a:extLst>
          </p:cNvPr>
          <p:cNvSpPr>
            <a:spLocks noGrp="1"/>
          </p:cNvSpPr>
          <p:nvPr>
            <p:ph idx="1"/>
          </p:nvPr>
        </p:nvSpPr>
        <p:spPr>
          <a:xfrm>
            <a:off x="655134" y="1240091"/>
            <a:ext cx="7833732" cy="4977829"/>
          </a:xfrm>
        </p:spPr>
        <p:txBody>
          <a:bodyPr/>
          <a:lstStyle/>
          <a:p>
            <a:pPr lvl="1"/>
            <a:r>
              <a:rPr lang="en-US" sz="1600" dirty="0">
                <a:latin typeface="ScalaSansLF-Regular" panose="02000503060000020004" pitchFamily="2" charset="0"/>
              </a:rPr>
              <a:t>Provide information and research support to employees, contractors, government officials, and the public – for our circulating, library materials as well as our archival, historic transportation records.</a:t>
            </a:r>
            <a:endParaRPr lang="en-US" sz="1600" dirty="0">
              <a:latin typeface="ScalaSansLF-Regular" panose="02000503060000020004" pitchFamily="2" charset="0"/>
              <a:ea typeface="Verdana" panose="020B0604030504040204" pitchFamily="34" charset="0"/>
            </a:endParaRPr>
          </a:p>
          <a:p>
            <a:pPr lvl="1"/>
            <a:endParaRPr lang="en-US" sz="1600" dirty="0">
              <a:latin typeface="ScalaSansLF-Regular" panose="02000503060000020004" pitchFamily="2" charset="0"/>
            </a:endParaRPr>
          </a:p>
          <a:p>
            <a:pPr lvl="1"/>
            <a:r>
              <a:rPr lang="en-US" sz="1600" dirty="0">
                <a:latin typeface="ScalaSansLF-Regular" panose="02000503060000020004" pitchFamily="2" charset="0"/>
              </a:rPr>
              <a:t>Collection contains over 60,000 books, technical studies, environmental impact reports, maps, historic images, film, and other media formats from our existing agency as well as several of our predecessor agencies including </a:t>
            </a:r>
            <a:r>
              <a:rPr lang="en-US" sz="1600" dirty="0">
                <a:solidFill>
                  <a:srgbClr val="1249B6"/>
                </a:solidFill>
                <a:latin typeface="ScalaSansLF-Regular" panose="02000503060000020004" pitchFamily="2" charset="0"/>
                <a:hlinkClick r:id="rId2">
                  <a:extLst>
                    <a:ext uri="{A12FA001-AC4F-418D-AE19-62706E023703}">
                      <ahyp:hlinkClr xmlns:ahyp="http://schemas.microsoft.com/office/drawing/2018/hyperlinkcolor" val="tx"/>
                    </a:ext>
                  </a:extLst>
                </a:hlinkClick>
              </a:rPr>
              <a:t>Los Angeles Railway</a:t>
            </a:r>
            <a:r>
              <a:rPr lang="en-US" sz="1600" dirty="0">
                <a:latin typeface="ScalaSansLF-Regular" panose="02000503060000020004" pitchFamily="2" charset="0"/>
              </a:rPr>
              <a:t>, </a:t>
            </a:r>
            <a:r>
              <a:rPr lang="en-US" sz="1600" dirty="0">
                <a:solidFill>
                  <a:srgbClr val="1249B6"/>
                </a:solidFill>
                <a:latin typeface="ScalaSansLF-Regular" panose="02000503060000020004" pitchFamily="2" charset="0"/>
                <a:hlinkClick r:id="rId3">
                  <a:extLst>
                    <a:ext uri="{A12FA001-AC4F-418D-AE19-62706E023703}">
                      <ahyp:hlinkClr xmlns:ahyp="http://schemas.microsoft.com/office/drawing/2018/hyperlinkcolor" val="tx"/>
                    </a:ext>
                  </a:extLst>
                </a:hlinkClick>
              </a:rPr>
              <a:t>Pacific Electric Railway</a:t>
            </a:r>
            <a:r>
              <a:rPr lang="en-US" sz="1600" dirty="0">
                <a:latin typeface="ScalaSansLF-Regular" panose="02000503060000020004" pitchFamily="2" charset="0"/>
              </a:rPr>
              <a:t>, </a:t>
            </a:r>
            <a:r>
              <a:rPr lang="en-US" sz="1600" dirty="0">
                <a:solidFill>
                  <a:srgbClr val="1249B6"/>
                </a:solidFill>
                <a:latin typeface="ScalaSansLF-Regular" panose="02000503060000020004" pitchFamily="2" charset="0"/>
                <a:hlinkClick r:id="rId4">
                  <a:extLst>
                    <a:ext uri="{A12FA001-AC4F-418D-AE19-62706E023703}">
                      <ahyp:hlinkClr xmlns:ahyp="http://schemas.microsoft.com/office/drawing/2018/hyperlinkcolor" val="tx"/>
                    </a:ext>
                  </a:extLst>
                </a:hlinkClick>
              </a:rPr>
              <a:t>Los Angeles Metropolitan Transit Authority</a:t>
            </a:r>
            <a:r>
              <a:rPr lang="en-US" sz="1600" dirty="0">
                <a:latin typeface="ScalaSansLF-Regular" panose="02000503060000020004" pitchFamily="2" charset="0"/>
              </a:rPr>
              <a:t>, </a:t>
            </a:r>
            <a:r>
              <a:rPr lang="en-US" sz="1600" dirty="0">
                <a:solidFill>
                  <a:srgbClr val="1249B6"/>
                </a:solidFill>
                <a:latin typeface="ScalaSansLF-Regular" panose="02000503060000020004" pitchFamily="2" charset="0"/>
                <a:hlinkClick r:id="rId5">
                  <a:extLst>
                    <a:ext uri="{A12FA001-AC4F-418D-AE19-62706E023703}">
                      <ahyp:hlinkClr xmlns:ahyp="http://schemas.microsoft.com/office/drawing/2018/hyperlinkcolor" val="tx"/>
                    </a:ext>
                  </a:extLst>
                </a:hlinkClick>
              </a:rPr>
              <a:t>Southern California Rapid Transit District</a:t>
            </a:r>
            <a:r>
              <a:rPr lang="en-US" sz="1600" dirty="0">
                <a:latin typeface="ScalaSansLF-Regular" panose="02000503060000020004" pitchFamily="2" charset="0"/>
              </a:rPr>
              <a:t>, and the </a:t>
            </a:r>
            <a:r>
              <a:rPr lang="en-US" sz="1600" dirty="0">
                <a:solidFill>
                  <a:srgbClr val="1249B6"/>
                </a:solidFill>
                <a:latin typeface="ScalaSansLF-Regular" panose="02000503060000020004" pitchFamily="2" charset="0"/>
                <a:hlinkClick r:id="rId6">
                  <a:extLst>
                    <a:ext uri="{A12FA001-AC4F-418D-AE19-62706E023703}">
                      <ahyp:hlinkClr xmlns:ahyp="http://schemas.microsoft.com/office/drawing/2018/hyperlinkcolor" val="tx"/>
                    </a:ext>
                  </a:extLst>
                </a:hlinkClick>
              </a:rPr>
              <a:t>Los Angeles County Transportation Commission.</a:t>
            </a:r>
            <a:endParaRPr lang="en-US" sz="1600" dirty="0">
              <a:solidFill>
                <a:srgbClr val="1249B6"/>
              </a:solidFill>
              <a:latin typeface="ScalaSansLF-Regular" panose="02000503060000020004" pitchFamily="2" charset="0"/>
            </a:endParaRPr>
          </a:p>
          <a:p>
            <a:pPr lvl="1"/>
            <a:endParaRPr lang="en-US" sz="1600" dirty="0">
              <a:latin typeface="ScalaSansLF-Regular" panose="02000503060000020004" pitchFamily="2" charset="0"/>
              <a:ea typeface="Verdana" panose="020B0604030504040204" pitchFamily="34" charset="0"/>
            </a:endParaRPr>
          </a:p>
          <a:p>
            <a:pPr lvl="1"/>
            <a:r>
              <a:rPr lang="en-US" sz="1600" dirty="0">
                <a:latin typeface="ScalaSansLF-Regular" panose="02000503060000020004" pitchFamily="2" charset="0"/>
                <a:ea typeface="Verdana" panose="020B0604030504040204" pitchFamily="34" charset="0"/>
              </a:rPr>
              <a:t>40% of our library collection is unique, we’re the only transportation research library in SoCal, and we’ve been a repository for federally funded transportation reports since 1971. </a:t>
            </a:r>
          </a:p>
          <a:p>
            <a:pPr lvl="1"/>
            <a:endParaRPr lang="en-US" sz="1600" dirty="0">
              <a:latin typeface="ScalaSansLF-Regular" panose="02000503060000020004" pitchFamily="2" charset="0"/>
              <a:ea typeface="Verdana" panose="020B0604030504040204" pitchFamily="34" charset="0"/>
            </a:endParaRPr>
          </a:p>
          <a:p>
            <a:pPr lvl="1"/>
            <a:r>
              <a:rPr lang="en-US" sz="1600" dirty="0">
                <a:latin typeface="ScalaSansLF-Regular" panose="02000503060000020004" pitchFamily="2" charset="0"/>
                <a:ea typeface="Verdana" panose="020B0604030504040204" pitchFamily="34" charset="0"/>
              </a:rPr>
              <a:t>Our physical space on the 15</a:t>
            </a:r>
            <a:r>
              <a:rPr lang="en-US" sz="1600" baseline="30000" dirty="0">
                <a:latin typeface="ScalaSansLF-Regular" panose="02000503060000020004" pitchFamily="2" charset="0"/>
                <a:ea typeface="Verdana" panose="020B0604030504040204" pitchFamily="34" charset="0"/>
              </a:rPr>
              <a:t>th</a:t>
            </a:r>
            <a:r>
              <a:rPr lang="en-US" sz="1600" dirty="0">
                <a:latin typeface="ScalaSansLF-Regular" panose="02000503060000020004" pitchFamily="2" charset="0"/>
                <a:ea typeface="Verdana" panose="020B0604030504040204" pitchFamily="34" charset="0"/>
              </a:rPr>
              <a:t> Floor of Gateway is named the Dorothy Peyton Gray Transportation Library &amp; Archive – after Metro’s Library Manager from 1988-2001, Dorothy Peyton Gray (</a:t>
            </a:r>
            <a:r>
              <a:rPr lang="en-US" sz="1600" dirty="0">
                <a:latin typeface="ScalaSansLF-Regular" panose="02000503060000020004" pitchFamily="2" charset="0"/>
              </a:rPr>
              <a:t>1943-2001)</a:t>
            </a:r>
            <a:r>
              <a:rPr lang="en-US" sz="1600" dirty="0">
                <a:latin typeface="ScalaSansLF-Regular" panose="02000503060000020004" pitchFamily="2" charset="0"/>
                <a:ea typeface="Verdana" panose="020B0604030504040204" pitchFamily="34" charset="0"/>
              </a:rPr>
              <a:t>. She is credited with assembling our separate archival collection, among other achievements. We are one of only two Metro facilities named after former employees.</a:t>
            </a:r>
            <a:endParaRPr lang="en-US" sz="1600" dirty="0">
              <a:latin typeface="ScalaSansLF-Regular" panose="02000503060000020004" pitchFamily="2" charset="0"/>
            </a:endParaRPr>
          </a:p>
          <a:p>
            <a:pPr lvl="1"/>
            <a:endParaRPr lang="en-US" sz="2000" dirty="0">
              <a:latin typeface="ScalaSansLF-Regular" panose="02000503060000020004" pitchFamily="2" charset="0"/>
            </a:endParaRPr>
          </a:p>
        </p:txBody>
      </p:sp>
      <p:sp>
        <p:nvSpPr>
          <p:cNvPr id="3" name="Title 2">
            <a:extLst>
              <a:ext uri="{FF2B5EF4-FFF2-40B4-BE49-F238E27FC236}">
                <a16:creationId xmlns:a16="http://schemas.microsoft.com/office/drawing/2014/main" id="{D39204CF-A413-5A47-BB55-63C5549C070D}"/>
              </a:ext>
            </a:extLst>
          </p:cNvPr>
          <p:cNvSpPr>
            <a:spLocks noGrp="1"/>
          </p:cNvSpPr>
          <p:nvPr>
            <p:ph type="title"/>
          </p:nvPr>
        </p:nvSpPr>
        <p:spPr>
          <a:xfrm>
            <a:off x="457199" y="182880"/>
            <a:ext cx="6400800" cy="914400"/>
          </a:xfrm>
        </p:spPr>
        <p:txBody>
          <a:bodyPr/>
          <a:lstStyle/>
          <a:p>
            <a:r>
              <a:rPr lang="en-US" dirty="0">
                <a:solidFill>
                  <a:schemeClr val="tx1"/>
                </a:solidFill>
                <a:latin typeface="ScalaSansLF-Bold" panose="02000503060000020004" pitchFamily="2" charset="0"/>
              </a:rPr>
              <a:t>About the Library &amp; Archive</a:t>
            </a:r>
          </a:p>
        </p:txBody>
      </p:sp>
      <p:sp>
        <p:nvSpPr>
          <p:cNvPr id="4" name="Footer Placeholder 3">
            <a:extLst>
              <a:ext uri="{FF2B5EF4-FFF2-40B4-BE49-F238E27FC236}">
                <a16:creationId xmlns:a16="http://schemas.microsoft.com/office/drawing/2014/main" id="{1230AED7-ED21-5048-B2B4-72B395E58B57}"/>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spTree>
    <p:extLst>
      <p:ext uri="{BB962C8B-B14F-4D97-AF65-F5344CB8AC3E}">
        <p14:creationId xmlns:p14="http://schemas.microsoft.com/office/powerpoint/2010/main" val="272835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BF27C-600B-CA18-37DB-977F81D8F78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0A3592-7811-863F-900F-9CDAC56C3733}"/>
              </a:ext>
            </a:extLst>
          </p:cNvPr>
          <p:cNvSpPr>
            <a:spLocks noGrp="1"/>
          </p:cNvSpPr>
          <p:nvPr>
            <p:ph idx="1"/>
          </p:nvPr>
        </p:nvSpPr>
        <p:spPr>
          <a:xfrm>
            <a:off x="655134" y="1240091"/>
            <a:ext cx="7833732" cy="4977829"/>
          </a:xfrm>
        </p:spPr>
        <p:txBody>
          <a:bodyPr/>
          <a:lstStyle/>
          <a:p>
            <a:pPr lvl="1"/>
            <a:r>
              <a:rPr lang="en-US" sz="1600" dirty="0">
                <a:latin typeface="ScalaSansLF-Regular" panose="02000503060000020004" pitchFamily="2" charset="0"/>
              </a:rPr>
              <a:t>Overseen by the Board Clerk, under the Board Administration</a:t>
            </a:r>
          </a:p>
          <a:p>
            <a:pPr lvl="1"/>
            <a:endParaRPr lang="en-US" sz="1600" dirty="0">
              <a:latin typeface="ScalaSansLF-Regular" panose="02000503060000020004" pitchFamily="2" charset="0"/>
            </a:endParaRPr>
          </a:p>
          <a:p>
            <a:pPr lvl="1"/>
            <a:r>
              <a:rPr lang="en-US" sz="1600" dirty="0">
                <a:latin typeface="ScalaSansLF-Regular" panose="02000503060000020004" pitchFamily="2" charset="0"/>
              </a:rPr>
              <a:t>Work alongside Records Management Center (RMC), Electronic Records, and Legal Services</a:t>
            </a:r>
          </a:p>
          <a:p>
            <a:pPr lvl="1"/>
            <a:endParaRPr lang="en-US" sz="1600" dirty="0">
              <a:latin typeface="ScalaSansLF-Regular" panose="02000503060000020004" pitchFamily="2" charset="0"/>
            </a:endParaRPr>
          </a:p>
          <a:p>
            <a:pPr lvl="1"/>
            <a:r>
              <a:rPr lang="en-US" sz="1600" dirty="0">
                <a:latin typeface="ScalaSansLF-Regular" panose="02000503060000020004" pitchFamily="2" charset="0"/>
              </a:rPr>
              <a:t>Comprised of six full-time-employees, one as-needed librarian, four interns, one fieldwork volunteer:</a:t>
            </a:r>
          </a:p>
          <a:p>
            <a:pPr lvl="1" indent="0">
              <a:buNone/>
            </a:pPr>
            <a:endParaRPr lang="en-US" sz="1600" dirty="0">
              <a:latin typeface="ScalaSansLF-Regular" panose="02000503060000020004" pitchFamily="2" charset="0"/>
            </a:endParaRPr>
          </a:p>
          <a:p>
            <a:pPr lvl="2">
              <a:buFont typeface="ScalaSansLF-Regular" panose="02000503060000020004" pitchFamily="2" charset="0"/>
              <a:buChar char="–"/>
            </a:pPr>
            <a:r>
              <a:rPr lang="en-US" sz="1600" dirty="0">
                <a:latin typeface="ScalaSansLF-Regular" panose="02000503060000020004" pitchFamily="2" charset="0"/>
              </a:rPr>
              <a:t>Matt Barrett, Director</a:t>
            </a:r>
          </a:p>
          <a:p>
            <a:pPr lvl="2">
              <a:buFont typeface="ScalaSansLF-Regular" panose="02000503060000020004" pitchFamily="2" charset="0"/>
              <a:buChar char="–"/>
            </a:pPr>
            <a:r>
              <a:rPr lang="en-US" sz="1600" dirty="0">
                <a:latin typeface="ScalaSansLF-Regular" panose="02000503060000020004" pitchFamily="2" charset="0"/>
              </a:rPr>
              <a:t>Kenn Bicknell, Senior Manager</a:t>
            </a:r>
          </a:p>
          <a:p>
            <a:pPr lvl="2">
              <a:buFont typeface="ScalaSansLF-Regular" panose="02000503060000020004" pitchFamily="2" charset="0"/>
              <a:buChar char="–"/>
            </a:pPr>
            <a:r>
              <a:rPr lang="en-US" sz="1600" dirty="0">
                <a:latin typeface="ScalaSansLF-Regular" panose="02000503060000020004" pitchFamily="2" charset="0"/>
              </a:rPr>
              <a:t>Ariel Hahn, Senior Librarian, Systems &amp; Data</a:t>
            </a:r>
          </a:p>
          <a:p>
            <a:pPr lvl="2">
              <a:buFont typeface="ScalaSansLF-Regular" panose="02000503060000020004" pitchFamily="2" charset="0"/>
              <a:buChar char="–"/>
            </a:pPr>
            <a:r>
              <a:rPr lang="en-US" sz="1600" dirty="0">
                <a:latin typeface="ScalaSansLF-Regular" panose="02000503060000020004" pitchFamily="2" charset="0"/>
              </a:rPr>
              <a:t>Chris Salvano, Digital Resources Librarian</a:t>
            </a:r>
          </a:p>
          <a:p>
            <a:pPr lvl="2">
              <a:buFont typeface="ScalaSansLF-Regular" panose="02000503060000020004" pitchFamily="2" charset="0"/>
              <a:buChar char="–"/>
            </a:pPr>
            <a:r>
              <a:rPr lang="en-US" sz="1600" dirty="0">
                <a:latin typeface="ScalaSansLF-Regular" panose="02000503060000020004" pitchFamily="2" charset="0"/>
              </a:rPr>
              <a:t>Claire Kennedy, Archivist</a:t>
            </a:r>
          </a:p>
          <a:p>
            <a:pPr lvl="2">
              <a:buFont typeface="ScalaSansLF-Regular" panose="02000503060000020004" pitchFamily="2" charset="0"/>
              <a:buChar char="–"/>
            </a:pPr>
            <a:r>
              <a:rPr lang="en-US" sz="1600" dirty="0">
                <a:latin typeface="ScalaSansLF-Regular" panose="02000503060000020004" pitchFamily="2" charset="0"/>
              </a:rPr>
              <a:t>Alanna Marcelletti, Cataloging Librarian (FT) </a:t>
            </a:r>
          </a:p>
          <a:p>
            <a:pPr lvl="2">
              <a:buFont typeface="ScalaSansLF-Regular" panose="02000503060000020004" pitchFamily="2" charset="0"/>
              <a:buChar char="–"/>
            </a:pPr>
            <a:r>
              <a:rPr lang="en-US" sz="1600" dirty="0">
                <a:latin typeface="ScalaSansLF-Regular" panose="02000503060000020004" pitchFamily="2" charset="0"/>
              </a:rPr>
              <a:t>Nick Aurrichio, Cataloging Librarian (PT) </a:t>
            </a:r>
          </a:p>
        </p:txBody>
      </p:sp>
      <p:sp>
        <p:nvSpPr>
          <p:cNvPr id="3" name="Title 2">
            <a:extLst>
              <a:ext uri="{FF2B5EF4-FFF2-40B4-BE49-F238E27FC236}">
                <a16:creationId xmlns:a16="http://schemas.microsoft.com/office/drawing/2014/main" id="{CFD82AB1-F095-43B6-4195-73C0FCC52C1B}"/>
              </a:ext>
            </a:extLst>
          </p:cNvPr>
          <p:cNvSpPr>
            <a:spLocks noGrp="1"/>
          </p:cNvSpPr>
          <p:nvPr>
            <p:ph type="title"/>
          </p:nvPr>
        </p:nvSpPr>
        <p:spPr>
          <a:xfrm>
            <a:off x="457199" y="182880"/>
            <a:ext cx="6400800" cy="914400"/>
          </a:xfrm>
        </p:spPr>
        <p:txBody>
          <a:bodyPr/>
          <a:lstStyle/>
          <a:p>
            <a:r>
              <a:rPr lang="en-US" dirty="0">
                <a:solidFill>
                  <a:schemeClr val="tx1"/>
                </a:solidFill>
                <a:latin typeface="ScalaSansLF-Bold" panose="02000503060000020004" pitchFamily="2" charset="0"/>
              </a:rPr>
              <a:t>About the Library &amp; Archive, continued</a:t>
            </a:r>
          </a:p>
        </p:txBody>
      </p:sp>
      <p:sp>
        <p:nvSpPr>
          <p:cNvPr id="4" name="Footer Placeholder 3">
            <a:extLst>
              <a:ext uri="{FF2B5EF4-FFF2-40B4-BE49-F238E27FC236}">
                <a16:creationId xmlns:a16="http://schemas.microsoft.com/office/drawing/2014/main" id="{9E0040F8-ECA2-1E99-B91C-D41107A45415}"/>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spTree>
    <p:extLst>
      <p:ext uri="{BB962C8B-B14F-4D97-AF65-F5344CB8AC3E}">
        <p14:creationId xmlns:p14="http://schemas.microsoft.com/office/powerpoint/2010/main" val="371558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228AD-1C21-EACD-A9F9-E27D3CF349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572CAC-2403-0432-7264-E3055BCEDA99}"/>
              </a:ext>
            </a:extLst>
          </p:cNvPr>
          <p:cNvSpPr>
            <a:spLocks noGrp="1"/>
          </p:cNvSpPr>
          <p:nvPr>
            <p:ph type="title"/>
          </p:nvPr>
        </p:nvSpPr>
        <p:spPr>
          <a:xfrm>
            <a:off x="457199" y="182880"/>
            <a:ext cx="6400800" cy="914400"/>
          </a:xfrm>
        </p:spPr>
        <p:txBody>
          <a:bodyPr/>
          <a:lstStyle/>
          <a:p>
            <a:r>
              <a:rPr lang="en-US" dirty="0">
                <a:solidFill>
                  <a:schemeClr val="tx1"/>
                </a:solidFill>
                <a:latin typeface="ScalaSansLF-Bold" panose="02000503060000020004" pitchFamily="2" charset="0"/>
              </a:rPr>
              <a:t>Locations</a:t>
            </a:r>
          </a:p>
        </p:txBody>
      </p:sp>
      <p:sp>
        <p:nvSpPr>
          <p:cNvPr id="4" name="Footer Placeholder 3">
            <a:extLst>
              <a:ext uri="{FF2B5EF4-FFF2-40B4-BE49-F238E27FC236}">
                <a16:creationId xmlns:a16="http://schemas.microsoft.com/office/drawing/2014/main" id="{2FEC5DA9-B6BD-D3EC-76D2-48998544632F}"/>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pic>
        <p:nvPicPr>
          <p:cNvPr id="8" name="Picture 7">
            <a:extLst>
              <a:ext uri="{FF2B5EF4-FFF2-40B4-BE49-F238E27FC236}">
                <a16:creationId xmlns:a16="http://schemas.microsoft.com/office/drawing/2014/main" id="{AF320E12-CFAF-5E73-9A21-36773F53642A}"/>
              </a:ext>
            </a:extLst>
          </p:cNvPr>
          <p:cNvPicPr>
            <a:picLocks noChangeAspect="1"/>
          </p:cNvPicPr>
          <p:nvPr/>
        </p:nvPicPr>
        <p:blipFill>
          <a:blip r:embed="rId2"/>
          <a:stretch>
            <a:fillRect/>
          </a:stretch>
        </p:blipFill>
        <p:spPr>
          <a:xfrm>
            <a:off x="898784" y="1462869"/>
            <a:ext cx="7315834" cy="3932261"/>
          </a:xfrm>
          <a:prstGeom prst="rect">
            <a:avLst/>
          </a:prstGeom>
        </p:spPr>
      </p:pic>
      <p:pic>
        <p:nvPicPr>
          <p:cNvPr id="9" name="Picture 8">
            <a:extLst>
              <a:ext uri="{FF2B5EF4-FFF2-40B4-BE49-F238E27FC236}">
                <a16:creationId xmlns:a16="http://schemas.microsoft.com/office/drawing/2014/main" id="{232C0217-9AD5-AC30-88BF-3B5AA7576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738" y="1462869"/>
            <a:ext cx="1894999" cy="3368887"/>
          </a:xfrm>
          <a:prstGeom prst="rect">
            <a:avLst/>
          </a:prstGeom>
        </p:spPr>
      </p:pic>
      <p:pic>
        <p:nvPicPr>
          <p:cNvPr id="11" name="Picture 10">
            <a:extLst>
              <a:ext uri="{FF2B5EF4-FFF2-40B4-BE49-F238E27FC236}">
                <a16:creationId xmlns:a16="http://schemas.microsoft.com/office/drawing/2014/main" id="{BD3BBC35-A9F5-94EF-77DD-B461BD013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8973" y="1462869"/>
            <a:ext cx="1894999" cy="3368887"/>
          </a:xfrm>
          <a:prstGeom prst="rect">
            <a:avLst/>
          </a:prstGeom>
        </p:spPr>
      </p:pic>
      <p:pic>
        <p:nvPicPr>
          <p:cNvPr id="12" name="Picture 11">
            <a:extLst>
              <a:ext uri="{FF2B5EF4-FFF2-40B4-BE49-F238E27FC236}">
                <a16:creationId xmlns:a16="http://schemas.microsoft.com/office/drawing/2014/main" id="{569A9EDE-F2FC-C3F4-DAD6-4319CC3293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4208" y="1462869"/>
            <a:ext cx="1894999" cy="3368886"/>
          </a:xfrm>
          <a:prstGeom prst="rect">
            <a:avLst/>
          </a:prstGeom>
        </p:spPr>
      </p:pic>
      <p:sp>
        <p:nvSpPr>
          <p:cNvPr id="13" name="TextBox 12">
            <a:extLst>
              <a:ext uri="{FF2B5EF4-FFF2-40B4-BE49-F238E27FC236}">
                <a16:creationId xmlns:a16="http://schemas.microsoft.com/office/drawing/2014/main" id="{A6784A57-70F0-D158-DDF4-670A89DC4F30}"/>
              </a:ext>
            </a:extLst>
          </p:cNvPr>
          <p:cNvSpPr txBox="1"/>
          <p:nvPr/>
        </p:nvSpPr>
        <p:spPr>
          <a:xfrm>
            <a:off x="1453777" y="4884109"/>
            <a:ext cx="1814920" cy="369332"/>
          </a:xfrm>
          <a:prstGeom prst="rect">
            <a:avLst/>
          </a:prstGeom>
          <a:noFill/>
        </p:spPr>
        <p:txBody>
          <a:bodyPr wrap="none" rtlCol="0">
            <a:spAutoFit/>
          </a:bodyPr>
          <a:lstStyle/>
          <a:p>
            <a:r>
              <a:rPr lang="en-US" dirty="0">
                <a:latin typeface="ScalaSansLF-Regular" panose="02000503060000020004" pitchFamily="2" charset="0"/>
              </a:rPr>
              <a:t>15</a:t>
            </a:r>
            <a:r>
              <a:rPr lang="en-US" baseline="30000" dirty="0">
                <a:latin typeface="ScalaSansLF-Regular" panose="02000503060000020004" pitchFamily="2" charset="0"/>
              </a:rPr>
              <a:t>th</a:t>
            </a:r>
            <a:r>
              <a:rPr lang="en-US" dirty="0">
                <a:latin typeface="ScalaSansLF-Regular" panose="02000503060000020004" pitchFamily="2" charset="0"/>
              </a:rPr>
              <a:t> Floor Library</a:t>
            </a:r>
          </a:p>
        </p:txBody>
      </p:sp>
      <p:sp>
        <p:nvSpPr>
          <p:cNvPr id="14" name="TextBox 13">
            <a:extLst>
              <a:ext uri="{FF2B5EF4-FFF2-40B4-BE49-F238E27FC236}">
                <a16:creationId xmlns:a16="http://schemas.microsoft.com/office/drawing/2014/main" id="{C1981CC9-A06C-19A2-DF06-C0533E653FE6}"/>
              </a:ext>
            </a:extLst>
          </p:cNvPr>
          <p:cNvSpPr txBox="1"/>
          <p:nvPr/>
        </p:nvSpPr>
        <p:spPr>
          <a:xfrm>
            <a:off x="3608973" y="4884109"/>
            <a:ext cx="1872629" cy="369332"/>
          </a:xfrm>
          <a:prstGeom prst="rect">
            <a:avLst/>
          </a:prstGeom>
          <a:noFill/>
        </p:spPr>
        <p:txBody>
          <a:bodyPr wrap="none" rtlCol="0">
            <a:spAutoFit/>
          </a:bodyPr>
          <a:lstStyle/>
          <a:p>
            <a:r>
              <a:rPr lang="en-US" dirty="0">
                <a:latin typeface="ScalaSansLF-Regular" panose="02000503060000020004" pitchFamily="2" charset="0"/>
              </a:rPr>
              <a:t>15</a:t>
            </a:r>
            <a:r>
              <a:rPr lang="en-US" baseline="30000" dirty="0">
                <a:latin typeface="ScalaSansLF-Regular" panose="02000503060000020004" pitchFamily="2" charset="0"/>
              </a:rPr>
              <a:t>th</a:t>
            </a:r>
            <a:r>
              <a:rPr lang="en-US" dirty="0">
                <a:latin typeface="ScalaSansLF-Regular" panose="02000503060000020004" pitchFamily="2" charset="0"/>
              </a:rPr>
              <a:t> Floor Archive</a:t>
            </a:r>
          </a:p>
        </p:txBody>
      </p:sp>
      <p:sp>
        <p:nvSpPr>
          <p:cNvPr id="16" name="TextBox 15">
            <a:extLst>
              <a:ext uri="{FF2B5EF4-FFF2-40B4-BE49-F238E27FC236}">
                <a16:creationId xmlns:a16="http://schemas.microsoft.com/office/drawing/2014/main" id="{4938D798-5DFF-DF6D-DDC9-138BE563FFA2}"/>
              </a:ext>
            </a:extLst>
          </p:cNvPr>
          <p:cNvSpPr txBox="1"/>
          <p:nvPr/>
        </p:nvSpPr>
        <p:spPr>
          <a:xfrm>
            <a:off x="5587768" y="4892372"/>
            <a:ext cx="2327881" cy="369332"/>
          </a:xfrm>
          <a:prstGeom prst="rect">
            <a:avLst/>
          </a:prstGeom>
          <a:noFill/>
        </p:spPr>
        <p:txBody>
          <a:bodyPr wrap="none" rtlCol="0">
            <a:spAutoFit/>
          </a:bodyPr>
          <a:lstStyle/>
          <a:p>
            <a:r>
              <a:rPr lang="en-US" dirty="0">
                <a:latin typeface="ScalaSansLF-Regular" panose="02000503060000020004" pitchFamily="2" charset="0"/>
              </a:rPr>
              <a:t>P-1 Additional Storage</a:t>
            </a:r>
          </a:p>
        </p:txBody>
      </p:sp>
    </p:spTree>
    <p:extLst>
      <p:ext uri="{BB962C8B-B14F-4D97-AF65-F5344CB8AC3E}">
        <p14:creationId xmlns:p14="http://schemas.microsoft.com/office/powerpoint/2010/main" val="379522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B2054-723A-CD0F-17E2-4EEB1717D1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0189DB-C662-2915-03AF-A4875BDDE748}"/>
              </a:ext>
            </a:extLst>
          </p:cNvPr>
          <p:cNvSpPr>
            <a:spLocks noGrp="1"/>
          </p:cNvSpPr>
          <p:nvPr>
            <p:ph type="title"/>
          </p:nvPr>
        </p:nvSpPr>
        <p:spPr>
          <a:xfrm>
            <a:off x="457199" y="182880"/>
            <a:ext cx="6400800" cy="914400"/>
          </a:xfrm>
          <a:noFill/>
        </p:spPr>
        <p:txBody>
          <a:bodyPr/>
          <a:lstStyle/>
          <a:p>
            <a:r>
              <a:rPr lang="en-US" dirty="0">
                <a:solidFill>
                  <a:schemeClr val="tx1"/>
                </a:solidFill>
                <a:latin typeface="ScalaSansLF-Bold" panose="02000503060000020004" pitchFamily="2" charset="0"/>
              </a:rPr>
              <a:t>Library Research 101</a:t>
            </a:r>
          </a:p>
        </p:txBody>
      </p:sp>
      <p:sp>
        <p:nvSpPr>
          <p:cNvPr id="4" name="Footer Placeholder 3">
            <a:extLst>
              <a:ext uri="{FF2B5EF4-FFF2-40B4-BE49-F238E27FC236}">
                <a16:creationId xmlns:a16="http://schemas.microsoft.com/office/drawing/2014/main" id="{113FB056-1829-7C1D-6632-622DA651B99B}"/>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sp>
        <p:nvSpPr>
          <p:cNvPr id="2" name="Content Placeholder 1">
            <a:extLst>
              <a:ext uri="{FF2B5EF4-FFF2-40B4-BE49-F238E27FC236}">
                <a16:creationId xmlns:a16="http://schemas.microsoft.com/office/drawing/2014/main" id="{DBD246CC-8F5B-3AEE-9BA2-692B71DFAFCB}"/>
              </a:ext>
            </a:extLst>
          </p:cNvPr>
          <p:cNvSpPr>
            <a:spLocks noGrp="1"/>
          </p:cNvSpPr>
          <p:nvPr>
            <p:ph idx="1"/>
          </p:nvPr>
        </p:nvSpPr>
        <p:spPr>
          <a:xfrm>
            <a:off x="816196" y="1162773"/>
            <a:ext cx="4468670" cy="4595714"/>
          </a:xfrm>
        </p:spPr>
        <p:txBody>
          <a:bodyPr/>
          <a:lstStyle/>
          <a:p>
            <a:pPr marL="285750" lvl="1" indent="-285750"/>
            <a:r>
              <a:rPr lang="en-US" sz="1600" b="1" dirty="0">
                <a:latin typeface="ScalaSansLF-Regular" panose="02000503060000020004" pitchFamily="2" charset="0"/>
              </a:rPr>
              <a:t>Information Timeline – </a:t>
            </a:r>
            <a:r>
              <a:rPr lang="en-US" sz="1600" dirty="0">
                <a:latin typeface="ScalaSansLF-Regular" panose="02000503060000020004" pitchFamily="2" charset="0"/>
              </a:rPr>
              <a:t>a current event will be written about on social media and news outlets the day or week it takes place, an article in a magazine will come out after that and it will take even longer for that event to examined in a book.</a:t>
            </a:r>
          </a:p>
          <a:p>
            <a:pPr marL="285750" lvl="1" indent="-285750"/>
            <a:endParaRPr lang="en-US" sz="1600" b="1" dirty="0">
              <a:latin typeface="ScalaSansLF-Regular" panose="02000503060000020004" pitchFamily="2" charset="0"/>
            </a:endParaRPr>
          </a:p>
          <a:p>
            <a:pPr marL="285750" lvl="1" indent="-285750"/>
            <a:r>
              <a:rPr lang="en-US" sz="1600" b="1" dirty="0">
                <a:latin typeface="ScalaSansLF-Regular" panose="02000503060000020004" pitchFamily="2" charset="0"/>
              </a:rPr>
              <a:t>Time Range – </a:t>
            </a:r>
            <a:r>
              <a:rPr lang="en-US" sz="1600" dirty="0">
                <a:latin typeface="ScalaSansLF-Regular" panose="02000503060000020004" pitchFamily="2" charset="0"/>
              </a:rPr>
              <a:t>are you looking for contemporary information or historic, archival information? </a:t>
            </a:r>
          </a:p>
          <a:p>
            <a:pPr marL="285750" lvl="1" indent="-285750"/>
            <a:endParaRPr lang="en-US" sz="1600" dirty="0">
              <a:latin typeface="ScalaSansLF-Regular" panose="02000503060000020004" pitchFamily="2" charset="0"/>
            </a:endParaRPr>
          </a:p>
          <a:p>
            <a:pPr marL="285750" lvl="1" indent="-285750"/>
            <a:r>
              <a:rPr lang="en-US" sz="1600" b="1" dirty="0">
                <a:latin typeface="ScalaSansLF-Regular" panose="02000503060000020004" pitchFamily="2" charset="0"/>
              </a:rPr>
              <a:t>Primary Resource vs. Secondary Resource</a:t>
            </a:r>
            <a:r>
              <a:rPr lang="en-US" sz="1600" dirty="0">
                <a:latin typeface="ScalaSansLF-Regular" panose="02000503060000020004" pitchFamily="2" charset="0"/>
              </a:rPr>
              <a:t> – knowing what you are looking for. </a:t>
            </a:r>
          </a:p>
          <a:p>
            <a:pPr marL="285750" lvl="1" indent="-285750"/>
            <a:endParaRPr lang="en-US" sz="1600" b="1" dirty="0">
              <a:latin typeface="ScalaSansLF-Regular" panose="02000503060000020004" pitchFamily="2" charset="0"/>
            </a:endParaRPr>
          </a:p>
          <a:p>
            <a:pPr marL="285750" lvl="1" indent="-285750"/>
            <a:r>
              <a:rPr lang="en-US" sz="1600" b="1" dirty="0">
                <a:latin typeface="ScalaSansLF-Regular" panose="02000503060000020004" pitchFamily="2" charset="0"/>
              </a:rPr>
              <a:t>Identifying Key Words</a:t>
            </a:r>
          </a:p>
          <a:p>
            <a:pPr lvl="1" indent="0">
              <a:buNone/>
            </a:pPr>
            <a:r>
              <a:rPr lang="en-US" sz="1600" b="1" dirty="0">
                <a:latin typeface="ScalaSansLF-Regular" panose="02000503060000020004" pitchFamily="2" charset="0"/>
              </a:rPr>
              <a:t> </a:t>
            </a:r>
          </a:p>
          <a:p>
            <a:pPr marL="285750" lvl="1" indent="-285750"/>
            <a:r>
              <a:rPr lang="en-US" sz="1600" b="1" dirty="0">
                <a:latin typeface="ScalaSansLF-Regular" panose="02000503060000020004" pitchFamily="2" charset="0"/>
              </a:rPr>
              <a:t>Crafting your Search – </a:t>
            </a:r>
            <a:r>
              <a:rPr lang="en-US" sz="1600" dirty="0">
                <a:latin typeface="ScalaSansLF-Regular" panose="02000503060000020004" pitchFamily="2" charset="0"/>
              </a:rPr>
              <a:t>using your key words with Boolean Operators (AND, OR, NOT) </a:t>
            </a:r>
          </a:p>
        </p:txBody>
      </p:sp>
      <p:sp>
        <p:nvSpPr>
          <p:cNvPr id="13" name="TextBox 12">
            <a:extLst>
              <a:ext uri="{FF2B5EF4-FFF2-40B4-BE49-F238E27FC236}">
                <a16:creationId xmlns:a16="http://schemas.microsoft.com/office/drawing/2014/main" id="{FFA29861-5CD6-756A-72A4-ED5913EE46C9}"/>
              </a:ext>
            </a:extLst>
          </p:cNvPr>
          <p:cNvSpPr txBox="1"/>
          <p:nvPr/>
        </p:nvSpPr>
        <p:spPr>
          <a:xfrm>
            <a:off x="5773232" y="5758487"/>
            <a:ext cx="2988527" cy="276999"/>
          </a:xfrm>
          <a:prstGeom prst="rect">
            <a:avLst/>
          </a:prstGeom>
          <a:noFill/>
        </p:spPr>
        <p:txBody>
          <a:bodyPr wrap="square" rtlCol="0">
            <a:spAutoFit/>
          </a:bodyPr>
          <a:lstStyle/>
          <a:p>
            <a:pPr algn="ctr"/>
            <a:r>
              <a:rPr lang="en-US" sz="1200" dirty="0">
                <a:solidFill>
                  <a:srgbClr val="1249B6"/>
                </a:solidFill>
                <a:latin typeface="ScalaSansLF-Regular" panose="02000503060000020004" pitchFamily="2" charset="0"/>
                <a:hlinkClick r:id="rId2">
                  <a:extLst>
                    <a:ext uri="{A12FA001-AC4F-418D-AE19-62706E023703}">
                      <ahyp:hlinkClr xmlns:ahyp="http://schemas.microsoft.com/office/drawing/2018/hyperlinkcolor" val="tx"/>
                    </a:ext>
                  </a:extLst>
                </a:hlinkClick>
              </a:rPr>
              <a:t>Pacific Electric Rail &amp; Facilities</a:t>
            </a:r>
            <a:r>
              <a:rPr lang="en-US" sz="1200" dirty="0">
                <a:solidFill>
                  <a:srgbClr val="1249B6"/>
                </a:solidFill>
                <a:latin typeface="ScalaSansLF-Regular" panose="02000503060000020004" pitchFamily="2" charset="0"/>
              </a:rPr>
              <a:t> </a:t>
            </a:r>
            <a:r>
              <a:rPr lang="en-US" sz="1200" dirty="0">
                <a:latin typeface="ScalaSansLF-Regular" panose="02000503060000020004" pitchFamily="2" charset="0"/>
              </a:rPr>
              <a:t>(1950s)</a:t>
            </a:r>
          </a:p>
        </p:txBody>
      </p:sp>
      <p:pic>
        <p:nvPicPr>
          <p:cNvPr id="14" name="Picture 13" descr="A train travels down the tracks&#10;&#10;AI-generated content may be incorrect.">
            <a:extLst>
              <a:ext uri="{FF2B5EF4-FFF2-40B4-BE49-F238E27FC236}">
                <a16:creationId xmlns:a16="http://schemas.microsoft.com/office/drawing/2014/main" id="{80FBE69C-FD34-3A01-E41C-89B2AA6F5F8E}"/>
              </a:ext>
            </a:extLst>
          </p:cNvPr>
          <p:cNvPicPr>
            <a:picLocks noChangeAspect="1"/>
          </p:cNvPicPr>
          <p:nvPr/>
        </p:nvPicPr>
        <p:blipFill>
          <a:blip r:embed="rId3"/>
          <a:stretch>
            <a:fillRect/>
          </a:stretch>
        </p:blipFill>
        <p:spPr>
          <a:xfrm>
            <a:off x="5615230" y="3308195"/>
            <a:ext cx="3141523" cy="2387557"/>
          </a:xfrm>
          <a:prstGeom prst="rect">
            <a:avLst/>
          </a:prstGeom>
        </p:spPr>
      </p:pic>
      <p:pic>
        <p:nvPicPr>
          <p:cNvPr id="16" name="Picture 15" descr="A picture containing text, floor&#10;&#10;AI-generated content may be incorrect.">
            <a:extLst>
              <a:ext uri="{FF2B5EF4-FFF2-40B4-BE49-F238E27FC236}">
                <a16:creationId xmlns:a16="http://schemas.microsoft.com/office/drawing/2014/main" id="{72E2BB5F-24BD-089E-3A51-D2755C92264B}"/>
              </a:ext>
            </a:extLst>
          </p:cNvPr>
          <p:cNvPicPr>
            <a:picLocks noChangeAspect="1"/>
          </p:cNvPicPr>
          <p:nvPr/>
        </p:nvPicPr>
        <p:blipFill>
          <a:blip r:embed="rId4"/>
          <a:stretch>
            <a:fillRect/>
          </a:stretch>
        </p:blipFill>
        <p:spPr>
          <a:xfrm>
            <a:off x="5656429" y="1038182"/>
            <a:ext cx="3100324" cy="2054959"/>
          </a:xfrm>
          <a:prstGeom prst="rect">
            <a:avLst/>
          </a:prstGeom>
        </p:spPr>
      </p:pic>
    </p:spTree>
    <p:extLst>
      <p:ext uri="{BB962C8B-B14F-4D97-AF65-F5344CB8AC3E}">
        <p14:creationId xmlns:p14="http://schemas.microsoft.com/office/powerpoint/2010/main" val="59487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86349-3736-DD86-1878-2347593801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501CFD-D62D-3181-3C9F-D76B984D98DA}"/>
              </a:ext>
            </a:extLst>
          </p:cNvPr>
          <p:cNvSpPr>
            <a:spLocks noGrp="1"/>
          </p:cNvSpPr>
          <p:nvPr>
            <p:ph type="title"/>
          </p:nvPr>
        </p:nvSpPr>
        <p:spPr>
          <a:xfrm>
            <a:off x="457199" y="182880"/>
            <a:ext cx="6400800" cy="914400"/>
          </a:xfrm>
          <a:noFill/>
        </p:spPr>
        <p:txBody>
          <a:bodyPr/>
          <a:lstStyle/>
          <a:p>
            <a:r>
              <a:rPr lang="en-US" dirty="0">
                <a:solidFill>
                  <a:schemeClr val="tx1"/>
                </a:solidFill>
                <a:latin typeface="ScalaSansLF-Bold" panose="02000503060000020004" pitchFamily="2" charset="0"/>
              </a:rPr>
              <a:t>Resources</a:t>
            </a:r>
          </a:p>
        </p:txBody>
      </p:sp>
      <p:sp>
        <p:nvSpPr>
          <p:cNvPr id="4" name="Footer Placeholder 3">
            <a:extLst>
              <a:ext uri="{FF2B5EF4-FFF2-40B4-BE49-F238E27FC236}">
                <a16:creationId xmlns:a16="http://schemas.microsoft.com/office/drawing/2014/main" id="{956A3948-FA9D-ADAF-7C18-12FCDF186A1E}"/>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sp>
        <p:nvSpPr>
          <p:cNvPr id="2" name="Content Placeholder 1">
            <a:extLst>
              <a:ext uri="{FF2B5EF4-FFF2-40B4-BE49-F238E27FC236}">
                <a16:creationId xmlns:a16="http://schemas.microsoft.com/office/drawing/2014/main" id="{E4BDBFAA-A3C0-CFE9-69FE-8D51776E1D9A}"/>
              </a:ext>
            </a:extLst>
          </p:cNvPr>
          <p:cNvSpPr>
            <a:spLocks noGrp="1"/>
          </p:cNvSpPr>
          <p:nvPr>
            <p:ph idx="1"/>
          </p:nvPr>
        </p:nvSpPr>
        <p:spPr>
          <a:xfrm>
            <a:off x="816196" y="1162773"/>
            <a:ext cx="4468670" cy="4595714"/>
          </a:xfrm>
        </p:spPr>
        <p:txBody>
          <a:bodyPr/>
          <a:lstStyle/>
          <a:p>
            <a:pPr lvl="1"/>
            <a:r>
              <a:rPr lang="en-US" sz="1600" b="1" dirty="0">
                <a:latin typeface="ScalaSansLF-Regular" panose="02000503060000020004" pitchFamily="2" charset="0"/>
              </a:rPr>
              <a:t>Website</a:t>
            </a:r>
            <a:r>
              <a:rPr lang="en-US" sz="1600" dirty="0">
                <a:latin typeface="ScalaSansLF-Regular" panose="02000503060000020004" pitchFamily="2" charset="0"/>
              </a:rPr>
              <a:t> – online hub for all resources and information from the Metro Library &amp; Archive – </a:t>
            </a:r>
            <a:r>
              <a:rPr lang="en-US" sz="1600" dirty="0">
                <a:solidFill>
                  <a:srgbClr val="1249B6"/>
                </a:solidFill>
                <a:latin typeface="ScalaSansLF-Regular" panose="02000503060000020004" pitchFamily="2" charset="0"/>
                <a:hlinkClick r:id="rId2">
                  <a:extLst>
                    <a:ext uri="{A12FA001-AC4F-418D-AE19-62706E023703}">
                      <ahyp:hlinkClr xmlns:ahyp="http://schemas.microsoft.com/office/drawing/2018/hyperlinkcolor" val="tx"/>
                    </a:ext>
                  </a:extLst>
                </a:hlinkClick>
              </a:rPr>
              <a:t>metroprimaryresources.info</a:t>
            </a:r>
            <a:endParaRPr lang="en-US" sz="1600" dirty="0">
              <a:solidFill>
                <a:srgbClr val="1249B6"/>
              </a:solidFill>
              <a:latin typeface="ScalaSansLF-Regular" panose="02000503060000020004" pitchFamily="2" charset="0"/>
            </a:endParaRPr>
          </a:p>
          <a:p>
            <a:pPr lvl="1"/>
            <a:endParaRPr lang="en-US" sz="1600" b="1" dirty="0">
              <a:latin typeface="ScalaSansLF-Regular" panose="02000503060000020004" pitchFamily="2" charset="0"/>
            </a:endParaRPr>
          </a:p>
          <a:p>
            <a:pPr lvl="1"/>
            <a:r>
              <a:rPr lang="en-US" sz="1600" b="1" dirty="0">
                <a:latin typeface="ScalaSansLF-Regular" panose="02000503060000020004" pitchFamily="2" charset="0"/>
              </a:rPr>
              <a:t>Library Catalog </a:t>
            </a:r>
            <a:r>
              <a:rPr lang="en-US" sz="1600" dirty="0">
                <a:latin typeface="ScalaSansLF-Regular" panose="02000503060000020004" pitchFamily="2" charset="0"/>
              </a:rPr>
              <a:t>– the go-to location for any circulating materials – </a:t>
            </a:r>
            <a:r>
              <a:rPr lang="en-US" sz="1600" dirty="0">
                <a:solidFill>
                  <a:srgbClr val="1249B6"/>
                </a:solidFill>
                <a:latin typeface="ScalaSansLF-Regular" panose="02000503060000020004" pitchFamily="2" charset="0"/>
                <a:hlinkClick r:id="rId3">
                  <a:extLst>
                    <a:ext uri="{A12FA001-AC4F-418D-AE19-62706E023703}">
                      <ahyp:hlinkClr xmlns:ahyp="http://schemas.microsoft.com/office/drawing/2018/hyperlinkcolor" val="tx"/>
                    </a:ext>
                  </a:extLst>
                </a:hlinkClick>
              </a:rPr>
              <a:t>librarycat.metro.net</a:t>
            </a:r>
            <a:endParaRPr lang="en-US" sz="1600" dirty="0">
              <a:solidFill>
                <a:srgbClr val="1249B6"/>
              </a:solidFill>
              <a:latin typeface="ScalaSansLF-Regular" panose="02000503060000020004" pitchFamily="2" charset="0"/>
            </a:endParaRPr>
          </a:p>
          <a:p>
            <a:pPr lvl="1"/>
            <a:endParaRPr lang="en-US" sz="1600" b="1" dirty="0">
              <a:latin typeface="ScalaSansLF-Regular" panose="02000503060000020004" pitchFamily="2" charset="0"/>
            </a:endParaRPr>
          </a:p>
          <a:p>
            <a:pPr lvl="1"/>
            <a:r>
              <a:rPr lang="en-US" sz="1600" b="1" dirty="0">
                <a:latin typeface="ScalaSansLF-Regular" panose="02000503060000020004" pitchFamily="2" charset="0"/>
              </a:rPr>
              <a:t>Databases</a:t>
            </a:r>
            <a:r>
              <a:rPr lang="en-US" sz="1600" dirty="0">
                <a:latin typeface="ScalaSansLF-Regular" panose="02000503060000020004" pitchFamily="2" charset="0"/>
              </a:rPr>
              <a:t> – access new and legacy research on transportation through our paid subscriptions with EBSCO and </a:t>
            </a:r>
            <a:r>
              <a:rPr lang="en-US" sz="1600" dirty="0" err="1">
                <a:latin typeface="ScalaSansLF-Regular" panose="02000503060000020004" pitchFamily="2" charset="0"/>
              </a:rPr>
              <a:t>Knovel</a:t>
            </a:r>
            <a:r>
              <a:rPr lang="en-US" sz="1600" dirty="0">
                <a:latin typeface="ScalaSansLF-Regular" panose="02000503060000020004" pitchFamily="2" charset="0"/>
              </a:rPr>
              <a:t> Engineering Village (accessible </a:t>
            </a:r>
            <a:r>
              <a:rPr lang="en-US" sz="1600" dirty="0">
                <a:solidFill>
                  <a:srgbClr val="1249B6"/>
                </a:solidFill>
                <a:latin typeface="ScalaSansLF-Regular" panose="02000503060000020004" pitchFamily="2" charset="0"/>
                <a:hlinkClick r:id="rId4">
                  <a:extLst>
                    <a:ext uri="{A12FA001-AC4F-418D-AE19-62706E023703}">
                      <ahyp:hlinkClr xmlns:ahyp="http://schemas.microsoft.com/office/drawing/2018/hyperlinkcolor" val="tx"/>
                    </a:ext>
                  </a:extLst>
                </a:hlinkClick>
              </a:rPr>
              <a:t>through our website </a:t>
            </a:r>
            <a:r>
              <a:rPr lang="en-US" sz="1600" dirty="0">
                <a:latin typeface="ScalaSansLF-Regular" panose="02000503060000020004" pitchFamily="2" charset="0"/>
              </a:rPr>
              <a:t>and </a:t>
            </a:r>
            <a:r>
              <a:rPr lang="en-US" sz="1600" dirty="0">
                <a:solidFill>
                  <a:srgbClr val="1249B6"/>
                </a:solidFill>
                <a:latin typeface="ScalaSansLF-Regular" panose="02000503060000020004" pitchFamily="2" charset="0"/>
                <a:hlinkClick r:id="rId5">
                  <a:extLst>
                    <a:ext uri="{A12FA001-AC4F-418D-AE19-62706E023703}">
                      <ahyp:hlinkClr xmlns:ahyp="http://schemas.microsoft.com/office/drawing/2018/hyperlinkcolor" val="tx"/>
                    </a:ext>
                  </a:extLst>
                </a:hlinkClick>
              </a:rPr>
              <a:t>SharePoint</a:t>
            </a:r>
            <a:r>
              <a:rPr lang="en-US" sz="1600" dirty="0">
                <a:latin typeface="ScalaSansLF-Regular" panose="02000503060000020004" pitchFamily="2" charset="0"/>
              </a:rPr>
              <a:t>) </a:t>
            </a:r>
          </a:p>
          <a:p>
            <a:pPr lvl="1"/>
            <a:endParaRPr lang="en-US" sz="1600" dirty="0">
              <a:latin typeface="ScalaSansLF-Regular" panose="02000503060000020004" pitchFamily="2" charset="0"/>
            </a:endParaRPr>
          </a:p>
          <a:p>
            <a:pPr lvl="1"/>
            <a:r>
              <a:rPr lang="en-US" sz="1600" b="1" dirty="0">
                <a:latin typeface="ScalaSansLF-Regular" panose="02000503060000020004" pitchFamily="2" charset="0"/>
              </a:rPr>
              <a:t>External Libraries and Databases </a:t>
            </a:r>
            <a:r>
              <a:rPr lang="en-US" sz="1600" dirty="0">
                <a:latin typeface="ScalaSansLF-Regular" panose="02000503060000020004" pitchFamily="2" charset="0"/>
              </a:rPr>
              <a:t>– dive deeper into your research by looking for resources in the catalogs of other transportation libraries (</a:t>
            </a:r>
            <a:r>
              <a:rPr lang="en-US" sz="1600" dirty="0">
                <a:solidFill>
                  <a:srgbClr val="1249B6"/>
                </a:solidFill>
                <a:latin typeface="ScalaSansLF-Regular" panose="02000503060000020004" pitchFamily="2" charset="0"/>
                <a:hlinkClick r:id="rId2">
                  <a:extLst>
                    <a:ext uri="{A12FA001-AC4F-418D-AE19-62706E023703}">
                      <ahyp:hlinkClr xmlns:ahyp="http://schemas.microsoft.com/office/drawing/2018/hyperlinkcolor" val="tx"/>
                    </a:ext>
                  </a:extLst>
                </a:hlinkClick>
              </a:rPr>
              <a:t>Start Here: An Approach to Transportation Research </a:t>
            </a:r>
            <a:r>
              <a:rPr lang="en-US" sz="1600" dirty="0">
                <a:latin typeface="ScalaSansLF-Regular" panose="02000503060000020004" pitchFamily="2" charset="0"/>
              </a:rPr>
              <a:t>Guide)</a:t>
            </a:r>
          </a:p>
        </p:txBody>
      </p:sp>
      <p:pic>
        <p:nvPicPr>
          <p:cNvPr id="10" name="Picture 9" descr="Diagram, engineering drawing&#10;&#10;AI-generated content may be incorrect.">
            <a:extLst>
              <a:ext uri="{FF2B5EF4-FFF2-40B4-BE49-F238E27FC236}">
                <a16:creationId xmlns:a16="http://schemas.microsoft.com/office/drawing/2014/main" id="{D87577CC-2B37-E70D-9F67-DF028B59C7E7}"/>
              </a:ext>
            </a:extLst>
          </p:cNvPr>
          <p:cNvPicPr>
            <a:picLocks noChangeAspect="1"/>
          </p:cNvPicPr>
          <p:nvPr/>
        </p:nvPicPr>
        <p:blipFill>
          <a:blip r:embed="rId6"/>
          <a:stretch>
            <a:fillRect/>
          </a:stretch>
        </p:blipFill>
        <p:spPr>
          <a:xfrm>
            <a:off x="5643862" y="962518"/>
            <a:ext cx="3117897" cy="2306056"/>
          </a:xfrm>
          <a:prstGeom prst="rect">
            <a:avLst/>
          </a:prstGeom>
        </p:spPr>
      </p:pic>
      <p:pic>
        <p:nvPicPr>
          <p:cNvPr id="12" name="Picture 11" descr="Diagram&#10;&#10;AI-generated content may be incorrect.">
            <a:extLst>
              <a:ext uri="{FF2B5EF4-FFF2-40B4-BE49-F238E27FC236}">
                <a16:creationId xmlns:a16="http://schemas.microsoft.com/office/drawing/2014/main" id="{E84330DE-B803-409F-D094-566982816DA0}"/>
              </a:ext>
            </a:extLst>
          </p:cNvPr>
          <p:cNvPicPr>
            <a:picLocks noChangeAspect="1"/>
          </p:cNvPicPr>
          <p:nvPr/>
        </p:nvPicPr>
        <p:blipFill>
          <a:blip r:embed="rId7"/>
          <a:srcRect t="4009" r="2047" b="3026"/>
          <a:stretch>
            <a:fillRect/>
          </a:stretch>
        </p:blipFill>
        <p:spPr>
          <a:xfrm>
            <a:off x="5643862" y="3429000"/>
            <a:ext cx="3117897" cy="2280030"/>
          </a:xfrm>
          <a:prstGeom prst="rect">
            <a:avLst/>
          </a:prstGeom>
        </p:spPr>
      </p:pic>
      <p:sp>
        <p:nvSpPr>
          <p:cNvPr id="13" name="TextBox 12">
            <a:extLst>
              <a:ext uri="{FF2B5EF4-FFF2-40B4-BE49-F238E27FC236}">
                <a16:creationId xmlns:a16="http://schemas.microsoft.com/office/drawing/2014/main" id="{B6B012DE-3213-387E-95D4-135B02B3EB79}"/>
              </a:ext>
            </a:extLst>
          </p:cNvPr>
          <p:cNvSpPr txBox="1"/>
          <p:nvPr/>
        </p:nvSpPr>
        <p:spPr>
          <a:xfrm>
            <a:off x="5773232" y="5758487"/>
            <a:ext cx="2988527" cy="276999"/>
          </a:xfrm>
          <a:prstGeom prst="rect">
            <a:avLst/>
          </a:prstGeom>
          <a:noFill/>
        </p:spPr>
        <p:txBody>
          <a:bodyPr wrap="square" rtlCol="0">
            <a:spAutoFit/>
          </a:bodyPr>
          <a:lstStyle/>
          <a:p>
            <a:pPr algn="ctr"/>
            <a:r>
              <a:rPr lang="en-US" sz="1200" dirty="0">
                <a:solidFill>
                  <a:srgbClr val="1249B6"/>
                </a:solidFill>
                <a:latin typeface="ScalaSansLF-Regular" panose="02000503060000020004" pitchFamily="2" charset="0"/>
                <a:hlinkClick r:id="rId8">
                  <a:extLst>
                    <a:ext uri="{A12FA001-AC4F-418D-AE19-62706E023703}">
                      <ahyp:hlinkClr xmlns:ahyp="http://schemas.microsoft.com/office/drawing/2018/hyperlinkcolor" val="tx"/>
                    </a:ext>
                  </a:extLst>
                </a:hlinkClick>
              </a:rPr>
              <a:t>Red Line Project Renderings </a:t>
            </a:r>
            <a:r>
              <a:rPr lang="en-US" sz="1200" dirty="0">
                <a:latin typeface="ScalaSansLF-Regular" panose="02000503060000020004" pitchFamily="2" charset="0"/>
              </a:rPr>
              <a:t>(1985)</a:t>
            </a:r>
          </a:p>
        </p:txBody>
      </p:sp>
    </p:spTree>
    <p:extLst>
      <p:ext uri="{BB962C8B-B14F-4D97-AF65-F5344CB8AC3E}">
        <p14:creationId xmlns:p14="http://schemas.microsoft.com/office/powerpoint/2010/main" val="366805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604D0-2AEE-5D3D-6033-6C2277D5A5D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7732C2E-119E-55AC-E1D2-DB0E53EE55AE}"/>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pic>
        <p:nvPicPr>
          <p:cNvPr id="8" name="Picture 7">
            <a:extLst>
              <a:ext uri="{FF2B5EF4-FFF2-40B4-BE49-F238E27FC236}">
                <a16:creationId xmlns:a16="http://schemas.microsoft.com/office/drawing/2014/main" id="{B589F514-5F42-477D-EC12-1CBDB6827725}"/>
              </a:ext>
            </a:extLst>
          </p:cNvPr>
          <p:cNvPicPr>
            <a:picLocks noChangeAspect="1"/>
          </p:cNvPicPr>
          <p:nvPr/>
        </p:nvPicPr>
        <p:blipFill>
          <a:blip r:embed="rId2"/>
          <a:stretch>
            <a:fillRect/>
          </a:stretch>
        </p:blipFill>
        <p:spPr>
          <a:xfrm>
            <a:off x="898784" y="1462869"/>
            <a:ext cx="7315834" cy="3932261"/>
          </a:xfrm>
          <a:prstGeom prst="rect">
            <a:avLst/>
          </a:prstGeom>
        </p:spPr>
      </p:pic>
      <p:pic>
        <p:nvPicPr>
          <p:cNvPr id="5" name="Picture 4" descr="Graphical user interface, website&#10;&#10;AI-generated content may be incorrect.">
            <a:extLst>
              <a:ext uri="{FF2B5EF4-FFF2-40B4-BE49-F238E27FC236}">
                <a16:creationId xmlns:a16="http://schemas.microsoft.com/office/drawing/2014/main" id="{EDEA25BB-1433-EEA8-D5DB-BCCF46A46E1F}"/>
              </a:ext>
            </a:extLst>
          </p:cNvPr>
          <p:cNvPicPr>
            <a:picLocks noChangeAspect="1"/>
          </p:cNvPicPr>
          <p:nvPr/>
        </p:nvPicPr>
        <p:blipFill>
          <a:blip r:embed="rId3"/>
          <a:stretch>
            <a:fillRect/>
          </a:stretch>
        </p:blipFill>
        <p:spPr>
          <a:xfrm>
            <a:off x="369729" y="596642"/>
            <a:ext cx="8404541" cy="4813358"/>
          </a:xfrm>
          <a:prstGeom prst="rect">
            <a:avLst/>
          </a:prstGeom>
        </p:spPr>
      </p:pic>
      <p:sp>
        <p:nvSpPr>
          <p:cNvPr id="2" name="TextBox 1">
            <a:extLst>
              <a:ext uri="{FF2B5EF4-FFF2-40B4-BE49-F238E27FC236}">
                <a16:creationId xmlns:a16="http://schemas.microsoft.com/office/drawing/2014/main" id="{8CBAD894-BB78-7EB6-EF46-EB94764DA272}"/>
              </a:ext>
            </a:extLst>
          </p:cNvPr>
          <p:cNvSpPr txBox="1"/>
          <p:nvPr/>
        </p:nvSpPr>
        <p:spPr>
          <a:xfrm>
            <a:off x="3746003" y="5415374"/>
            <a:ext cx="1490023" cy="338554"/>
          </a:xfrm>
          <a:prstGeom prst="rect">
            <a:avLst/>
          </a:prstGeom>
          <a:noFill/>
        </p:spPr>
        <p:txBody>
          <a:bodyPr wrap="none" rtlCol="0">
            <a:spAutoFit/>
          </a:bodyPr>
          <a:lstStyle/>
          <a:p>
            <a:r>
              <a:rPr lang="en-US" sz="1600" b="1" dirty="0">
                <a:solidFill>
                  <a:srgbClr val="1249B6"/>
                </a:solidFill>
                <a:latin typeface="ScalaSansLF-Regular" panose="02000503060000020004" pitchFamily="2" charset="0"/>
                <a:hlinkClick r:id="rId4">
                  <a:extLst>
                    <a:ext uri="{A12FA001-AC4F-418D-AE19-62706E023703}">
                      <ahyp:hlinkClr xmlns:ahyp="http://schemas.microsoft.com/office/drawing/2018/hyperlinkcolor" val="tx"/>
                    </a:ext>
                  </a:extLst>
                </a:hlinkClick>
              </a:rPr>
              <a:t>Library Website</a:t>
            </a:r>
            <a:endParaRPr lang="en-US" sz="1600" b="1" dirty="0">
              <a:solidFill>
                <a:srgbClr val="1249B6"/>
              </a:solidFill>
              <a:latin typeface="ScalaSansLF-Regular" panose="02000503060000020004" pitchFamily="2" charset="0"/>
            </a:endParaRPr>
          </a:p>
        </p:txBody>
      </p:sp>
    </p:spTree>
    <p:extLst>
      <p:ext uri="{BB962C8B-B14F-4D97-AF65-F5344CB8AC3E}">
        <p14:creationId xmlns:p14="http://schemas.microsoft.com/office/powerpoint/2010/main" val="32092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BBEF3-4D90-12EF-8A8E-EA3C06670B2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277638-CCC7-C7B3-2C90-28B19E8572BC}"/>
              </a:ext>
            </a:extLst>
          </p:cNvPr>
          <p:cNvSpPr>
            <a:spLocks noGrp="1"/>
          </p:cNvSpPr>
          <p:nvPr>
            <p:ph type="ftr" sz="quarter" idx="10"/>
          </p:nvPr>
        </p:nvSpPr>
        <p:spPr>
          <a:xfrm>
            <a:off x="5715000" y="5989320"/>
            <a:ext cx="2743200" cy="457200"/>
          </a:xfrm>
        </p:spPr>
        <p:txBody>
          <a:bodyPr/>
          <a:lstStyle/>
          <a:p>
            <a:r>
              <a:rPr lang="en-US" dirty="0">
                <a:latin typeface="ScalaSansLF-Regular" panose="02000503060000020004" pitchFamily="2" charset="0"/>
              </a:rPr>
              <a:t>July 2025</a:t>
            </a:r>
          </a:p>
        </p:txBody>
      </p:sp>
      <p:pic>
        <p:nvPicPr>
          <p:cNvPr id="8" name="Picture 7">
            <a:extLst>
              <a:ext uri="{FF2B5EF4-FFF2-40B4-BE49-F238E27FC236}">
                <a16:creationId xmlns:a16="http://schemas.microsoft.com/office/drawing/2014/main" id="{28936712-12A1-3135-D168-09A729F7BC93}"/>
              </a:ext>
            </a:extLst>
          </p:cNvPr>
          <p:cNvPicPr>
            <a:picLocks noChangeAspect="1"/>
          </p:cNvPicPr>
          <p:nvPr/>
        </p:nvPicPr>
        <p:blipFill>
          <a:blip r:embed="rId2"/>
          <a:stretch>
            <a:fillRect/>
          </a:stretch>
        </p:blipFill>
        <p:spPr>
          <a:xfrm>
            <a:off x="898784" y="1462869"/>
            <a:ext cx="7315834" cy="3932261"/>
          </a:xfrm>
          <a:prstGeom prst="rect">
            <a:avLst/>
          </a:prstGeom>
        </p:spPr>
      </p:pic>
      <p:pic>
        <p:nvPicPr>
          <p:cNvPr id="6" name="Picture 5" descr="Graphical user interface, text, application&#10;&#10;AI-generated content may be incorrect.">
            <a:extLst>
              <a:ext uri="{FF2B5EF4-FFF2-40B4-BE49-F238E27FC236}">
                <a16:creationId xmlns:a16="http://schemas.microsoft.com/office/drawing/2014/main" id="{F1371260-6096-5757-E7D6-AED3945FF602}"/>
              </a:ext>
            </a:extLst>
          </p:cNvPr>
          <p:cNvPicPr>
            <a:picLocks noChangeAspect="1"/>
          </p:cNvPicPr>
          <p:nvPr/>
        </p:nvPicPr>
        <p:blipFill>
          <a:blip r:embed="rId3"/>
          <a:stretch>
            <a:fillRect/>
          </a:stretch>
        </p:blipFill>
        <p:spPr>
          <a:xfrm>
            <a:off x="369729" y="581772"/>
            <a:ext cx="8404541" cy="4813358"/>
          </a:xfrm>
          <a:prstGeom prst="rect">
            <a:avLst/>
          </a:prstGeom>
        </p:spPr>
      </p:pic>
      <p:sp>
        <p:nvSpPr>
          <p:cNvPr id="2" name="TextBox 1">
            <a:extLst>
              <a:ext uri="{FF2B5EF4-FFF2-40B4-BE49-F238E27FC236}">
                <a16:creationId xmlns:a16="http://schemas.microsoft.com/office/drawing/2014/main" id="{A735AEB7-E08B-198C-2F0E-A4DFC04B6B96}"/>
              </a:ext>
            </a:extLst>
          </p:cNvPr>
          <p:cNvSpPr txBox="1"/>
          <p:nvPr/>
        </p:nvSpPr>
        <p:spPr>
          <a:xfrm>
            <a:off x="4018733" y="5395130"/>
            <a:ext cx="1075936" cy="338554"/>
          </a:xfrm>
          <a:prstGeom prst="rect">
            <a:avLst/>
          </a:prstGeom>
          <a:noFill/>
        </p:spPr>
        <p:txBody>
          <a:bodyPr wrap="none" rtlCol="0">
            <a:spAutoFit/>
          </a:bodyPr>
          <a:lstStyle/>
          <a:p>
            <a:r>
              <a:rPr lang="en-US" sz="1600" b="1" dirty="0">
                <a:solidFill>
                  <a:srgbClr val="1249B6"/>
                </a:solidFill>
                <a:latin typeface="ScalaSansLF-Regular" panose="02000503060000020004" pitchFamily="2" charset="0"/>
                <a:hlinkClick r:id="rId4">
                  <a:extLst>
                    <a:ext uri="{A12FA001-AC4F-418D-AE19-62706E023703}">
                      <ahyp:hlinkClr xmlns:ahyp="http://schemas.microsoft.com/office/drawing/2018/hyperlinkcolor" val="tx"/>
                    </a:ext>
                  </a:extLst>
                </a:hlinkClick>
              </a:rPr>
              <a:t>Databases</a:t>
            </a:r>
            <a:endParaRPr lang="en-US" sz="1600" b="1" dirty="0">
              <a:solidFill>
                <a:srgbClr val="1249B6"/>
              </a:solidFill>
              <a:latin typeface="ScalaSansLF-Regular" panose="02000503060000020004" pitchFamily="2" charset="0"/>
            </a:endParaRPr>
          </a:p>
        </p:txBody>
      </p:sp>
    </p:spTree>
    <p:extLst>
      <p:ext uri="{BB962C8B-B14F-4D97-AF65-F5344CB8AC3E}">
        <p14:creationId xmlns:p14="http://schemas.microsoft.com/office/powerpoint/2010/main" val="2963325841"/>
      </p:ext>
    </p:extLst>
  </p:cSld>
  <p:clrMapOvr>
    <a:masterClrMapping/>
  </p:clrMapOvr>
</p:sld>
</file>

<file path=ppt/theme/theme1.xml><?xml version="1.0" encoding="utf-8"?>
<a:theme xmlns:a="http://schemas.openxmlformats.org/drawingml/2006/main" name="Metro-Suite 4">
  <a:themeElements>
    <a:clrScheme name="Custom 7">
      <a:dk1>
        <a:srgbClr val="000000"/>
      </a:dk1>
      <a:lt1>
        <a:srgbClr val="FFFFFF"/>
      </a:lt1>
      <a:dk2>
        <a:srgbClr val="000000"/>
      </a:dk2>
      <a:lt2>
        <a:srgbClr val="FFFFFF"/>
      </a:lt2>
      <a:accent1>
        <a:srgbClr val="00ADEE"/>
      </a:accent1>
      <a:accent2>
        <a:srgbClr val="8BC53F"/>
      </a:accent2>
      <a:accent3>
        <a:srgbClr val="652C90"/>
      </a:accent3>
      <a:accent4>
        <a:srgbClr val="D91C5C"/>
      </a:accent4>
      <a:accent5>
        <a:srgbClr val="FFF100"/>
      </a:accent5>
      <a:accent6>
        <a:srgbClr val="F05928"/>
      </a:accent6>
      <a:hlink>
        <a:srgbClr val="00AEEF"/>
      </a:hlink>
      <a:folHlink>
        <a:srgbClr val="2521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ite6_PPTtemplate" id="{3DC4046A-D716-9A4E-9229-24545193B84B}" vid="{EE579923-D483-A242-A79D-DAACE31AA7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Metro Document" ma:contentTypeID="0x010100E79FB073B1E30848A90F229E4A7F12A000820597A5E420D349A72B99D52556B5AE" ma:contentTypeVersion="21" ma:contentTypeDescription="Metro Document Content Type.  Used to replace the standard Document Content Type.  This content type contains the required metadata for Metro documents." ma:contentTypeScope="" ma:versionID="74f12bc2079f0e4a8b917b0d31f2f44a">
  <xsd:schema xmlns:xsd="http://www.w3.org/2001/XMLSchema" xmlns:xs="http://www.w3.org/2001/XMLSchema" xmlns:p="http://schemas.microsoft.com/office/2006/metadata/properties" xmlns:ns1="http://schemas.microsoft.com/sharepoint/v3" xmlns:ns2="349cf77f-b989-44c9-9cfe-64364ebfdffb" targetNamespace="http://schemas.microsoft.com/office/2006/metadata/properties" ma:root="true" ma:fieldsID="b985dba5cdf828d44ad2804a21e4d4d7" ns1:_="" ns2:_="">
    <xsd:import namespace="http://schemas.microsoft.com/sharepoint/v3"/>
    <xsd:import namespace="349cf77f-b989-44c9-9cfe-64364ebfdffb"/>
    <xsd:element name="properties">
      <xsd:complexType>
        <xsd:sequence>
          <xsd:element name="documentManagement">
            <xsd:complexType>
              <xsd:all>
                <xsd:element ref="ns1:RoutingRuleDescription"/>
                <xsd:element ref="ns2:TaxKeywordTaxHTField" minOccurs="0"/>
                <xsd:element ref="ns2:TaxCatchAll" minOccurs="0"/>
                <xsd:element ref="ns2:TaxCatchAllLabel" minOccurs="0"/>
                <xsd:element ref="ns2:DocumentTypeTaxHTField0" minOccurs="0"/>
                <xsd:element ref="ns2:PotentialRecord" minOccurs="0"/>
                <xsd:element ref="ns1:_dlc_Exempt" minOccurs="0"/>
                <xsd:element ref="ns1:_dlc_ExpireDateSaved" minOccurs="0"/>
                <xsd:element ref="ns1:_dlc_ExpireDate" minOccurs="0"/>
                <xsd:element ref="ns2:_dlc_DocId" minOccurs="0"/>
                <xsd:element ref="ns2:_dlc_DocIdUrl" minOccurs="0"/>
                <xsd:element ref="ns2:_dlc_DocIdPersistId" minOccurs="0"/>
                <xsd:element ref="ns2:CostCenter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Description" ma:internalName="RoutingRuleDescription">
      <xsd:simpleType>
        <xsd:restriction base="dms:Text">
          <xsd:maxLength value="255"/>
        </xsd:restriction>
      </xsd:simpleType>
    </xsd:element>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49cf77f-b989-44c9-9cfe-64364ebfdffb" elementFormDefault="qualified">
    <xsd:import namespace="http://schemas.microsoft.com/office/2006/documentManagement/types"/>
    <xsd:import namespace="http://schemas.microsoft.com/office/infopath/2007/PartnerControls"/>
    <xsd:element name="TaxKeywordTaxHTField" ma:index="9"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f141b577-b3f7-4712-9e61-636008d6da1a}" ma:internalName="TaxCatchAll" ma:showField="CatchAllData"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f141b577-b3f7-4712-9e61-636008d6da1a}" ma:internalName="TaxCatchAllLabel" ma:readOnly="true" ma:showField="CatchAllDataLabel"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DocumentTypeTaxHTField0" ma:index="13" nillable="true" ma:taxonomy="true" ma:internalName="DocumentTypeTaxHTField0" ma:taxonomyFieldName="DocumentType" ma:displayName="Document Type" ma:default="" ma:fieldId="{85396a9f-32df-4177-8a76-6be23eaec82f}" ma:sspId="04eee727-446f-41bc-9f72-f8696b34f8fa" ma:termSetId="7be1db65-9814-4ca8-bb31-3b5def6ef24c" ma:anchorId="00000000-0000-0000-0000-000000000000" ma:open="false" ma:isKeyword="false">
      <xsd:complexType>
        <xsd:sequence>
          <xsd:element ref="pc:Terms" minOccurs="0" maxOccurs="1"/>
        </xsd:sequence>
      </xsd:complexType>
    </xsd:element>
    <xsd:element name="PotentialRecord" ma:index="15" nillable="true" ma:displayName="Potential Record" ma:default="0" ma:description="Should Records Coordinators treat this item as an Official Record in the future?&#10;" ma:internalName="PotentialRecord" ma:readOnly="false">
      <xsd:simpleType>
        <xsd:restriction base="dms:Boolea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CostCenterTaxHTField0" ma:index="22" nillable="true" ma:taxonomy="true" ma:internalName="CostCenterTaxHTField0" ma:taxonomyFieldName="CostCenter" ma:displayName="Cost Center" ma:default="" ma:fieldId="{b3a913ae-ef70-4247-ba61-845fbedb7245}" ma:sspId="04eee727-446f-41bc-9f72-f8696b34f8fa" ma:termSetId="154175ae-e85e-4495-a4ca-a2b1b9f276e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Metro Document</p:Name>
  <p:Description/>
  <p:Statement>Metro Documents have a default retention period of Active + 3 years.  After 3 years of inactivity a disposition workflow will be triggered so that a Records Coordinator can determine if the document should be deleted or become an Official Record.
Versions on Metro Documents will be deleted yearly from the document's creation date.
Auditing is enabled on all Metro Documents.</p:Statement>
  <p:PolicyItems>
    <p:PolicyItem featureId="Microsoft.Office.RecordsManagement.PolicyFeatures.Expiration" staticId="0x010100E79FB073B1E30848A90F229E4A7F12A0|1686048976" UniqueId="f06a7f25-5bd3-4160-b9d5-3da367a0d53f">
      <p:Name>Retention</p:Name>
      <p:Description>Automatic scheduling of content for processing, and performing a retention action on content that has reached its due date.</p:Description>
      <p:CustomData>
        <Schedules nextStageId="4">
          <Schedule type="Default">
            <stages>
              <data stageId="3" recur="true" offset="1" unit="years">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Versions"/>
              </data>
              <data stageId="1">
                <formula id="Microsoft.Office.RecordsManagement.PolicyFeatures.Expiration.Formula.BuiltIn">
                  <number>3</number>
                  <property>Modified</property>
                  <propertyId>28cf69c5-fa48-462a-b5cd-27b6f9d2bd5f</propertyId>
                  <period>years</period>
                </formula>
                <action type="workflow" id="f1666481-d8ff-48bb-b7d5-cf354974992e"/>
              </data>
              <data stageId="2" recur="true" offset="1" unit="years" stageDeleted="true"/>
            </stages>
          </Schedule>
        </Schedules>
      </p:CustomData>
    </p:PolicyItem>
  </p:PolicyItems>
</p:Policy>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04eee727-446f-41bc-9f72-f8696b34f8fa" ContentTypeId="0x010100E79FB073B1E30848A90F229E4A7F12A0" PreviousValue="false"/>
</file>

<file path=customXml/item6.xml><?xml version="1.0" encoding="utf-8"?>
<p:properties xmlns:p="http://schemas.microsoft.com/office/2006/metadata/properties" xmlns:xsi="http://www.w3.org/2001/XMLSchema-instance" xmlns:pc="http://schemas.microsoft.com/office/infopath/2007/PartnerControls">
  <documentManagement>
    <TaxCatchAll xmlns="349cf77f-b989-44c9-9cfe-64364ebfdffb">
      <Value>509</Value>
      <Value>34</Value>
      <Value>44</Value>
    </TaxCatchAll>
    <CostCenterTaxHTField0 xmlns="349cf77f-b989-44c9-9cfe-64364ebfdffb">
      <Terms xmlns="http://schemas.microsoft.com/office/infopath/2007/PartnerControls">
        <TermInfo xmlns="http://schemas.microsoft.com/office/infopath/2007/PartnerControls">
          <TermName xmlns="http://schemas.microsoft.com/office/infopath/2007/PartnerControls">7140</TermName>
          <TermId xmlns="http://schemas.microsoft.com/office/infopath/2007/PartnerControls">0c22e450-d788-4cf0-8db5-d540ac43f095</TermId>
        </TermInfo>
      </Terms>
    </CostCenterTaxHTField0>
    <TaxKeywordTaxHTField xmlns="349cf77f-b989-44c9-9cfe-64364ebfdffb">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7c6fbf54-0d9e-409b-955d-678c035c161c</TermId>
        </TermInfo>
      </Terms>
    </TaxKeywordTaxHTField>
    <RoutingRuleDescription xmlns="http://schemas.microsoft.com/sharepoint/v3">PowerPoint Template - Yellow</RoutingRuleDescription>
    <DocumentTypeTaxHTField0 xmlns="349cf77f-b989-44c9-9cfe-64364ebfdffb">
      <Terms xmlns="http://schemas.microsoft.com/office/infopath/2007/PartnerControls">
        <TermInfo xmlns="http://schemas.microsoft.com/office/infopath/2007/PartnerControls">
          <TermName xmlns="http://schemas.microsoft.com/office/infopath/2007/PartnerControls">Forms</TermName>
          <TermId xmlns="http://schemas.microsoft.com/office/infopath/2007/PartnerControls">12a57b6f-9c3e-4cca-8796-774f2262b9ca</TermId>
        </TermInfo>
      </Terms>
    </DocumentTypeTaxHTField0>
    <PotentialRecord xmlns="349cf77f-b989-44c9-9cfe-64364ebfdffb">false</PotentialRecord>
    <_dlc_ExpireDateSaved xmlns="http://schemas.microsoft.com/sharepoint/v3" xsi:nil="true"/>
    <_dlc_ExpireDate xmlns="http://schemas.microsoft.com/sharepoint/v3">2016-10-16T19:03:01+00:00</_dlc_ExpireDate>
    <_dlc_DocId xmlns="349cf77f-b989-44c9-9cfe-64364ebfdffb">INTRA-150-78</_dlc_DocId>
    <_dlc_DocIdUrl xmlns="349cf77f-b989-44c9-9cfe-64364ebfdffb">
      <Url>http://mymetro/Communications/_layouts/DocIdRedir.aspx?ID=INTRA-150-78</Url>
      <Description>INTRA-150-78</Description>
    </_dlc_DocIdUrl>
  </documentManagement>
</p:properties>
</file>

<file path=customXml/itemProps1.xml><?xml version="1.0" encoding="utf-8"?>
<ds:datastoreItem xmlns:ds="http://schemas.openxmlformats.org/officeDocument/2006/customXml" ds:itemID="{4D2FD4DA-D1E2-434F-A51B-DB1F669A4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9cf77f-b989-44c9-9cfe-64364ebfd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8D082D-4FEC-4F51-9875-3581A666C229}">
  <ds:schemaRefs>
    <ds:schemaRef ds:uri="http://schemas.microsoft.com/sharepoint/v3/contenttype/forms"/>
  </ds:schemaRefs>
</ds:datastoreItem>
</file>

<file path=customXml/itemProps3.xml><?xml version="1.0" encoding="utf-8"?>
<ds:datastoreItem xmlns:ds="http://schemas.openxmlformats.org/officeDocument/2006/customXml" ds:itemID="{12209D7C-2390-49FE-81C3-8F3ABFF74884}">
  <ds:schemaRefs>
    <ds:schemaRef ds:uri="office.server.policy"/>
  </ds:schemaRefs>
</ds:datastoreItem>
</file>

<file path=customXml/itemProps4.xml><?xml version="1.0" encoding="utf-8"?>
<ds:datastoreItem xmlns:ds="http://schemas.openxmlformats.org/officeDocument/2006/customXml" ds:itemID="{DD07BE7A-D829-42D5-BE5D-68903B78228B}">
  <ds:schemaRefs>
    <ds:schemaRef ds:uri="http://schemas.microsoft.com/sharepoint/events"/>
  </ds:schemaRefs>
</ds:datastoreItem>
</file>

<file path=customXml/itemProps5.xml><?xml version="1.0" encoding="utf-8"?>
<ds:datastoreItem xmlns:ds="http://schemas.openxmlformats.org/officeDocument/2006/customXml" ds:itemID="{5841B42D-B6B0-4495-B140-8B338CD38BA5}">
  <ds:schemaRefs>
    <ds:schemaRef ds:uri="Microsoft.SharePoint.Taxonomy.ContentTypeSync"/>
  </ds:schemaRefs>
</ds:datastoreItem>
</file>

<file path=customXml/itemProps6.xml><?xml version="1.0" encoding="utf-8"?>
<ds:datastoreItem xmlns:ds="http://schemas.openxmlformats.org/officeDocument/2006/customXml" ds:itemID="{9710E1AF-D8F8-4916-9217-DD99BB67D139}">
  <ds:schemaRefs>
    <ds:schemaRef ds:uri="http://purl.org/dc/elements/1.1/"/>
    <ds:schemaRef ds:uri="http://schemas.microsoft.com/office/2006/metadata/properties"/>
    <ds:schemaRef ds:uri="http://schemas.microsoft.com/sharepoint/v3"/>
    <ds:schemaRef ds:uri="http://purl.org/dc/terms/"/>
    <ds:schemaRef ds:uri="349cf77f-b989-44c9-9cfe-64364ebfdffb"/>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Metro-Suite 4</Template>
  <TotalTime>4443</TotalTime>
  <Words>776</Words>
  <Application>Microsoft Office PowerPoint</Application>
  <PresentationFormat>Letter Paper (8.5x11 in)</PresentationFormat>
  <Paragraphs>96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ScalaSansLF-Bold</vt:lpstr>
      <vt:lpstr>ScalaSansLF-Regular</vt:lpstr>
      <vt:lpstr>Metro-Suite 4</vt:lpstr>
      <vt:lpstr>Supporting Capstone Research for Metro Leadership Academy  2025 Cohort</vt:lpstr>
      <vt:lpstr>PowerPoint Presentation</vt:lpstr>
      <vt:lpstr>About the Library &amp; Archive</vt:lpstr>
      <vt:lpstr>About the Library &amp; Archive, continued</vt:lpstr>
      <vt:lpstr>Locations</vt:lpstr>
      <vt:lpstr>Library Research 101</vt:lpstr>
      <vt:lpstr>Resources</vt:lpstr>
      <vt:lpstr>PowerPoint Presentation</vt:lpstr>
      <vt:lpstr>PowerPoint Presentation</vt:lpstr>
      <vt:lpstr>PowerPoint Presentation</vt:lpstr>
      <vt:lpstr>PowerPoint Presentation</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Kate Blackman</dc:creator>
  <cp:keywords>Templates</cp:keywords>
  <cp:lastModifiedBy>Hahn, Ariel</cp:lastModifiedBy>
  <cp:revision>6</cp:revision>
  <dcterms:created xsi:type="dcterms:W3CDTF">2024-03-15T01:13:32Z</dcterms:created>
  <dcterms:modified xsi:type="dcterms:W3CDTF">2025-07-01T00:42:59Z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0x010100E79FB073B1E30848A90F229E4A7F12A000820597A5E420D349A72B99D52556B5AE</vt:lpwstr>
  </property>
  <property fmtid="{D5CDD505-2E9C-101B-9397-08002B2CF9AE}" pid="3" name="_dlc_policyId">
    <vt:lpwstr>0x010100E79FB073B1E30848A90F229E4A7F12A0|1686048976</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5" name="_dlc_DocIdItemGuid">
    <vt:lpwstr>e40bb132-fcb1-42ed-b8f1-300776f42bcb</vt:lpwstr>
  </property>
  <property fmtid="{D5CDD505-2E9C-101B-9397-08002B2CF9AE}" pid="6" name="TaxKeyword">
    <vt:lpwstr>509;#Templates|7c6fbf54-0d9e-409b-955d-678c035c161c</vt:lpwstr>
  </property>
  <property fmtid="{D5CDD505-2E9C-101B-9397-08002B2CF9AE}" pid="7" name="DocumentType">
    <vt:lpwstr>34;#Forms|12a57b6f-9c3e-4cca-8796-774f2262b9ca</vt:lpwstr>
  </property>
  <property fmtid="{D5CDD505-2E9C-101B-9397-08002B2CF9AE}" pid="8" name="CostCenter">
    <vt:lpwstr>44;#7140|0c22e450-d788-4cf0-8db5-d540ac43f095</vt:lpwstr>
  </property>
</Properties>
</file>