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handoutMasterIdLst>
    <p:handoutMasterId r:id="rId41"/>
  </p:handoutMasterIdLst>
  <p:sldIdLst>
    <p:sldId id="319" r:id="rId2"/>
    <p:sldId id="397" r:id="rId3"/>
    <p:sldId id="294" r:id="rId4"/>
    <p:sldId id="326" r:id="rId5"/>
    <p:sldId id="327" r:id="rId6"/>
    <p:sldId id="328" r:id="rId7"/>
    <p:sldId id="284" r:id="rId8"/>
    <p:sldId id="301" r:id="rId9"/>
    <p:sldId id="420" r:id="rId10"/>
    <p:sldId id="430" r:id="rId11"/>
    <p:sldId id="407" r:id="rId12"/>
    <p:sldId id="406" r:id="rId13"/>
    <p:sldId id="408" r:id="rId14"/>
    <p:sldId id="409" r:id="rId15"/>
    <p:sldId id="427" r:id="rId16"/>
    <p:sldId id="410" r:id="rId17"/>
    <p:sldId id="411" r:id="rId18"/>
    <p:sldId id="412" r:id="rId19"/>
    <p:sldId id="413" r:id="rId20"/>
    <p:sldId id="415" r:id="rId21"/>
    <p:sldId id="429" r:id="rId22"/>
    <p:sldId id="416" r:id="rId23"/>
    <p:sldId id="421" r:id="rId24"/>
    <p:sldId id="417" r:id="rId25"/>
    <p:sldId id="414" r:id="rId26"/>
    <p:sldId id="424" r:id="rId27"/>
    <p:sldId id="418" r:id="rId28"/>
    <p:sldId id="320" r:id="rId29"/>
    <p:sldId id="422" r:id="rId30"/>
    <p:sldId id="419" r:id="rId31"/>
    <p:sldId id="423" r:id="rId32"/>
    <p:sldId id="405" r:id="rId33"/>
    <p:sldId id="431" r:id="rId34"/>
    <p:sldId id="426" r:id="rId35"/>
    <p:sldId id="404" r:id="rId36"/>
    <p:sldId id="330" r:id="rId37"/>
    <p:sldId id="425" r:id="rId38"/>
    <p:sldId id="325" r:id="rId39"/>
  </p:sldIdLst>
  <p:sldSz cx="9144000" cy="6858000" type="letter"/>
  <p:notesSz cx="7026275" cy="9312275"/>
  <p:defaultTextStyle>
    <a:defPPr>
      <a:defRPr lang="en-US"/>
    </a:defPPr>
    <a:lvl1pPr algn="l" rtl="0" fontAlgn="base">
      <a:spcBef>
        <a:spcPct val="0"/>
      </a:spcBef>
      <a:spcAft>
        <a:spcPct val="0"/>
      </a:spcAft>
      <a:defRPr sz="3400" kern="1200">
        <a:solidFill>
          <a:schemeClr val="tx1"/>
        </a:solidFill>
        <a:latin typeface="Times New Roman" pitchFamily="18" charset="0"/>
        <a:ea typeface="+mn-ea"/>
        <a:cs typeface="+mn-cs"/>
      </a:defRPr>
    </a:lvl1pPr>
    <a:lvl2pPr marL="457200" algn="l" rtl="0" fontAlgn="base">
      <a:spcBef>
        <a:spcPct val="0"/>
      </a:spcBef>
      <a:spcAft>
        <a:spcPct val="0"/>
      </a:spcAft>
      <a:defRPr sz="3400" kern="1200">
        <a:solidFill>
          <a:schemeClr val="tx1"/>
        </a:solidFill>
        <a:latin typeface="Times New Roman" pitchFamily="18" charset="0"/>
        <a:ea typeface="+mn-ea"/>
        <a:cs typeface="+mn-cs"/>
      </a:defRPr>
    </a:lvl2pPr>
    <a:lvl3pPr marL="914400" algn="l" rtl="0" fontAlgn="base">
      <a:spcBef>
        <a:spcPct val="0"/>
      </a:spcBef>
      <a:spcAft>
        <a:spcPct val="0"/>
      </a:spcAft>
      <a:defRPr sz="3400" kern="1200">
        <a:solidFill>
          <a:schemeClr val="tx1"/>
        </a:solidFill>
        <a:latin typeface="Times New Roman" pitchFamily="18" charset="0"/>
        <a:ea typeface="+mn-ea"/>
        <a:cs typeface="+mn-cs"/>
      </a:defRPr>
    </a:lvl3pPr>
    <a:lvl4pPr marL="1371600" algn="l" rtl="0" fontAlgn="base">
      <a:spcBef>
        <a:spcPct val="0"/>
      </a:spcBef>
      <a:spcAft>
        <a:spcPct val="0"/>
      </a:spcAft>
      <a:defRPr sz="3400" kern="1200">
        <a:solidFill>
          <a:schemeClr val="tx1"/>
        </a:solidFill>
        <a:latin typeface="Times New Roman" pitchFamily="18" charset="0"/>
        <a:ea typeface="+mn-ea"/>
        <a:cs typeface="+mn-cs"/>
      </a:defRPr>
    </a:lvl4pPr>
    <a:lvl5pPr marL="1828800" algn="l" rtl="0" fontAlgn="base">
      <a:spcBef>
        <a:spcPct val="0"/>
      </a:spcBef>
      <a:spcAft>
        <a:spcPct val="0"/>
      </a:spcAft>
      <a:defRPr sz="3400" kern="1200">
        <a:solidFill>
          <a:schemeClr val="tx1"/>
        </a:solidFill>
        <a:latin typeface="Times New Roman" pitchFamily="18" charset="0"/>
        <a:ea typeface="+mn-ea"/>
        <a:cs typeface="+mn-cs"/>
      </a:defRPr>
    </a:lvl5pPr>
    <a:lvl6pPr marL="2286000" algn="l" defTabSz="914400" rtl="0" eaLnBrk="1" latinLnBrk="0" hangingPunct="1">
      <a:defRPr sz="3400" kern="1200">
        <a:solidFill>
          <a:schemeClr val="tx1"/>
        </a:solidFill>
        <a:latin typeface="Times New Roman" pitchFamily="18" charset="0"/>
        <a:ea typeface="+mn-ea"/>
        <a:cs typeface="+mn-cs"/>
      </a:defRPr>
    </a:lvl6pPr>
    <a:lvl7pPr marL="2743200" algn="l" defTabSz="914400" rtl="0" eaLnBrk="1" latinLnBrk="0" hangingPunct="1">
      <a:defRPr sz="3400" kern="1200">
        <a:solidFill>
          <a:schemeClr val="tx1"/>
        </a:solidFill>
        <a:latin typeface="Times New Roman" pitchFamily="18" charset="0"/>
        <a:ea typeface="+mn-ea"/>
        <a:cs typeface="+mn-cs"/>
      </a:defRPr>
    </a:lvl7pPr>
    <a:lvl8pPr marL="3200400" algn="l" defTabSz="914400" rtl="0" eaLnBrk="1" latinLnBrk="0" hangingPunct="1">
      <a:defRPr sz="3400" kern="1200">
        <a:solidFill>
          <a:schemeClr val="tx1"/>
        </a:solidFill>
        <a:latin typeface="Times New Roman" pitchFamily="18" charset="0"/>
        <a:ea typeface="+mn-ea"/>
        <a:cs typeface="+mn-cs"/>
      </a:defRPr>
    </a:lvl8pPr>
    <a:lvl9pPr marL="3657600" algn="l" defTabSz="914400" rtl="0" eaLnBrk="1" latinLnBrk="0" hangingPunct="1">
      <a:defRPr sz="3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3">
          <p15:clr>
            <a:srgbClr val="A4A3A4"/>
          </p15:clr>
        </p15:guide>
        <p15:guide id="2" pos="221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0000"/>
    <a:srgbClr val="660066"/>
    <a:srgbClr val="00CC00"/>
    <a:srgbClr val="FF0000"/>
    <a:srgbClr val="9900FF"/>
    <a:srgbClr val="FF9933"/>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1132E5-ED0E-3517-BD7E-F4D1E1047B14}" v="444" dt="2025-02-11T22:41:10.450"/>
    <p1510:client id="{D22C6B8A-E103-4662-8A74-7DB62D29BF57}" v="16" dt="2025-02-11T23:29:41.6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8" autoAdjust="0"/>
    <p:restoredTop sz="94728" autoAdjust="0"/>
  </p:normalViewPr>
  <p:slideViewPr>
    <p:cSldViewPr>
      <p:cViewPr varScale="1">
        <p:scale>
          <a:sx n="72" d="100"/>
          <a:sy n="72" d="100"/>
        </p:scale>
        <p:origin x="100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p:scale>
          <a:sx n="75" d="100"/>
          <a:sy n="75" d="100"/>
        </p:scale>
        <p:origin x="-1362" y="144"/>
      </p:cViewPr>
      <p:guideLst>
        <p:guide orient="horz" pos="2933"/>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448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58" tIns="54330" rIns="108658" bIns="54330" numCol="1" anchor="t" anchorCtr="0" compatLnSpc="1">
            <a:prstTxWarp prst="textNoShape">
              <a:avLst/>
            </a:prstTxWarp>
          </a:bodyPr>
          <a:lstStyle>
            <a:lvl1pPr defTabSz="1085850">
              <a:defRPr sz="1400">
                <a:latin typeface="ScalaSans-Bold" pitchFamily="50" charset="0"/>
              </a:defRPr>
            </a:lvl1pPr>
          </a:lstStyle>
          <a:p>
            <a:pPr>
              <a:defRPr/>
            </a:pPr>
            <a:endParaRPr lang="en-US" altLang="en-US"/>
          </a:p>
        </p:txBody>
      </p:sp>
      <p:sp>
        <p:nvSpPr>
          <p:cNvPr id="4099" name="Rectangle 3"/>
          <p:cNvSpPr>
            <a:spLocks noGrp="1" noChangeArrowheads="1"/>
          </p:cNvSpPr>
          <p:nvPr>
            <p:ph type="dt" sz="quarter" idx="1"/>
          </p:nvPr>
        </p:nvSpPr>
        <p:spPr bwMode="auto">
          <a:xfrm>
            <a:off x="0" y="531813"/>
            <a:ext cx="30448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58" tIns="54330" rIns="108658" bIns="54330" numCol="1" anchor="t" anchorCtr="0" compatLnSpc="1">
            <a:prstTxWarp prst="textNoShape">
              <a:avLst/>
            </a:prstTxWarp>
          </a:bodyPr>
          <a:lstStyle>
            <a:lvl1pPr defTabSz="1085850">
              <a:defRPr sz="1000">
                <a:latin typeface="ScalaSans-Regular" pitchFamily="50" charset="0"/>
              </a:defRPr>
            </a:lvl1pPr>
          </a:lstStyle>
          <a:p>
            <a:pPr>
              <a:defRPr/>
            </a:pPr>
            <a:endParaRPr lang="en-US" altLang="en-US"/>
          </a:p>
        </p:txBody>
      </p:sp>
      <p:sp>
        <p:nvSpPr>
          <p:cNvPr id="4100" name="Rectangle 4"/>
          <p:cNvSpPr>
            <a:spLocks noGrp="1" noChangeArrowheads="1"/>
          </p:cNvSpPr>
          <p:nvPr>
            <p:ph type="ftr" sz="quarter" idx="2"/>
          </p:nvPr>
        </p:nvSpPr>
        <p:spPr bwMode="auto">
          <a:xfrm>
            <a:off x="534988" y="9077325"/>
            <a:ext cx="1374775"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58" tIns="54330" rIns="108658" bIns="54330" numCol="1" anchor="b" anchorCtr="0" compatLnSpc="1">
            <a:prstTxWarp prst="textNoShape">
              <a:avLst/>
            </a:prstTxWarp>
          </a:bodyPr>
          <a:lstStyle>
            <a:lvl1pPr defTabSz="1085850">
              <a:defRPr sz="1200">
                <a:latin typeface="ScalaSans-Bold" pitchFamily="50" charset="0"/>
              </a:defRPr>
            </a:lvl1pPr>
          </a:lstStyle>
          <a:p>
            <a:pPr>
              <a:defRPr/>
            </a:pPr>
            <a:endParaRPr lang="en-US" altLang="en-US"/>
          </a:p>
        </p:txBody>
      </p:sp>
      <p:sp>
        <p:nvSpPr>
          <p:cNvPr id="4101" name="Rectangle 5"/>
          <p:cNvSpPr>
            <a:spLocks noGrp="1" noChangeArrowheads="1"/>
          </p:cNvSpPr>
          <p:nvPr>
            <p:ph type="sldNum" sz="quarter" idx="3"/>
          </p:nvPr>
        </p:nvSpPr>
        <p:spPr bwMode="auto">
          <a:xfrm>
            <a:off x="0" y="9077325"/>
            <a:ext cx="534988"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58" tIns="54330" rIns="108658" bIns="54330" numCol="1" anchor="b" anchorCtr="0" compatLnSpc="1">
            <a:prstTxWarp prst="textNoShape">
              <a:avLst/>
            </a:prstTxWarp>
          </a:bodyPr>
          <a:lstStyle>
            <a:lvl1pPr algn="r" defTabSz="1085850">
              <a:defRPr sz="1400">
                <a:latin typeface="ScalaSans-Bold" pitchFamily="50" charset="0"/>
              </a:defRPr>
            </a:lvl1pPr>
          </a:lstStyle>
          <a:p>
            <a:pPr>
              <a:defRPr/>
            </a:pPr>
            <a:fld id="{92B68E93-50E4-4323-A21D-E06078BCF18E}" type="slidenum">
              <a:rPr lang="en-US" altLang="en-US"/>
              <a:pPr>
                <a:defRPr/>
              </a:pPr>
              <a:t>‹#›</a:t>
            </a:fld>
            <a:endParaRPr lang="en-US" altLang="en-US">
              <a:latin typeface="Times New Roman" pitchFamily="18" charset="0"/>
            </a:endParaRPr>
          </a:p>
        </p:txBody>
      </p:sp>
    </p:spTree>
    <p:extLst>
      <p:ext uri="{BB962C8B-B14F-4D97-AF65-F5344CB8AC3E}">
        <p14:creationId xmlns:p14="http://schemas.microsoft.com/office/powerpoint/2010/main" val="2017883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bwMode="auto">
          <a:xfrm>
            <a:off x="0" y="0"/>
            <a:ext cx="3054350"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t" anchorCtr="0" compatLnSpc="1">
            <a:prstTxWarp prst="textNoShape">
              <a:avLst/>
            </a:prstTxWarp>
          </a:bodyPr>
          <a:lstStyle>
            <a:lvl1pPr defTabSz="915988">
              <a:defRPr sz="1200"/>
            </a:lvl1pPr>
          </a:lstStyle>
          <a:p>
            <a:pPr>
              <a:defRPr/>
            </a:pPr>
            <a:endParaRPr lang="en-US" altLang="en-US"/>
          </a:p>
        </p:txBody>
      </p:sp>
      <p:sp>
        <p:nvSpPr>
          <p:cNvPr id="131075" name="Rectangle 3"/>
          <p:cNvSpPr>
            <a:spLocks noGrp="1" noChangeArrowheads="1"/>
          </p:cNvSpPr>
          <p:nvPr>
            <p:ph type="dt" idx="1"/>
          </p:nvPr>
        </p:nvSpPr>
        <p:spPr bwMode="auto">
          <a:xfrm>
            <a:off x="0" y="293688"/>
            <a:ext cx="2138363" cy="29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t" anchorCtr="0" compatLnSpc="1">
            <a:prstTxWarp prst="textNoShape">
              <a:avLst/>
            </a:prstTxWarp>
          </a:bodyPr>
          <a:lstStyle>
            <a:lvl1pPr defTabSz="915988">
              <a:defRPr sz="1000">
                <a:latin typeface="ScalaSans-Regular" pitchFamily="50" charset="0"/>
              </a:defRPr>
            </a:lvl1pPr>
          </a:lstStyle>
          <a:p>
            <a:pPr>
              <a:defRPr/>
            </a:pPr>
            <a:endParaRPr lang="en-US" altLang="en-US"/>
          </a:p>
        </p:txBody>
      </p:sp>
      <p:sp>
        <p:nvSpPr>
          <p:cNvPr id="54276" name="Rectangle 4"/>
          <p:cNvSpPr>
            <a:spLocks noGrp="1" noRot="1" noChangeAspect="1" noChangeArrowheads="1" noTextEdit="1"/>
          </p:cNvSpPr>
          <p:nvPr>
            <p:ph type="sldImg" idx="2"/>
          </p:nvPr>
        </p:nvSpPr>
        <p:spPr bwMode="auto">
          <a:xfrm>
            <a:off x="1195388" y="708025"/>
            <a:ext cx="4635500" cy="34750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1077" name="Rectangle 5"/>
          <p:cNvSpPr>
            <a:spLocks noGrp="1" noChangeArrowheads="1"/>
          </p:cNvSpPr>
          <p:nvPr>
            <p:ph type="body" sz="quarter" idx="3"/>
          </p:nvPr>
        </p:nvSpPr>
        <p:spPr bwMode="auto">
          <a:xfrm>
            <a:off x="915988" y="4421188"/>
            <a:ext cx="5194300" cy="418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31078" name="Rectangle 6"/>
          <p:cNvSpPr>
            <a:spLocks noGrp="1" noChangeArrowheads="1"/>
          </p:cNvSpPr>
          <p:nvPr>
            <p:ph type="ftr" sz="quarter" idx="4"/>
          </p:nvPr>
        </p:nvSpPr>
        <p:spPr bwMode="auto">
          <a:xfrm>
            <a:off x="534988" y="9136063"/>
            <a:ext cx="915987" cy="17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b" anchorCtr="0" compatLnSpc="1">
            <a:prstTxWarp prst="textNoShape">
              <a:avLst/>
            </a:prstTxWarp>
          </a:bodyPr>
          <a:lstStyle>
            <a:lvl1pPr defTabSz="915988">
              <a:defRPr sz="1200"/>
            </a:lvl1pPr>
          </a:lstStyle>
          <a:p>
            <a:pPr>
              <a:defRPr/>
            </a:pPr>
            <a:endParaRPr lang="en-US" altLang="en-US"/>
          </a:p>
        </p:txBody>
      </p:sp>
      <p:sp>
        <p:nvSpPr>
          <p:cNvPr id="131079" name="Rectangle 7"/>
          <p:cNvSpPr>
            <a:spLocks noGrp="1" noChangeArrowheads="1"/>
          </p:cNvSpPr>
          <p:nvPr>
            <p:ph type="sldNum" sz="quarter" idx="5"/>
          </p:nvPr>
        </p:nvSpPr>
        <p:spPr bwMode="auto">
          <a:xfrm>
            <a:off x="0" y="9136063"/>
            <a:ext cx="534988" cy="17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b" anchorCtr="0" compatLnSpc="1">
            <a:prstTxWarp prst="textNoShape">
              <a:avLst/>
            </a:prstTxWarp>
          </a:bodyPr>
          <a:lstStyle>
            <a:lvl1pPr defTabSz="915988">
              <a:defRPr sz="1200">
                <a:latin typeface="ScalaSans-Bold" pitchFamily="50" charset="0"/>
              </a:defRPr>
            </a:lvl1pPr>
          </a:lstStyle>
          <a:p>
            <a:pPr>
              <a:defRPr/>
            </a:pPr>
            <a:fld id="{6BB68CA6-5019-4662-B772-5DCC8DAC3819}" type="slidenum">
              <a:rPr lang="en-US" altLang="en-US"/>
              <a:pPr>
                <a:defRPr/>
              </a:pPr>
              <a:t>‹#›</a:t>
            </a:fld>
            <a:endParaRPr lang="en-US" altLang="en-US"/>
          </a:p>
        </p:txBody>
      </p:sp>
    </p:spTree>
    <p:extLst>
      <p:ext uri="{BB962C8B-B14F-4D97-AF65-F5344CB8AC3E}">
        <p14:creationId xmlns:p14="http://schemas.microsoft.com/office/powerpoint/2010/main" val="27726684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D25AC80-29D7-4805-BECE-F5C403D776CC}" type="slidenum">
              <a:rPr lang="en-US" altLang="en-US" smtClean="0">
                <a:latin typeface="ScalaSans-Bold" pitchFamily="50" charset="0"/>
              </a:rPr>
              <a:pPr eaLnBrk="1" hangingPunct="1">
                <a:spcBef>
                  <a:spcPct val="0"/>
                </a:spcBef>
              </a:pPr>
              <a:t>1</a:t>
            </a:fld>
            <a:endParaRPr lang="en-US" altLang="en-US">
              <a:latin typeface="ScalaSans-Bold" pitchFamily="50" charset="0"/>
            </a:endParaRPr>
          </a:p>
        </p:txBody>
      </p:sp>
      <p:sp>
        <p:nvSpPr>
          <p:cNvPr id="55299" name="Rectangle 1026"/>
          <p:cNvSpPr>
            <a:spLocks noGrp="1" noRot="1" noChangeAspect="1" noChangeArrowheads="1" noTextEdit="1"/>
          </p:cNvSpPr>
          <p:nvPr>
            <p:ph type="sldImg"/>
          </p:nvPr>
        </p:nvSpPr>
        <p:spPr>
          <a:xfrm>
            <a:off x="1195388" y="708025"/>
            <a:ext cx="4633912" cy="3475038"/>
          </a:xfrm>
          <a:ln/>
        </p:spPr>
      </p:sp>
      <p:sp>
        <p:nvSpPr>
          <p:cNvPr id="55300" name="Rectangle 1027"/>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2AEC700-1A63-48EA-9495-43CAE1471552}" type="slidenum">
              <a:rPr lang="en-US" altLang="en-US" smtClean="0">
                <a:latin typeface="ScalaSans-Bold" pitchFamily="50" charset="0"/>
              </a:rPr>
              <a:pPr eaLnBrk="1" hangingPunct="1">
                <a:spcBef>
                  <a:spcPct val="0"/>
                </a:spcBef>
              </a:pPr>
              <a:t>11</a:t>
            </a:fld>
            <a:endParaRPr lang="en-US" altLang="en-US">
              <a:latin typeface="ScalaSans-Bold" pitchFamily="50" charset="0"/>
            </a:endParaRPr>
          </a:p>
        </p:txBody>
      </p:sp>
      <p:sp>
        <p:nvSpPr>
          <p:cNvPr id="65539" name="Rectangle 2"/>
          <p:cNvSpPr>
            <a:spLocks noGrp="1" noRot="1" noChangeAspect="1" noChangeArrowheads="1" noTextEdit="1"/>
          </p:cNvSpPr>
          <p:nvPr>
            <p:ph type="sldImg"/>
          </p:nvPr>
        </p:nvSpPr>
        <p:spPr>
          <a:xfrm>
            <a:off x="1196975" y="708025"/>
            <a:ext cx="4632325" cy="3475038"/>
          </a:xfrm>
          <a:ln/>
        </p:spPr>
      </p:sp>
      <p:sp>
        <p:nvSpPr>
          <p:cNvPr id="655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8A0F0BF-1C9B-41F2-96B0-F5DEA25A0EF7}" type="slidenum">
              <a:rPr lang="en-US" altLang="en-US" smtClean="0">
                <a:latin typeface="ScalaSans-Bold" pitchFamily="50" charset="0"/>
              </a:rPr>
              <a:pPr eaLnBrk="1" hangingPunct="1">
                <a:spcBef>
                  <a:spcPct val="0"/>
                </a:spcBef>
              </a:pPr>
              <a:t>12</a:t>
            </a:fld>
            <a:endParaRPr lang="en-US" altLang="en-US">
              <a:latin typeface="ScalaSans-Bold" pitchFamily="50" charset="0"/>
            </a:endParaRPr>
          </a:p>
        </p:txBody>
      </p:sp>
      <p:sp>
        <p:nvSpPr>
          <p:cNvPr id="66563" name="Rectangle 2"/>
          <p:cNvSpPr>
            <a:spLocks noGrp="1" noRot="1" noChangeAspect="1" noChangeArrowheads="1" noTextEdit="1"/>
          </p:cNvSpPr>
          <p:nvPr>
            <p:ph type="sldImg"/>
          </p:nvPr>
        </p:nvSpPr>
        <p:spPr>
          <a:xfrm>
            <a:off x="1196975" y="708025"/>
            <a:ext cx="4632325" cy="3475038"/>
          </a:xfrm>
          <a:ln/>
        </p:spPr>
      </p:sp>
      <p:sp>
        <p:nvSpPr>
          <p:cNvPr id="6656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636B5F6-EC40-4B71-8520-C870D2AA8E10}" type="slidenum">
              <a:rPr lang="en-US" altLang="en-US" smtClean="0">
                <a:latin typeface="ScalaSans-Bold" pitchFamily="50" charset="0"/>
              </a:rPr>
              <a:pPr eaLnBrk="1" hangingPunct="1">
                <a:spcBef>
                  <a:spcPct val="0"/>
                </a:spcBef>
              </a:pPr>
              <a:t>13</a:t>
            </a:fld>
            <a:endParaRPr lang="en-US" altLang="en-US">
              <a:latin typeface="ScalaSans-Bold" pitchFamily="50" charset="0"/>
            </a:endParaRPr>
          </a:p>
        </p:txBody>
      </p:sp>
      <p:sp>
        <p:nvSpPr>
          <p:cNvPr id="67587" name="Rectangle 2"/>
          <p:cNvSpPr>
            <a:spLocks noGrp="1" noRot="1" noChangeAspect="1" noChangeArrowheads="1" noTextEdit="1"/>
          </p:cNvSpPr>
          <p:nvPr>
            <p:ph type="sldImg"/>
          </p:nvPr>
        </p:nvSpPr>
        <p:spPr>
          <a:xfrm>
            <a:off x="1196975" y="708025"/>
            <a:ext cx="4632325" cy="3475038"/>
          </a:xfrm>
          <a:ln/>
        </p:spPr>
      </p:sp>
      <p:sp>
        <p:nvSpPr>
          <p:cNvPr id="675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7818047-76C6-4AEF-94EB-F221F0DB95EB}" type="slidenum">
              <a:rPr lang="en-US" altLang="en-US" smtClean="0">
                <a:latin typeface="ScalaSans-Bold" pitchFamily="50" charset="0"/>
              </a:rPr>
              <a:pPr eaLnBrk="1" hangingPunct="1">
                <a:spcBef>
                  <a:spcPct val="0"/>
                </a:spcBef>
              </a:pPr>
              <a:t>14</a:t>
            </a:fld>
            <a:endParaRPr lang="en-US" altLang="en-US">
              <a:latin typeface="ScalaSans-Bold" pitchFamily="50" charset="0"/>
            </a:endParaRPr>
          </a:p>
        </p:txBody>
      </p:sp>
      <p:sp>
        <p:nvSpPr>
          <p:cNvPr id="68611" name="Rectangle 2"/>
          <p:cNvSpPr>
            <a:spLocks noGrp="1" noRot="1" noChangeAspect="1" noChangeArrowheads="1" noTextEdit="1"/>
          </p:cNvSpPr>
          <p:nvPr>
            <p:ph type="sldImg"/>
          </p:nvPr>
        </p:nvSpPr>
        <p:spPr>
          <a:xfrm>
            <a:off x="1196975" y="708025"/>
            <a:ext cx="4632325" cy="3475038"/>
          </a:xfrm>
          <a:ln/>
        </p:spPr>
      </p:sp>
      <p:sp>
        <p:nvSpPr>
          <p:cNvPr id="6861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731FC14-5DB7-434F-A2E8-86480357D839}" type="slidenum">
              <a:rPr lang="en-US" altLang="en-US" smtClean="0">
                <a:latin typeface="ScalaSans-Bold" pitchFamily="50" charset="0"/>
              </a:rPr>
              <a:pPr eaLnBrk="1" hangingPunct="1">
                <a:spcBef>
                  <a:spcPct val="0"/>
                </a:spcBef>
              </a:pPr>
              <a:t>15</a:t>
            </a:fld>
            <a:endParaRPr lang="en-US" altLang="en-US">
              <a:latin typeface="ScalaSans-Bold" pitchFamily="50" charset="0"/>
            </a:endParaRPr>
          </a:p>
        </p:txBody>
      </p:sp>
      <p:sp>
        <p:nvSpPr>
          <p:cNvPr id="69635" name="Rectangle 2"/>
          <p:cNvSpPr>
            <a:spLocks noGrp="1" noRot="1" noChangeAspect="1" noChangeArrowheads="1" noTextEdit="1"/>
          </p:cNvSpPr>
          <p:nvPr>
            <p:ph type="sldImg"/>
          </p:nvPr>
        </p:nvSpPr>
        <p:spPr>
          <a:xfrm>
            <a:off x="1196975" y="708025"/>
            <a:ext cx="4632325" cy="3475038"/>
          </a:xfrm>
          <a:ln/>
        </p:spPr>
      </p:sp>
      <p:sp>
        <p:nvSpPr>
          <p:cNvPr id="6963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C4CA7BE-3E7D-41A5-9F68-E66FD4886DE4}" type="slidenum">
              <a:rPr lang="en-US" altLang="en-US" smtClean="0">
                <a:latin typeface="ScalaSans-Bold" pitchFamily="50" charset="0"/>
              </a:rPr>
              <a:pPr eaLnBrk="1" hangingPunct="1">
                <a:spcBef>
                  <a:spcPct val="0"/>
                </a:spcBef>
              </a:pPr>
              <a:t>16</a:t>
            </a:fld>
            <a:endParaRPr lang="en-US" altLang="en-US">
              <a:latin typeface="ScalaSans-Bold" pitchFamily="50" charset="0"/>
            </a:endParaRPr>
          </a:p>
        </p:txBody>
      </p:sp>
      <p:sp>
        <p:nvSpPr>
          <p:cNvPr id="70659" name="Rectangle 2"/>
          <p:cNvSpPr>
            <a:spLocks noGrp="1" noRot="1" noChangeAspect="1" noChangeArrowheads="1" noTextEdit="1"/>
          </p:cNvSpPr>
          <p:nvPr>
            <p:ph type="sldImg"/>
          </p:nvPr>
        </p:nvSpPr>
        <p:spPr>
          <a:xfrm>
            <a:off x="1196975" y="708025"/>
            <a:ext cx="4632325" cy="3475038"/>
          </a:xfrm>
          <a:ln/>
        </p:spPr>
      </p:sp>
      <p:sp>
        <p:nvSpPr>
          <p:cNvPr id="7066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39EFE27-E620-4AC7-A89D-B1948B1E481B}" type="slidenum">
              <a:rPr lang="en-US" altLang="en-US" smtClean="0">
                <a:latin typeface="ScalaSans-Bold" pitchFamily="50" charset="0"/>
              </a:rPr>
              <a:pPr eaLnBrk="1" hangingPunct="1">
                <a:spcBef>
                  <a:spcPct val="0"/>
                </a:spcBef>
              </a:pPr>
              <a:t>17</a:t>
            </a:fld>
            <a:endParaRPr lang="en-US" altLang="en-US">
              <a:latin typeface="ScalaSans-Bold" pitchFamily="50" charset="0"/>
            </a:endParaRPr>
          </a:p>
        </p:txBody>
      </p:sp>
      <p:sp>
        <p:nvSpPr>
          <p:cNvPr id="71683" name="Rectangle 2"/>
          <p:cNvSpPr>
            <a:spLocks noGrp="1" noRot="1" noChangeAspect="1" noChangeArrowheads="1" noTextEdit="1"/>
          </p:cNvSpPr>
          <p:nvPr>
            <p:ph type="sldImg"/>
          </p:nvPr>
        </p:nvSpPr>
        <p:spPr>
          <a:xfrm>
            <a:off x="1196975" y="708025"/>
            <a:ext cx="4632325" cy="3475038"/>
          </a:xfrm>
          <a:ln/>
        </p:spPr>
      </p:sp>
      <p:sp>
        <p:nvSpPr>
          <p:cNvPr id="716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B804C9E-BDDA-4D7B-BCF7-1F9FAD40E375}" type="slidenum">
              <a:rPr lang="en-US" altLang="en-US" smtClean="0">
                <a:latin typeface="ScalaSans-Bold" pitchFamily="50" charset="0"/>
              </a:rPr>
              <a:pPr eaLnBrk="1" hangingPunct="1">
                <a:spcBef>
                  <a:spcPct val="0"/>
                </a:spcBef>
              </a:pPr>
              <a:t>18</a:t>
            </a:fld>
            <a:endParaRPr lang="en-US" altLang="en-US">
              <a:latin typeface="ScalaSans-Bold" pitchFamily="50" charset="0"/>
            </a:endParaRPr>
          </a:p>
        </p:txBody>
      </p:sp>
      <p:sp>
        <p:nvSpPr>
          <p:cNvPr id="72707" name="Rectangle 2"/>
          <p:cNvSpPr>
            <a:spLocks noGrp="1" noRot="1" noChangeAspect="1" noChangeArrowheads="1" noTextEdit="1"/>
          </p:cNvSpPr>
          <p:nvPr>
            <p:ph type="sldImg"/>
          </p:nvPr>
        </p:nvSpPr>
        <p:spPr>
          <a:xfrm>
            <a:off x="1196975" y="708025"/>
            <a:ext cx="4632325" cy="3475038"/>
          </a:xfrm>
          <a:ln/>
        </p:spPr>
      </p:sp>
      <p:sp>
        <p:nvSpPr>
          <p:cNvPr id="7270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49D59A5-89AA-4AE8-90AA-C35A82F791E4}" type="slidenum">
              <a:rPr lang="en-US" altLang="en-US" smtClean="0">
                <a:latin typeface="ScalaSans-Bold" pitchFamily="50" charset="0"/>
              </a:rPr>
              <a:pPr eaLnBrk="1" hangingPunct="1">
                <a:spcBef>
                  <a:spcPct val="0"/>
                </a:spcBef>
              </a:pPr>
              <a:t>19</a:t>
            </a:fld>
            <a:endParaRPr lang="en-US" altLang="en-US">
              <a:latin typeface="ScalaSans-Bold" pitchFamily="50" charset="0"/>
            </a:endParaRPr>
          </a:p>
        </p:txBody>
      </p:sp>
      <p:sp>
        <p:nvSpPr>
          <p:cNvPr id="73731" name="Rectangle 2"/>
          <p:cNvSpPr>
            <a:spLocks noGrp="1" noRot="1" noChangeAspect="1" noChangeArrowheads="1" noTextEdit="1"/>
          </p:cNvSpPr>
          <p:nvPr>
            <p:ph type="sldImg"/>
          </p:nvPr>
        </p:nvSpPr>
        <p:spPr>
          <a:xfrm>
            <a:off x="1196975" y="708025"/>
            <a:ext cx="4632325" cy="3475038"/>
          </a:xfrm>
          <a:ln/>
        </p:spPr>
      </p:sp>
      <p:sp>
        <p:nvSpPr>
          <p:cNvPr id="737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3EEC349-39DA-4C8E-9280-0FA31DC5F885}" type="slidenum">
              <a:rPr lang="en-US" altLang="en-US" smtClean="0">
                <a:latin typeface="ScalaSans-Bold" pitchFamily="50" charset="0"/>
              </a:rPr>
              <a:pPr eaLnBrk="1" hangingPunct="1">
                <a:spcBef>
                  <a:spcPct val="0"/>
                </a:spcBef>
              </a:pPr>
              <a:t>20</a:t>
            </a:fld>
            <a:endParaRPr lang="en-US" altLang="en-US">
              <a:latin typeface="ScalaSans-Bold" pitchFamily="50" charset="0"/>
            </a:endParaRPr>
          </a:p>
        </p:txBody>
      </p:sp>
      <p:sp>
        <p:nvSpPr>
          <p:cNvPr id="74755" name="Rectangle 2"/>
          <p:cNvSpPr>
            <a:spLocks noGrp="1" noRot="1" noChangeAspect="1" noChangeArrowheads="1" noTextEdit="1"/>
          </p:cNvSpPr>
          <p:nvPr>
            <p:ph type="sldImg"/>
          </p:nvPr>
        </p:nvSpPr>
        <p:spPr>
          <a:xfrm>
            <a:off x="1196975" y="708025"/>
            <a:ext cx="4632325" cy="3475038"/>
          </a:xfrm>
          <a:ln/>
        </p:spPr>
      </p:sp>
      <p:sp>
        <p:nvSpPr>
          <p:cNvPr id="7475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D91E411-5D01-4E70-9AF4-60A3863BEDB9}" type="slidenum">
              <a:rPr lang="en-US" altLang="en-US" smtClean="0">
                <a:latin typeface="ScalaSans-Bold" pitchFamily="50" charset="0"/>
              </a:rPr>
              <a:pPr eaLnBrk="1" hangingPunct="1">
                <a:spcBef>
                  <a:spcPct val="0"/>
                </a:spcBef>
              </a:pPr>
              <a:t>2</a:t>
            </a:fld>
            <a:endParaRPr lang="en-US" altLang="en-US">
              <a:latin typeface="ScalaSans-Bold" pitchFamily="50" charset="0"/>
            </a:endParaRPr>
          </a:p>
        </p:txBody>
      </p:sp>
      <p:sp>
        <p:nvSpPr>
          <p:cNvPr id="57347" name="Rectangle 2"/>
          <p:cNvSpPr>
            <a:spLocks noGrp="1" noRot="1" noChangeAspect="1" noChangeArrowheads="1" noTextEdit="1"/>
          </p:cNvSpPr>
          <p:nvPr>
            <p:ph type="sldImg"/>
          </p:nvPr>
        </p:nvSpPr>
        <p:spPr>
          <a:xfrm>
            <a:off x="1195388" y="708025"/>
            <a:ext cx="4633912" cy="3475038"/>
          </a:xfrm>
          <a:ln/>
        </p:spPr>
      </p:sp>
      <p:sp>
        <p:nvSpPr>
          <p:cNvPr id="573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AFC953A-B2C0-4980-8CDF-229496C39785}" type="slidenum">
              <a:rPr lang="en-US" altLang="en-US" smtClean="0">
                <a:latin typeface="ScalaSans-Bold" pitchFamily="50" charset="0"/>
              </a:rPr>
              <a:pPr eaLnBrk="1" hangingPunct="1">
                <a:spcBef>
                  <a:spcPct val="0"/>
                </a:spcBef>
              </a:pPr>
              <a:t>22</a:t>
            </a:fld>
            <a:endParaRPr lang="en-US" altLang="en-US">
              <a:latin typeface="ScalaSans-Bold" pitchFamily="50" charset="0"/>
            </a:endParaRPr>
          </a:p>
        </p:txBody>
      </p:sp>
      <p:sp>
        <p:nvSpPr>
          <p:cNvPr id="75779" name="Rectangle 2"/>
          <p:cNvSpPr>
            <a:spLocks noGrp="1" noRot="1" noChangeAspect="1" noChangeArrowheads="1" noTextEdit="1"/>
          </p:cNvSpPr>
          <p:nvPr>
            <p:ph type="sldImg"/>
          </p:nvPr>
        </p:nvSpPr>
        <p:spPr>
          <a:xfrm>
            <a:off x="1196975" y="708025"/>
            <a:ext cx="4632325" cy="3475038"/>
          </a:xfrm>
          <a:ln/>
        </p:spPr>
      </p:sp>
      <p:sp>
        <p:nvSpPr>
          <p:cNvPr id="7578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35A4EB5-7A1D-4039-A79B-02548B9D68C2}" type="slidenum">
              <a:rPr lang="en-US" altLang="en-US" smtClean="0">
                <a:latin typeface="ScalaSans-Bold" pitchFamily="50" charset="0"/>
              </a:rPr>
              <a:pPr eaLnBrk="1" hangingPunct="1">
                <a:spcBef>
                  <a:spcPct val="0"/>
                </a:spcBef>
              </a:pPr>
              <a:t>23</a:t>
            </a:fld>
            <a:endParaRPr lang="en-US" altLang="en-US">
              <a:latin typeface="ScalaSans-Bold" pitchFamily="50" charset="0"/>
            </a:endParaRPr>
          </a:p>
        </p:txBody>
      </p:sp>
      <p:sp>
        <p:nvSpPr>
          <p:cNvPr id="76803" name="Rectangle 2"/>
          <p:cNvSpPr>
            <a:spLocks noGrp="1" noRot="1" noChangeAspect="1" noChangeArrowheads="1" noTextEdit="1"/>
          </p:cNvSpPr>
          <p:nvPr>
            <p:ph type="sldImg"/>
          </p:nvPr>
        </p:nvSpPr>
        <p:spPr>
          <a:xfrm>
            <a:off x="1196975" y="708025"/>
            <a:ext cx="4632325" cy="3475038"/>
          </a:xfrm>
          <a:ln/>
        </p:spPr>
      </p:sp>
      <p:sp>
        <p:nvSpPr>
          <p:cNvPr id="7680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3013A1C-BB6C-498B-A6A0-B8D5FEB29F96}" type="slidenum">
              <a:rPr lang="en-US" altLang="en-US" smtClean="0">
                <a:latin typeface="ScalaSans-Bold" pitchFamily="50" charset="0"/>
              </a:rPr>
              <a:pPr eaLnBrk="1" hangingPunct="1">
                <a:spcBef>
                  <a:spcPct val="0"/>
                </a:spcBef>
              </a:pPr>
              <a:t>24</a:t>
            </a:fld>
            <a:endParaRPr lang="en-US" altLang="en-US">
              <a:latin typeface="ScalaSans-Bold" pitchFamily="50" charset="0"/>
            </a:endParaRPr>
          </a:p>
        </p:txBody>
      </p:sp>
      <p:sp>
        <p:nvSpPr>
          <p:cNvPr id="77827" name="Rectangle 2"/>
          <p:cNvSpPr>
            <a:spLocks noGrp="1" noRot="1" noChangeAspect="1" noChangeArrowheads="1" noTextEdit="1"/>
          </p:cNvSpPr>
          <p:nvPr>
            <p:ph type="sldImg"/>
          </p:nvPr>
        </p:nvSpPr>
        <p:spPr>
          <a:xfrm>
            <a:off x="1196975" y="708025"/>
            <a:ext cx="4632325" cy="3475038"/>
          </a:xfrm>
          <a:ln/>
        </p:spPr>
      </p:sp>
      <p:sp>
        <p:nvSpPr>
          <p:cNvPr id="7782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3B09F4F-3185-4682-B86C-E1252DCCA9FE}" type="slidenum">
              <a:rPr lang="en-US" altLang="en-US" smtClean="0">
                <a:latin typeface="ScalaSans-Bold" pitchFamily="50" charset="0"/>
              </a:rPr>
              <a:pPr eaLnBrk="1" hangingPunct="1">
                <a:spcBef>
                  <a:spcPct val="0"/>
                </a:spcBef>
              </a:pPr>
              <a:t>25</a:t>
            </a:fld>
            <a:endParaRPr lang="en-US" altLang="en-US">
              <a:latin typeface="ScalaSans-Bold" pitchFamily="50" charset="0"/>
            </a:endParaRPr>
          </a:p>
        </p:txBody>
      </p:sp>
      <p:sp>
        <p:nvSpPr>
          <p:cNvPr id="78851" name="Rectangle 2"/>
          <p:cNvSpPr>
            <a:spLocks noGrp="1" noRot="1" noChangeAspect="1" noChangeArrowheads="1" noTextEdit="1"/>
          </p:cNvSpPr>
          <p:nvPr>
            <p:ph type="sldImg"/>
          </p:nvPr>
        </p:nvSpPr>
        <p:spPr>
          <a:xfrm>
            <a:off x="1196975" y="708025"/>
            <a:ext cx="4632325" cy="3475038"/>
          </a:xfrm>
          <a:ln/>
        </p:spPr>
      </p:sp>
      <p:sp>
        <p:nvSpPr>
          <p:cNvPr id="7885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5F3E2CE-6586-4F12-B9B4-0AEF3FF3C070}" type="slidenum">
              <a:rPr lang="en-US" altLang="en-US" smtClean="0">
                <a:latin typeface="ScalaSans-Bold" pitchFamily="50" charset="0"/>
              </a:rPr>
              <a:pPr eaLnBrk="1" hangingPunct="1">
                <a:spcBef>
                  <a:spcPct val="0"/>
                </a:spcBef>
              </a:pPr>
              <a:t>26</a:t>
            </a:fld>
            <a:endParaRPr lang="en-US" altLang="en-US">
              <a:latin typeface="ScalaSans-Bold" pitchFamily="50" charset="0"/>
            </a:endParaRPr>
          </a:p>
        </p:txBody>
      </p:sp>
      <p:sp>
        <p:nvSpPr>
          <p:cNvPr id="86019" name="Rectangle 2"/>
          <p:cNvSpPr>
            <a:spLocks noGrp="1" noRot="1" noChangeAspect="1" noChangeArrowheads="1" noTextEdit="1"/>
          </p:cNvSpPr>
          <p:nvPr>
            <p:ph type="sldImg"/>
          </p:nvPr>
        </p:nvSpPr>
        <p:spPr>
          <a:xfrm>
            <a:off x="1196975" y="708025"/>
            <a:ext cx="4632325" cy="3475038"/>
          </a:xfrm>
          <a:ln/>
        </p:spPr>
      </p:sp>
      <p:sp>
        <p:nvSpPr>
          <p:cNvPr id="860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23F9D7F-CC5C-40EB-8491-6215F08F53C1}" type="slidenum">
              <a:rPr lang="en-US" altLang="en-US" smtClean="0">
                <a:latin typeface="ScalaSans-Bold" pitchFamily="50" charset="0"/>
              </a:rPr>
              <a:pPr eaLnBrk="1" hangingPunct="1">
                <a:spcBef>
                  <a:spcPct val="0"/>
                </a:spcBef>
              </a:pPr>
              <a:t>27</a:t>
            </a:fld>
            <a:endParaRPr lang="en-US" altLang="en-US">
              <a:latin typeface="ScalaSans-Bold" pitchFamily="50" charset="0"/>
            </a:endParaRPr>
          </a:p>
        </p:txBody>
      </p:sp>
      <p:sp>
        <p:nvSpPr>
          <p:cNvPr id="87043" name="Rectangle 2"/>
          <p:cNvSpPr>
            <a:spLocks noGrp="1" noRot="1" noChangeAspect="1" noChangeArrowheads="1" noTextEdit="1"/>
          </p:cNvSpPr>
          <p:nvPr>
            <p:ph type="sldImg"/>
          </p:nvPr>
        </p:nvSpPr>
        <p:spPr>
          <a:xfrm>
            <a:off x="1196975" y="708025"/>
            <a:ext cx="4632325" cy="3475038"/>
          </a:xfrm>
          <a:ln/>
        </p:spPr>
      </p:sp>
      <p:sp>
        <p:nvSpPr>
          <p:cNvPr id="870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5111F7B-34AD-4411-AFE8-60A4E20CA6EA}" type="slidenum">
              <a:rPr lang="en-US" altLang="en-US" smtClean="0">
                <a:latin typeface="ScalaSans-Bold" pitchFamily="50" charset="0"/>
              </a:rPr>
              <a:pPr eaLnBrk="1" hangingPunct="1">
                <a:spcBef>
                  <a:spcPct val="0"/>
                </a:spcBef>
              </a:pPr>
              <a:t>28</a:t>
            </a:fld>
            <a:endParaRPr lang="en-US" altLang="en-US">
              <a:latin typeface="ScalaSans-Bold" pitchFamily="50" charset="0"/>
            </a:endParaRPr>
          </a:p>
        </p:txBody>
      </p:sp>
      <p:sp>
        <p:nvSpPr>
          <p:cNvPr id="80899" name="Rectangle 1026"/>
          <p:cNvSpPr>
            <a:spLocks noGrp="1" noRot="1" noChangeAspect="1" noChangeArrowheads="1" noTextEdit="1"/>
          </p:cNvSpPr>
          <p:nvPr>
            <p:ph type="sldImg"/>
          </p:nvPr>
        </p:nvSpPr>
        <p:spPr>
          <a:xfrm>
            <a:off x="1195388" y="708025"/>
            <a:ext cx="4633912" cy="3475038"/>
          </a:xfrm>
          <a:ln/>
        </p:spPr>
      </p:sp>
      <p:sp>
        <p:nvSpPr>
          <p:cNvPr id="80900" name="Rectangle 1027"/>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E935832-A16C-4665-A85E-74EE59BCCC8D}" type="slidenum">
              <a:rPr lang="en-US" altLang="en-US" smtClean="0">
                <a:latin typeface="ScalaSans-Bold" pitchFamily="50" charset="0"/>
              </a:rPr>
              <a:pPr eaLnBrk="1" hangingPunct="1">
                <a:spcBef>
                  <a:spcPct val="0"/>
                </a:spcBef>
              </a:pPr>
              <a:t>29</a:t>
            </a:fld>
            <a:endParaRPr lang="en-US" altLang="en-US">
              <a:latin typeface="ScalaSans-Bold" pitchFamily="50" charset="0"/>
            </a:endParaRPr>
          </a:p>
        </p:txBody>
      </p:sp>
      <p:sp>
        <p:nvSpPr>
          <p:cNvPr id="79875" name="Rectangle 2"/>
          <p:cNvSpPr>
            <a:spLocks noGrp="1" noRot="1" noChangeAspect="1" noChangeArrowheads="1" noTextEdit="1"/>
          </p:cNvSpPr>
          <p:nvPr>
            <p:ph type="sldImg"/>
          </p:nvPr>
        </p:nvSpPr>
        <p:spPr>
          <a:xfrm>
            <a:off x="1196975" y="708025"/>
            <a:ext cx="4632325" cy="3475038"/>
          </a:xfrm>
          <a:ln/>
        </p:spPr>
      </p:sp>
      <p:sp>
        <p:nvSpPr>
          <p:cNvPr id="798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FC8F162-55C9-4D22-ABD2-187290FE74C1}" type="slidenum">
              <a:rPr lang="en-US" altLang="en-US" smtClean="0">
                <a:latin typeface="ScalaSans-Bold" pitchFamily="50" charset="0"/>
              </a:rPr>
              <a:pPr eaLnBrk="1" hangingPunct="1">
                <a:spcBef>
                  <a:spcPct val="0"/>
                </a:spcBef>
              </a:pPr>
              <a:t>30</a:t>
            </a:fld>
            <a:endParaRPr lang="en-US" altLang="en-US">
              <a:latin typeface="ScalaSans-Bold" pitchFamily="50" charset="0"/>
            </a:endParaRPr>
          </a:p>
        </p:txBody>
      </p:sp>
      <p:sp>
        <p:nvSpPr>
          <p:cNvPr id="90115" name="Rectangle 2"/>
          <p:cNvSpPr>
            <a:spLocks noGrp="1" noRot="1" noChangeAspect="1" noChangeArrowheads="1" noTextEdit="1"/>
          </p:cNvSpPr>
          <p:nvPr>
            <p:ph type="sldImg"/>
          </p:nvPr>
        </p:nvSpPr>
        <p:spPr>
          <a:xfrm>
            <a:off x="1196975" y="708025"/>
            <a:ext cx="4632325" cy="3475038"/>
          </a:xfrm>
          <a:ln/>
        </p:spPr>
      </p:sp>
      <p:sp>
        <p:nvSpPr>
          <p:cNvPr id="9011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258546C-3299-40CE-8B62-CAE0517C89A3}" type="slidenum">
              <a:rPr lang="en-US" altLang="en-US" smtClean="0">
                <a:latin typeface="ScalaSans-Bold" pitchFamily="50" charset="0"/>
              </a:rPr>
              <a:pPr eaLnBrk="1" hangingPunct="1">
                <a:spcBef>
                  <a:spcPct val="0"/>
                </a:spcBef>
              </a:pPr>
              <a:t>31</a:t>
            </a:fld>
            <a:endParaRPr lang="en-US" altLang="en-US">
              <a:latin typeface="ScalaSans-Bold" pitchFamily="50" charset="0"/>
            </a:endParaRPr>
          </a:p>
        </p:txBody>
      </p:sp>
      <p:sp>
        <p:nvSpPr>
          <p:cNvPr id="91139" name="Rectangle 2"/>
          <p:cNvSpPr>
            <a:spLocks noGrp="1" noRot="1" noChangeAspect="1" noChangeArrowheads="1" noTextEdit="1"/>
          </p:cNvSpPr>
          <p:nvPr>
            <p:ph type="sldImg"/>
          </p:nvPr>
        </p:nvSpPr>
        <p:spPr>
          <a:xfrm>
            <a:off x="1196975" y="708025"/>
            <a:ext cx="4632325" cy="3475038"/>
          </a:xfrm>
          <a:ln/>
        </p:spPr>
      </p:sp>
      <p:sp>
        <p:nvSpPr>
          <p:cNvPr id="911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B3EB4D1-BE98-40CB-A691-9D42D902CCD2}" type="slidenum">
              <a:rPr lang="en-US" altLang="en-US" smtClean="0">
                <a:latin typeface="ScalaSans-Bold" pitchFamily="50" charset="0"/>
              </a:rPr>
              <a:pPr eaLnBrk="1" hangingPunct="1">
                <a:spcBef>
                  <a:spcPct val="0"/>
                </a:spcBef>
              </a:pPr>
              <a:t>3</a:t>
            </a:fld>
            <a:endParaRPr lang="en-US" altLang="en-US">
              <a:latin typeface="ScalaSans-Bold" pitchFamily="50" charset="0"/>
            </a:endParaRPr>
          </a:p>
        </p:txBody>
      </p:sp>
      <p:sp>
        <p:nvSpPr>
          <p:cNvPr id="58371" name="Rectangle 1026"/>
          <p:cNvSpPr>
            <a:spLocks noGrp="1" noRot="1" noChangeAspect="1" noChangeArrowheads="1" noTextEdit="1"/>
          </p:cNvSpPr>
          <p:nvPr>
            <p:ph type="sldImg"/>
          </p:nvPr>
        </p:nvSpPr>
        <p:spPr>
          <a:xfrm>
            <a:off x="1195388" y="708025"/>
            <a:ext cx="4633912" cy="3475038"/>
          </a:xfrm>
          <a:ln/>
        </p:spPr>
      </p:sp>
      <p:sp>
        <p:nvSpPr>
          <p:cNvPr id="58372" name="Rectangle 1027"/>
          <p:cNvSpPr>
            <a:spLocks noGrp="1" noChangeArrowheads="1"/>
          </p:cNvSpPr>
          <p:nvPr>
            <p:ph type="body" idx="1"/>
          </p:nvPr>
        </p:nvSpPr>
        <p:spPr>
          <a:noFill/>
        </p:spPr>
        <p:txBody>
          <a:bodyPr/>
          <a:lstStyle/>
          <a:p>
            <a:pPr eaLnBrk="1" hangingPunct="1"/>
            <a:r>
              <a:rPr lang="en-US" altLang="en-US" dirty="0"/>
              <a:t>Many private operators prior to 1911 Merger that created two large systems, Pacific Electric for longer distance travel and Los Angeles Railway for shorter distance travel connecting with downtown.  </a:t>
            </a:r>
          </a:p>
          <a:p>
            <a:pPr eaLnBrk="1" hangingPunct="1"/>
            <a:r>
              <a:rPr lang="en-US" altLang="en-US" dirty="0"/>
              <a:t>First bus company created in 1923 by PE and </a:t>
            </a:r>
            <a:r>
              <a:rPr lang="en-US" altLang="en-US" dirty="0" err="1"/>
              <a:t>LARy</a:t>
            </a:r>
            <a:r>
              <a:rPr lang="en-US" altLang="en-US" dirty="0"/>
              <a:t> to serve Wilshire Blvd.</a:t>
            </a:r>
          </a:p>
          <a:p>
            <a:pPr eaLnBrk="1" hangingPunct="1"/>
            <a:r>
              <a:rPr lang="en-US" altLang="en-US" dirty="0"/>
              <a:t>First large diesel bus order in 1940 (and first smog alert issued in 1943)</a:t>
            </a:r>
          </a:p>
          <a:p>
            <a:pPr eaLnBrk="1" hangingPunct="1"/>
            <a:r>
              <a:rPr lang="en-US" altLang="en-US" dirty="0"/>
              <a:t>Fares regulated by Sacramento and held low for many years.</a:t>
            </a:r>
          </a:p>
          <a:p>
            <a:pPr eaLnBrk="1" hangingPunct="1"/>
            <a:r>
              <a:rPr lang="en-US" altLang="en-US" dirty="0"/>
              <a:t>Public governance and local control begins in 1958 with first MTA.</a:t>
            </a:r>
          </a:p>
          <a:p>
            <a:pPr eaLnBrk="1" hangingPunct="1"/>
            <a:r>
              <a:rPr lang="en-US" altLang="en-US" dirty="0"/>
              <a:t>SCRTD created to give the underpowered MTA the tools it needed.</a:t>
            </a:r>
          </a:p>
          <a:p>
            <a:pPr eaLnBrk="1" hangingPunct="1"/>
            <a:r>
              <a:rPr lang="en-US" altLang="en-US" dirty="0"/>
              <a:t>Watts Riots – report on causes cited lack of access to a well coordinated transit system, SCRTD takes over 11 failing transit operators</a:t>
            </a:r>
          </a:p>
          <a:p>
            <a:pPr eaLnBrk="1" hangingPunct="1"/>
            <a:r>
              <a:rPr lang="en-US" altLang="en-US" dirty="0"/>
              <a:t>Transportation Commissions created in 1976.</a:t>
            </a:r>
          </a:p>
          <a:p>
            <a:pPr eaLnBrk="1" hangingPunct="1"/>
            <a:r>
              <a:rPr lang="en-US" altLang="en-US" dirty="0"/>
              <a:t>Merger of transit district and transportation commission in 1993.</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188545A-4A5B-4397-B5ED-8BEBE82C8A77}" type="slidenum">
              <a:rPr lang="en-US" altLang="en-US" smtClean="0">
                <a:latin typeface="ScalaSans-Bold" pitchFamily="50" charset="0"/>
              </a:rPr>
              <a:pPr eaLnBrk="1" hangingPunct="1">
                <a:spcBef>
                  <a:spcPct val="0"/>
                </a:spcBef>
              </a:pPr>
              <a:t>32</a:t>
            </a:fld>
            <a:endParaRPr lang="en-US" altLang="en-US">
              <a:latin typeface="ScalaSans-Bold" pitchFamily="50" charset="0"/>
            </a:endParaRPr>
          </a:p>
        </p:txBody>
      </p:sp>
      <p:sp>
        <p:nvSpPr>
          <p:cNvPr id="93187" name="Rectangle 2"/>
          <p:cNvSpPr>
            <a:spLocks noGrp="1" noRot="1" noChangeAspect="1" noChangeArrowheads="1" noTextEdit="1"/>
          </p:cNvSpPr>
          <p:nvPr>
            <p:ph type="sldImg"/>
          </p:nvPr>
        </p:nvSpPr>
        <p:spPr>
          <a:xfrm>
            <a:off x="1196975" y="708025"/>
            <a:ext cx="4632325" cy="3475038"/>
          </a:xfrm>
          <a:ln/>
        </p:spPr>
      </p:sp>
      <p:sp>
        <p:nvSpPr>
          <p:cNvPr id="931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5CB0676-800F-4EC9-8A20-7CDFE1625048}" type="slidenum">
              <a:rPr lang="en-US" altLang="en-US" smtClean="0">
                <a:latin typeface="ScalaSans-Bold" pitchFamily="50" charset="0"/>
              </a:rPr>
              <a:pPr eaLnBrk="1" hangingPunct="1">
                <a:spcBef>
                  <a:spcPct val="0"/>
                </a:spcBef>
              </a:pPr>
              <a:t>34</a:t>
            </a:fld>
            <a:endParaRPr lang="en-US" altLang="en-US">
              <a:latin typeface="ScalaSans-Bold" pitchFamily="50" charset="0"/>
            </a:endParaRPr>
          </a:p>
        </p:txBody>
      </p:sp>
      <p:sp>
        <p:nvSpPr>
          <p:cNvPr id="100355" name="Rectangle 2"/>
          <p:cNvSpPr>
            <a:spLocks noGrp="1" noRot="1" noChangeAspect="1" noChangeArrowheads="1" noTextEdit="1"/>
          </p:cNvSpPr>
          <p:nvPr>
            <p:ph type="sldImg"/>
          </p:nvPr>
        </p:nvSpPr>
        <p:spPr>
          <a:xfrm>
            <a:off x="1196975" y="708025"/>
            <a:ext cx="4632325" cy="3475038"/>
          </a:xfrm>
          <a:ln/>
        </p:spPr>
      </p:sp>
      <p:sp>
        <p:nvSpPr>
          <p:cNvPr id="10035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EC957C9-598B-401D-8E2B-D7F709E57C23}" type="slidenum">
              <a:rPr lang="en-US" altLang="en-US" smtClean="0">
                <a:latin typeface="ScalaSans-Bold" pitchFamily="50" charset="0"/>
              </a:rPr>
              <a:pPr eaLnBrk="1" hangingPunct="1">
                <a:spcBef>
                  <a:spcPct val="0"/>
                </a:spcBef>
              </a:pPr>
              <a:t>35</a:t>
            </a:fld>
            <a:endParaRPr lang="en-US" altLang="en-US">
              <a:latin typeface="ScalaSans-Bold" pitchFamily="50" charset="0"/>
            </a:endParaRPr>
          </a:p>
        </p:txBody>
      </p:sp>
      <p:sp>
        <p:nvSpPr>
          <p:cNvPr id="101379" name="Rectangle 2"/>
          <p:cNvSpPr>
            <a:spLocks noGrp="1" noRot="1" noChangeAspect="1" noChangeArrowheads="1" noTextEdit="1"/>
          </p:cNvSpPr>
          <p:nvPr>
            <p:ph type="sldImg"/>
          </p:nvPr>
        </p:nvSpPr>
        <p:spPr>
          <a:xfrm>
            <a:off x="1195388" y="708025"/>
            <a:ext cx="4633912" cy="3475038"/>
          </a:xfrm>
          <a:ln/>
        </p:spPr>
      </p:sp>
      <p:sp>
        <p:nvSpPr>
          <p:cNvPr id="10138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20B9787-8979-4C13-A9CE-D6DD33CF1D67}" type="slidenum">
              <a:rPr lang="en-US" altLang="en-US" smtClean="0">
                <a:latin typeface="ScalaSans-Bold" pitchFamily="50" charset="0"/>
              </a:rPr>
              <a:pPr eaLnBrk="1" hangingPunct="1">
                <a:spcBef>
                  <a:spcPct val="0"/>
                </a:spcBef>
              </a:pPr>
              <a:t>36</a:t>
            </a:fld>
            <a:endParaRPr lang="en-US" altLang="en-US">
              <a:latin typeface="ScalaSans-Bold" pitchFamily="50" charset="0"/>
            </a:endParaRPr>
          </a:p>
        </p:txBody>
      </p:sp>
      <p:sp>
        <p:nvSpPr>
          <p:cNvPr id="102403" name="Rectangle 2"/>
          <p:cNvSpPr>
            <a:spLocks noGrp="1" noRot="1" noChangeAspect="1" noChangeArrowheads="1" noTextEdit="1"/>
          </p:cNvSpPr>
          <p:nvPr>
            <p:ph type="sldImg"/>
          </p:nvPr>
        </p:nvSpPr>
        <p:spPr>
          <a:xfrm>
            <a:off x="1195388" y="708025"/>
            <a:ext cx="4633912" cy="3475038"/>
          </a:xfrm>
          <a:ln/>
        </p:spPr>
      </p:sp>
      <p:sp>
        <p:nvSpPr>
          <p:cNvPr id="10240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7701A43-5579-437D-8F5A-C2AA514FD1B0}" type="slidenum">
              <a:rPr lang="en-US" altLang="en-US" smtClean="0">
                <a:latin typeface="ScalaSans-Bold" pitchFamily="50" charset="0"/>
              </a:rPr>
              <a:pPr eaLnBrk="1" hangingPunct="1">
                <a:spcBef>
                  <a:spcPct val="0"/>
                </a:spcBef>
              </a:pPr>
              <a:t>37</a:t>
            </a:fld>
            <a:endParaRPr lang="en-US" altLang="en-US">
              <a:latin typeface="ScalaSans-Bold" pitchFamily="50" charset="0"/>
            </a:endParaRPr>
          </a:p>
        </p:txBody>
      </p:sp>
      <p:sp>
        <p:nvSpPr>
          <p:cNvPr id="103427" name="Rectangle 2"/>
          <p:cNvSpPr>
            <a:spLocks noGrp="1" noRot="1" noChangeAspect="1" noChangeArrowheads="1" noTextEdit="1"/>
          </p:cNvSpPr>
          <p:nvPr>
            <p:ph type="sldImg"/>
          </p:nvPr>
        </p:nvSpPr>
        <p:spPr>
          <a:xfrm>
            <a:off x="1196975" y="708025"/>
            <a:ext cx="4632325" cy="3475038"/>
          </a:xfrm>
          <a:ln/>
        </p:spPr>
      </p:sp>
      <p:sp>
        <p:nvSpPr>
          <p:cNvPr id="10342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5AC1C44-7428-4EE4-847F-C13C79AD1BC7}" type="slidenum">
              <a:rPr lang="en-US" altLang="en-US" smtClean="0">
                <a:latin typeface="ScalaSans-Bold" pitchFamily="50" charset="0"/>
              </a:rPr>
              <a:pPr eaLnBrk="1" hangingPunct="1">
                <a:spcBef>
                  <a:spcPct val="0"/>
                </a:spcBef>
              </a:pPr>
              <a:t>38</a:t>
            </a:fld>
            <a:endParaRPr lang="en-US" altLang="en-US">
              <a:latin typeface="ScalaSans-Bold" pitchFamily="50" charset="0"/>
            </a:endParaRPr>
          </a:p>
        </p:txBody>
      </p:sp>
      <p:sp>
        <p:nvSpPr>
          <p:cNvPr id="105475" name="Rectangle 2"/>
          <p:cNvSpPr>
            <a:spLocks noGrp="1" noRot="1" noChangeAspect="1" noChangeArrowheads="1" noTextEdit="1"/>
          </p:cNvSpPr>
          <p:nvPr>
            <p:ph type="sldImg"/>
          </p:nvPr>
        </p:nvSpPr>
        <p:spPr>
          <a:xfrm>
            <a:off x="1195388" y="708025"/>
            <a:ext cx="4633912" cy="3475038"/>
          </a:xfrm>
          <a:ln/>
        </p:spPr>
      </p:sp>
      <p:sp>
        <p:nvSpPr>
          <p:cNvPr id="1054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8C2ED7D-A650-411C-A135-14264A594372}" type="slidenum">
              <a:rPr lang="en-US" altLang="en-US" smtClean="0">
                <a:latin typeface="ScalaSans-Bold" pitchFamily="50" charset="0"/>
              </a:rPr>
              <a:pPr eaLnBrk="1" hangingPunct="1">
                <a:spcBef>
                  <a:spcPct val="0"/>
                </a:spcBef>
              </a:pPr>
              <a:t>4</a:t>
            </a:fld>
            <a:endParaRPr lang="en-US" altLang="en-US">
              <a:latin typeface="ScalaSans-Bold" pitchFamily="50" charset="0"/>
            </a:endParaRPr>
          </a:p>
        </p:txBody>
      </p:sp>
      <p:sp>
        <p:nvSpPr>
          <p:cNvPr id="59395" name="Rectangle 2"/>
          <p:cNvSpPr>
            <a:spLocks noGrp="1" noRot="1" noChangeAspect="1" noChangeArrowheads="1" noTextEdit="1"/>
          </p:cNvSpPr>
          <p:nvPr>
            <p:ph type="sldImg"/>
          </p:nvPr>
        </p:nvSpPr>
        <p:spPr>
          <a:xfrm>
            <a:off x="1195388" y="708025"/>
            <a:ext cx="4633912" cy="3475038"/>
          </a:xfrm>
          <a:ln/>
        </p:spPr>
      </p:sp>
      <p:sp>
        <p:nvSpPr>
          <p:cNvPr id="59396" name="Rectangle 3"/>
          <p:cNvSpPr>
            <a:spLocks noGrp="1" noChangeArrowheads="1"/>
          </p:cNvSpPr>
          <p:nvPr>
            <p:ph type="body" idx="1"/>
          </p:nvPr>
        </p:nvSpPr>
        <p:spPr>
          <a:noFill/>
        </p:spPr>
        <p:txBody>
          <a:bodyPr/>
          <a:lstStyle/>
          <a:p>
            <a:pPr eaLnBrk="1" hangingPunct="1"/>
            <a:r>
              <a:rPr lang="en-US" altLang="en-US"/>
              <a:t>First franchise granted in 1873, first line opens in 1874.  Horse drawn rail is the biohazard of its day, frequently complained about in newspaper letters to the editor.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EF2A2AB-010B-4CCB-9202-38219BD24DC4}" type="slidenum">
              <a:rPr lang="en-US" altLang="en-US" smtClean="0">
                <a:latin typeface="ScalaSans-Bold" pitchFamily="50" charset="0"/>
              </a:rPr>
              <a:pPr eaLnBrk="1" hangingPunct="1">
                <a:spcBef>
                  <a:spcPct val="0"/>
                </a:spcBef>
              </a:pPr>
              <a:t>5</a:t>
            </a:fld>
            <a:endParaRPr lang="en-US" altLang="en-US">
              <a:latin typeface="ScalaSans-Bold" pitchFamily="50" charset="0"/>
            </a:endParaRPr>
          </a:p>
        </p:txBody>
      </p:sp>
      <p:sp>
        <p:nvSpPr>
          <p:cNvPr id="60419" name="Rectangle 2"/>
          <p:cNvSpPr>
            <a:spLocks noGrp="1" noRot="1" noChangeAspect="1" noChangeArrowheads="1" noTextEdit="1"/>
          </p:cNvSpPr>
          <p:nvPr>
            <p:ph type="sldImg"/>
          </p:nvPr>
        </p:nvSpPr>
        <p:spPr>
          <a:xfrm>
            <a:off x="1195388" y="708025"/>
            <a:ext cx="4633912" cy="3475038"/>
          </a:xfrm>
          <a:ln/>
        </p:spPr>
      </p:sp>
      <p:sp>
        <p:nvSpPr>
          <p:cNvPr id="60420" name="Rectangle 3"/>
          <p:cNvSpPr>
            <a:spLocks noGrp="1" noChangeArrowheads="1"/>
          </p:cNvSpPr>
          <p:nvPr>
            <p:ph type="body" idx="1"/>
          </p:nvPr>
        </p:nvSpPr>
        <p:spPr>
          <a:noFill/>
        </p:spPr>
        <p:txBody>
          <a:bodyPr/>
          <a:lstStyle/>
          <a:p>
            <a:pPr eaLnBrk="1" hangingPunct="1"/>
            <a:r>
              <a:rPr lang="en-US" altLang="en-US"/>
              <a:t>Innovation with Cable drawn railways, all of these companies went bankrupt quickly.  Accident prone, unpaved streets, and expanding city made service with this technology a challenge.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0BD17DE-381E-471F-A55B-F6F76B646C5B}" type="slidenum">
              <a:rPr lang="en-US" altLang="en-US" smtClean="0">
                <a:latin typeface="ScalaSans-Bold" pitchFamily="50" charset="0"/>
              </a:rPr>
              <a:pPr eaLnBrk="1" hangingPunct="1">
                <a:spcBef>
                  <a:spcPct val="0"/>
                </a:spcBef>
              </a:pPr>
              <a:t>6</a:t>
            </a:fld>
            <a:endParaRPr lang="en-US" altLang="en-US">
              <a:latin typeface="ScalaSans-Bold" pitchFamily="50" charset="0"/>
            </a:endParaRPr>
          </a:p>
        </p:txBody>
      </p:sp>
      <p:sp>
        <p:nvSpPr>
          <p:cNvPr id="61443" name="Rectangle 2"/>
          <p:cNvSpPr>
            <a:spLocks noGrp="1" noRot="1" noChangeAspect="1" noChangeArrowheads="1" noTextEdit="1"/>
          </p:cNvSpPr>
          <p:nvPr>
            <p:ph type="sldImg"/>
          </p:nvPr>
        </p:nvSpPr>
        <p:spPr>
          <a:xfrm>
            <a:off x="1195388" y="708025"/>
            <a:ext cx="4633912" cy="3475038"/>
          </a:xfrm>
          <a:ln/>
        </p:spPr>
      </p:sp>
      <p:sp>
        <p:nvSpPr>
          <p:cNvPr id="61444" name="Rectangle 3"/>
          <p:cNvSpPr>
            <a:spLocks noGrp="1" noChangeArrowheads="1"/>
          </p:cNvSpPr>
          <p:nvPr>
            <p:ph type="body" idx="1"/>
          </p:nvPr>
        </p:nvSpPr>
        <p:spPr>
          <a:noFill/>
        </p:spPr>
        <p:txBody>
          <a:bodyPr/>
          <a:lstStyle/>
          <a:p>
            <a:pPr eaLnBrk="1" hangingPunct="1"/>
            <a:r>
              <a:rPr lang="en-US" altLang="en-US"/>
              <a:t>Quickly supplants horse drawn and cable railways.  Leads to the first transit library open to the public in 1895.  Had to convince the Victorian era  minded  public that electricity and speed were safe.</a:t>
            </a:r>
          </a:p>
          <a:p>
            <a:pPr eaLnBrk="1" hangingPunct="1"/>
            <a:r>
              <a:rPr lang="en-US" altLang="en-US"/>
              <a:t>Massive expansion outward, first to Pasadena, then Long Beach, based on those successes, every suburban community lobbied for rail connections to downtown.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0F2DA42-3831-43CE-8F17-638A3CFC2D1C}" type="slidenum">
              <a:rPr lang="en-US" altLang="en-US" smtClean="0">
                <a:latin typeface="ScalaSans-Bold" pitchFamily="50" charset="0"/>
              </a:rPr>
              <a:pPr eaLnBrk="1" hangingPunct="1">
                <a:spcBef>
                  <a:spcPct val="0"/>
                </a:spcBef>
              </a:pPr>
              <a:t>7</a:t>
            </a:fld>
            <a:endParaRPr lang="en-US" altLang="en-US">
              <a:latin typeface="ScalaSans-Bold" pitchFamily="50" charset="0"/>
            </a:endParaRPr>
          </a:p>
        </p:txBody>
      </p:sp>
      <p:sp>
        <p:nvSpPr>
          <p:cNvPr id="62467" name="Rectangle 2"/>
          <p:cNvSpPr>
            <a:spLocks noGrp="1" noRot="1" noChangeAspect="1" noChangeArrowheads="1" noTextEdit="1"/>
          </p:cNvSpPr>
          <p:nvPr>
            <p:ph type="sldImg"/>
          </p:nvPr>
        </p:nvSpPr>
        <p:spPr>
          <a:xfrm>
            <a:off x="1195388" y="708025"/>
            <a:ext cx="4633912" cy="3475038"/>
          </a:xfrm>
          <a:ln/>
        </p:spPr>
      </p:sp>
      <p:sp>
        <p:nvSpPr>
          <p:cNvPr id="62468" name="Rectangle 3"/>
          <p:cNvSpPr>
            <a:spLocks noGrp="1" noChangeArrowheads="1"/>
          </p:cNvSpPr>
          <p:nvPr>
            <p:ph type="body" idx="1"/>
          </p:nvPr>
        </p:nvSpPr>
        <p:spPr>
          <a:noFill/>
        </p:spPr>
        <p:txBody>
          <a:bodyPr/>
          <a:lstStyle/>
          <a:p>
            <a:pPr eaLnBrk="1" hangingPunct="1"/>
            <a:r>
              <a:rPr lang="en-US" altLang="en-US"/>
              <a:t>The Red Cars – source of urban mythology promoted in Disney’s Who Framed Roger Rabbit.  Story is repeated as fact – Standard Oil, Firestone Tire and General Motors conspired to dismantle the Red Cars.  </a:t>
            </a:r>
          </a:p>
          <a:p>
            <a:pPr eaLnBrk="1" hangingPunct="1"/>
            <a:r>
              <a:rPr lang="en-US" altLang="en-US"/>
              <a:t>Timelines don’t match up.  The court case was about anti-competitive contracting with suppliers and took place in 1948.  National City Lines was involved, which was the parent company of theYellow Cars, not the Red Cars, and most of LA’s rail was converted to bus in the 1950’s, after the court case, not before.</a:t>
            </a:r>
          </a:p>
          <a:p>
            <a:pPr eaLnBrk="1" hangingPunct="1"/>
            <a:endParaRPr lang="en-US" altLang="en-US"/>
          </a:p>
          <a:p>
            <a:pPr eaLnBrk="1" hangingPunct="1"/>
            <a:r>
              <a:rPr lang="en-US" altLang="en-US"/>
              <a:t>System connected four counties.  450 miles of its remaining right of way was purchased from Southern Pacific in 1992 for $980 million.  Allowed Metrolink to begin service quickly and preserved corridors for future Light Rail and BRT.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DEFEAA5-340D-4D28-9DDC-63C52F4EEDDB}" type="slidenum">
              <a:rPr lang="en-US" altLang="en-US" smtClean="0">
                <a:latin typeface="ScalaSans-Bold" pitchFamily="50" charset="0"/>
              </a:rPr>
              <a:pPr eaLnBrk="1" hangingPunct="1">
                <a:spcBef>
                  <a:spcPct val="0"/>
                </a:spcBef>
              </a:pPr>
              <a:t>8</a:t>
            </a:fld>
            <a:endParaRPr lang="en-US" altLang="en-US">
              <a:latin typeface="ScalaSans-Bold" pitchFamily="50" charset="0"/>
            </a:endParaRPr>
          </a:p>
        </p:txBody>
      </p:sp>
      <p:sp>
        <p:nvSpPr>
          <p:cNvPr id="63491" name="Rectangle 2"/>
          <p:cNvSpPr>
            <a:spLocks noGrp="1" noRot="1" noChangeAspect="1" noChangeArrowheads="1" noTextEdit="1"/>
          </p:cNvSpPr>
          <p:nvPr>
            <p:ph type="sldImg"/>
          </p:nvPr>
        </p:nvSpPr>
        <p:spPr>
          <a:xfrm>
            <a:off x="1195388" y="708025"/>
            <a:ext cx="4633912" cy="3475038"/>
          </a:xfrm>
          <a:ln/>
        </p:spPr>
      </p:sp>
      <p:sp>
        <p:nvSpPr>
          <p:cNvPr id="63492" name="Rectangle 3"/>
          <p:cNvSpPr>
            <a:spLocks noGrp="1" noChangeArrowheads="1"/>
          </p:cNvSpPr>
          <p:nvPr>
            <p:ph type="body" idx="1"/>
          </p:nvPr>
        </p:nvSpPr>
        <p:spPr>
          <a:noFill/>
        </p:spPr>
        <p:txBody>
          <a:bodyPr/>
          <a:lstStyle/>
          <a:p>
            <a:pPr eaLnBrk="1" hangingPunct="1"/>
            <a:r>
              <a:rPr lang="en-US" altLang="en-US"/>
              <a:t>Henry Huntington, ran this system until his death in 1927.  His estate continued to run it until 1945 when it sold it to Los Angeles Transit Lines.</a:t>
            </a:r>
          </a:p>
          <a:p>
            <a:pPr eaLnBrk="1" hangingPunct="1"/>
            <a:r>
              <a:rPr lang="en-US" altLang="en-US"/>
              <a:t>Work horse system, morphed into today’s bus system.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1477F09-3FF2-4B2B-9BA5-A463B21C8130}" type="slidenum">
              <a:rPr lang="en-US" altLang="en-US" smtClean="0">
                <a:latin typeface="ScalaSans-Bold" pitchFamily="50" charset="0"/>
              </a:rPr>
              <a:pPr eaLnBrk="1" hangingPunct="1">
                <a:spcBef>
                  <a:spcPct val="0"/>
                </a:spcBef>
              </a:pPr>
              <a:t>9</a:t>
            </a:fld>
            <a:endParaRPr lang="en-US" altLang="en-US">
              <a:latin typeface="ScalaSans-Bold" pitchFamily="50" charset="0"/>
            </a:endParaRPr>
          </a:p>
        </p:txBody>
      </p:sp>
      <p:sp>
        <p:nvSpPr>
          <p:cNvPr id="64515" name="Rectangle 2"/>
          <p:cNvSpPr>
            <a:spLocks noGrp="1" noRot="1" noChangeAspect="1" noChangeArrowheads="1" noTextEdit="1"/>
          </p:cNvSpPr>
          <p:nvPr>
            <p:ph type="sldImg"/>
          </p:nvPr>
        </p:nvSpPr>
        <p:spPr>
          <a:xfrm>
            <a:off x="1196975" y="708025"/>
            <a:ext cx="4632325" cy="3475038"/>
          </a:xfrm>
          <a:ln/>
        </p:spPr>
      </p:sp>
      <p:sp>
        <p:nvSpPr>
          <p:cNvPr id="6451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0" y="5715000"/>
            <a:ext cx="9144000" cy="1143000"/>
          </a:xfrm>
          <a:prstGeom prst="rect">
            <a:avLst/>
          </a:prstGeom>
          <a:solidFill>
            <a:srgbClr val="CCCCCC"/>
          </a:solidFill>
          <a:ln w="9525">
            <a:solidFill>
              <a:srgbClr val="CCCC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400">
                <a:solidFill>
                  <a:schemeClr val="tx1"/>
                </a:solidFill>
                <a:latin typeface="Times New Roman" pitchFamily="18" charset="0"/>
              </a:defRPr>
            </a:lvl1pPr>
            <a:lvl2pPr marL="742950" indent="-285750" eaLnBrk="0" hangingPunct="0">
              <a:defRPr sz="3400">
                <a:solidFill>
                  <a:schemeClr val="tx1"/>
                </a:solidFill>
                <a:latin typeface="Times New Roman" pitchFamily="18" charset="0"/>
              </a:defRPr>
            </a:lvl2pPr>
            <a:lvl3pPr marL="1143000" indent="-228600" eaLnBrk="0" hangingPunct="0">
              <a:defRPr sz="3400">
                <a:solidFill>
                  <a:schemeClr val="tx1"/>
                </a:solidFill>
                <a:latin typeface="Times New Roman" pitchFamily="18" charset="0"/>
              </a:defRPr>
            </a:lvl3pPr>
            <a:lvl4pPr marL="1600200" indent="-228600" eaLnBrk="0" hangingPunct="0">
              <a:defRPr sz="3400">
                <a:solidFill>
                  <a:schemeClr val="tx1"/>
                </a:solidFill>
                <a:latin typeface="Times New Roman" pitchFamily="18" charset="0"/>
              </a:defRPr>
            </a:lvl4pPr>
            <a:lvl5pPr marL="2057400" indent="-228600" eaLnBrk="0" hangingPunct="0">
              <a:defRPr sz="3400">
                <a:solidFill>
                  <a:schemeClr val="tx1"/>
                </a:solidFill>
                <a:latin typeface="Times New Roman" pitchFamily="18" charset="0"/>
              </a:defRPr>
            </a:lvl5pPr>
            <a:lvl6pPr marL="2514600" indent="-228600" eaLnBrk="0" fontAlgn="base" hangingPunct="0">
              <a:spcBef>
                <a:spcPct val="0"/>
              </a:spcBef>
              <a:spcAft>
                <a:spcPct val="0"/>
              </a:spcAft>
              <a:defRPr sz="3400">
                <a:solidFill>
                  <a:schemeClr val="tx1"/>
                </a:solidFill>
                <a:latin typeface="Times New Roman" pitchFamily="18" charset="0"/>
              </a:defRPr>
            </a:lvl6pPr>
            <a:lvl7pPr marL="2971800" indent="-228600" eaLnBrk="0" fontAlgn="base" hangingPunct="0">
              <a:spcBef>
                <a:spcPct val="0"/>
              </a:spcBef>
              <a:spcAft>
                <a:spcPct val="0"/>
              </a:spcAft>
              <a:defRPr sz="3400">
                <a:solidFill>
                  <a:schemeClr val="tx1"/>
                </a:solidFill>
                <a:latin typeface="Times New Roman" pitchFamily="18" charset="0"/>
              </a:defRPr>
            </a:lvl7pPr>
            <a:lvl8pPr marL="3429000" indent="-228600" eaLnBrk="0" fontAlgn="base" hangingPunct="0">
              <a:spcBef>
                <a:spcPct val="0"/>
              </a:spcBef>
              <a:spcAft>
                <a:spcPct val="0"/>
              </a:spcAft>
              <a:defRPr sz="3400">
                <a:solidFill>
                  <a:schemeClr val="tx1"/>
                </a:solidFill>
                <a:latin typeface="Times New Roman" pitchFamily="18" charset="0"/>
              </a:defRPr>
            </a:lvl8pPr>
            <a:lvl9pPr marL="3886200" indent="-228600" eaLnBrk="0" fontAlgn="base" hangingPunct="0">
              <a:spcBef>
                <a:spcPct val="0"/>
              </a:spcBef>
              <a:spcAft>
                <a:spcPct val="0"/>
              </a:spcAft>
              <a:defRPr sz="3400">
                <a:solidFill>
                  <a:schemeClr val="tx1"/>
                </a:solidFill>
                <a:latin typeface="Times New Roman" pitchFamily="18" charset="0"/>
              </a:defRPr>
            </a:lvl9pPr>
          </a:lstStyle>
          <a:p>
            <a:pPr algn="ctr">
              <a:defRPr/>
            </a:pPr>
            <a:endParaRPr lang="en-US" altLang="en-US" sz="2400"/>
          </a:p>
        </p:txBody>
      </p:sp>
      <p:pic>
        <p:nvPicPr>
          <p:cNvPr id="5"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5263" y="5867400"/>
            <a:ext cx="1801812"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Rectangle 2"/>
          <p:cNvSpPr>
            <a:spLocks noGrp="1" noChangeArrowheads="1"/>
          </p:cNvSpPr>
          <p:nvPr>
            <p:ph type="ctrTitle"/>
          </p:nvPr>
        </p:nvSpPr>
        <p:spPr>
          <a:xfrm>
            <a:off x="912813" y="2362200"/>
            <a:ext cx="7772400" cy="1600200"/>
          </a:xfrm>
        </p:spPr>
        <p:txBody>
          <a:bodyPr/>
          <a:lstStyle>
            <a:lvl1pPr>
              <a:defRPr sz="4000"/>
            </a:lvl1pPr>
          </a:lstStyle>
          <a:p>
            <a:pPr lvl="0"/>
            <a:r>
              <a:rPr lang="en-US" altLang="en-US" noProof="0"/>
              <a:t>Click to edit Master title style</a:t>
            </a:r>
          </a:p>
        </p:txBody>
      </p:sp>
      <p:sp>
        <p:nvSpPr>
          <p:cNvPr id="132099" name="Rectangle 3"/>
          <p:cNvSpPr>
            <a:spLocks noGrp="1" noChangeArrowheads="1"/>
          </p:cNvSpPr>
          <p:nvPr>
            <p:ph type="subTitle" idx="1"/>
          </p:nvPr>
        </p:nvSpPr>
        <p:spPr>
          <a:xfrm>
            <a:off x="912813" y="4114800"/>
            <a:ext cx="7773987" cy="1219200"/>
          </a:xfrm>
        </p:spPr>
        <p:txBody>
          <a:bodyPr/>
          <a:lstStyle>
            <a:lvl1pPr marL="0" indent="0">
              <a:buFontTx/>
              <a:buNone/>
              <a:defRPr sz="2800"/>
            </a:lvl1pPr>
          </a:lstStyle>
          <a:p>
            <a:pPr lvl="0"/>
            <a:r>
              <a:rPr lang="en-US" altLang="en-US" noProof="0"/>
              <a:t>Click to edit Master subtitle style</a:t>
            </a:r>
          </a:p>
        </p:txBody>
      </p:sp>
      <p:sp>
        <p:nvSpPr>
          <p:cNvPr id="6" name="Rectangle 4"/>
          <p:cNvSpPr>
            <a:spLocks noGrp="1" noChangeArrowheads="1"/>
          </p:cNvSpPr>
          <p:nvPr>
            <p:ph type="ftr" sz="quarter" idx="10"/>
          </p:nvPr>
        </p:nvSpPr>
        <p:spPr bwMode="auto">
          <a:xfrm>
            <a:off x="5181600" y="6553200"/>
            <a:ext cx="3124200" cy="2286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b" anchorCtr="0" compatLnSpc="1">
            <a:prstTxWarp prst="textNoShape">
              <a:avLst/>
            </a:prstTxWarp>
          </a:bodyPr>
          <a:lstStyle>
            <a:lvl1pPr defTabSz="787400">
              <a:defRPr sz="1200">
                <a:solidFill>
                  <a:schemeClr val="bg1"/>
                </a:solidFill>
              </a:defRPr>
            </a:lvl1pPr>
          </a:lstStyle>
          <a:p>
            <a:pPr>
              <a:defRPr/>
            </a:pPr>
            <a:endParaRPr lang="en-US" altLang="en-US"/>
          </a:p>
        </p:txBody>
      </p:sp>
      <p:sp>
        <p:nvSpPr>
          <p:cNvPr id="7" name="Rectangle 5"/>
          <p:cNvSpPr>
            <a:spLocks noGrp="1" noChangeArrowheads="1"/>
          </p:cNvSpPr>
          <p:nvPr>
            <p:ph type="sldNum" sz="quarter" idx="11"/>
          </p:nvPr>
        </p:nvSpPr>
        <p:spPr bwMode="auto">
          <a:xfrm>
            <a:off x="8382000" y="6553200"/>
            <a:ext cx="609600" cy="2286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b" anchorCtr="0" compatLnSpc="1">
            <a:prstTxWarp prst="textNoShape">
              <a:avLst/>
            </a:prstTxWarp>
          </a:bodyPr>
          <a:lstStyle>
            <a:lvl1pPr defTabSz="787400">
              <a:defRPr sz="1200">
                <a:solidFill>
                  <a:schemeClr val="bg1"/>
                </a:solidFill>
                <a:latin typeface="ScalaSans-Bold" pitchFamily="50" charset="0"/>
              </a:defRPr>
            </a:lvl1pPr>
          </a:lstStyle>
          <a:p>
            <a:pPr>
              <a:defRPr/>
            </a:pPr>
            <a:fld id="{40597567-FFDA-4CCF-ADDC-98FA8DE0D127}" type="slidenum">
              <a:rPr lang="en-US" altLang="en-US"/>
              <a:pPr>
                <a:defRPr/>
              </a:pPr>
              <a:t>‹#›</a:t>
            </a:fld>
            <a:endParaRPr lang="en-US" altLang="en-US">
              <a:latin typeface="Times New Roman" pitchFamily="18" charset="0"/>
            </a:endParaRPr>
          </a:p>
        </p:txBody>
      </p:sp>
    </p:spTree>
    <p:extLst>
      <p:ext uri="{BB962C8B-B14F-4D97-AF65-F5344CB8AC3E}">
        <p14:creationId xmlns:p14="http://schemas.microsoft.com/office/powerpoint/2010/main" val="1236885945"/>
      </p:ext>
    </p:extLst>
  </p:cSld>
  <p:clrMapOvr>
    <a:masterClrMapping/>
  </p:clrMapOvr>
  <p:transition advClick="0" advTm="45000">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927899"/>
      </p:ext>
    </p:extLst>
  </p:cSld>
  <p:clrMapOvr>
    <a:masterClrMapping/>
  </p:clrMapOvr>
  <p:transition advClick="0" advTm="45000">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463" y="136525"/>
            <a:ext cx="2016125" cy="5273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3088" y="136525"/>
            <a:ext cx="5895975" cy="5273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9172170"/>
      </p:ext>
    </p:extLst>
  </p:cSld>
  <p:clrMapOvr>
    <a:masterClrMapping/>
  </p:clrMapOvr>
  <p:transition advClick="0" advTm="45000">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73088" y="136525"/>
            <a:ext cx="8064500" cy="5273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3379728"/>
      </p:ext>
    </p:extLst>
  </p:cSld>
  <p:clrMapOvr>
    <a:masterClrMapping/>
  </p:clrMapOvr>
  <p:transition advClick="0" advTm="45000">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1905329"/>
      </p:ext>
    </p:extLst>
  </p:cSld>
  <p:clrMapOvr>
    <a:masterClrMapping/>
  </p:clrMapOvr>
  <p:transition advClick="0" advTm="45000">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29690466"/>
      </p:ext>
    </p:extLst>
  </p:cSld>
  <p:clrMapOvr>
    <a:masterClrMapping/>
  </p:clrMapOvr>
  <p:transition advClick="0" advTm="45000">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3088" y="1295400"/>
            <a:ext cx="38084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1295400"/>
            <a:ext cx="380841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9634746"/>
      </p:ext>
    </p:extLst>
  </p:cSld>
  <p:clrMapOvr>
    <a:masterClrMapping/>
  </p:clrMapOvr>
  <p:transition advClick="0" advTm="45000">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0224616"/>
      </p:ext>
    </p:extLst>
  </p:cSld>
  <p:clrMapOvr>
    <a:masterClrMapping/>
  </p:clrMapOvr>
  <p:transition advClick="0" advTm="45000">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0065295"/>
      </p:ext>
    </p:extLst>
  </p:cSld>
  <p:clrMapOvr>
    <a:masterClrMapping/>
  </p:clrMapOvr>
  <p:transition advClick="0" advTm="45000">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366778"/>
      </p:ext>
    </p:extLst>
  </p:cSld>
  <p:clrMapOvr>
    <a:masterClrMapping/>
  </p:clrMapOvr>
  <p:transition advClick="0" advTm="45000">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4525538"/>
      </p:ext>
    </p:extLst>
  </p:cSld>
  <p:clrMapOvr>
    <a:masterClrMapping/>
  </p:clrMapOvr>
  <p:transition advClick="0" advTm="45000">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87915480"/>
      </p:ext>
    </p:extLst>
  </p:cSld>
  <p:clrMapOvr>
    <a:masterClrMapping/>
  </p:clrMapOvr>
  <p:transition advClick="0" advTm="45000">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030913"/>
            <a:ext cx="1152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0"/>
          <p:cNvSpPr>
            <a:spLocks noChangeArrowheads="1"/>
          </p:cNvSpPr>
          <p:nvPr userDrawn="1"/>
        </p:nvSpPr>
        <p:spPr bwMode="auto">
          <a:xfrm>
            <a:off x="0" y="0"/>
            <a:ext cx="9144000" cy="914400"/>
          </a:xfrm>
          <a:prstGeom prst="rect">
            <a:avLst/>
          </a:prstGeom>
          <a:solidFill>
            <a:srgbClr val="CCCCCC"/>
          </a:solidFill>
          <a:ln w="9525">
            <a:solidFill>
              <a:srgbClr val="CCCC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400">
                <a:solidFill>
                  <a:schemeClr val="tx1"/>
                </a:solidFill>
                <a:latin typeface="Times New Roman" pitchFamily="18" charset="0"/>
              </a:defRPr>
            </a:lvl1pPr>
            <a:lvl2pPr marL="742950" indent="-285750" eaLnBrk="0" hangingPunct="0">
              <a:defRPr sz="3400">
                <a:solidFill>
                  <a:schemeClr val="tx1"/>
                </a:solidFill>
                <a:latin typeface="Times New Roman" pitchFamily="18" charset="0"/>
              </a:defRPr>
            </a:lvl2pPr>
            <a:lvl3pPr marL="1143000" indent="-228600" eaLnBrk="0" hangingPunct="0">
              <a:defRPr sz="3400">
                <a:solidFill>
                  <a:schemeClr val="tx1"/>
                </a:solidFill>
                <a:latin typeface="Times New Roman" pitchFamily="18" charset="0"/>
              </a:defRPr>
            </a:lvl3pPr>
            <a:lvl4pPr marL="1600200" indent="-228600" eaLnBrk="0" hangingPunct="0">
              <a:defRPr sz="3400">
                <a:solidFill>
                  <a:schemeClr val="tx1"/>
                </a:solidFill>
                <a:latin typeface="Times New Roman" pitchFamily="18" charset="0"/>
              </a:defRPr>
            </a:lvl4pPr>
            <a:lvl5pPr marL="2057400" indent="-228600" eaLnBrk="0" hangingPunct="0">
              <a:defRPr sz="3400">
                <a:solidFill>
                  <a:schemeClr val="tx1"/>
                </a:solidFill>
                <a:latin typeface="Times New Roman" pitchFamily="18" charset="0"/>
              </a:defRPr>
            </a:lvl5pPr>
            <a:lvl6pPr marL="2514600" indent="-228600" eaLnBrk="0" fontAlgn="base" hangingPunct="0">
              <a:spcBef>
                <a:spcPct val="0"/>
              </a:spcBef>
              <a:spcAft>
                <a:spcPct val="0"/>
              </a:spcAft>
              <a:defRPr sz="3400">
                <a:solidFill>
                  <a:schemeClr val="tx1"/>
                </a:solidFill>
                <a:latin typeface="Times New Roman" pitchFamily="18" charset="0"/>
              </a:defRPr>
            </a:lvl6pPr>
            <a:lvl7pPr marL="2971800" indent="-228600" eaLnBrk="0" fontAlgn="base" hangingPunct="0">
              <a:spcBef>
                <a:spcPct val="0"/>
              </a:spcBef>
              <a:spcAft>
                <a:spcPct val="0"/>
              </a:spcAft>
              <a:defRPr sz="3400">
                <a:solidFill>
                  <a:schemeClr val="tx1"/>
                </a:solidFill>
                <a:latin typeface="Times New Roman" pitchFamily="18" charset="0"/>
              </a:defRPr>
            </a:lvl7pPr>
            <a:lvl8pPr marL="3429000" indent="-228600" eaLnBrk="0" fontAlgn="base" hangingPunct="0">
              <a:spcBef>
                <a:spcPct val="0"/>
              </a:spcBef>
              <a:spcAft>
                <a:spcPct val="0"/>
              </a:spcAft>
              <a:defRPr sz="3400">
                <a:solidFill>
                  <a:schemeClr val="tx1"/>
                </a:solidFill>
                <a:latin typeface="Times New Roman" pitchFamily="18" charset="0"/>
              </a:defRPr>
            </a:lvl8pPr>
            <a:lvl9pPr marL="3886200" indent="-228600" eaLnBrk="0" fontAlgn="base" hangingPunct="0">
              <a:spcBef>
                <a:spcPct val="0"/>
              </a:spcBef>
              <a:spcAft>
                <a:spcPct val="0"/>
              </a:spcAft>
              <a:defRPr sz="3400">
                <a:solidFill>
                  <a:schemeClr val="tx1"/>
                </a:solidFill>
                <a:latin typeface="Times New Roman" pitchFamily="18" charset="0"/>
              </a:defRPr>
            </a:lvl9pPr>
          </a:lstStyle>
          <a:p>
            <a:pPr algn="ctr">
              <a:defRPr/>
            </a:pPr>
            <a:endParaRPr lang="en-US" altLang="en-US" sz="2400"/>
          </a:p>
        </p:txBody>
      </p:sp>
      <p:sp>
        <p:nvSpPr>
          <p:cNvPr id="1028" name="Rectangle 2"/>
          <p:cNvSpPr>
            <a:spLocks noGrp="1" noChangeArrowheads="1"/>
          </p:cNvSpPr>
          <p:nvPr>
            <p:ph type="title"/>
          </p:nvPr>
        </p:nvSpPr>
        <p:spPr bwMode="auto">
          <a:xfrm>
            <a:off x="868363" y="136525"/>
            <a:ext cx="77692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573088" y="1295400"/>
            <a:ext cx="77692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6"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advClick="0" advTm="45000">
    <p:cut/>
  </p:transition>
  <p:txStyles>
    <p:titleStyle>
      <a:lvl1pPr algn="l" defTabSz="787400" rtl="0" eaLnBrk="0" fontAlgn="base" hangingPunct="0">
        <a:spcBef>
          <a:spcPct val="0"/>
        </a:spcBef>
        <a:spcAft>
          <a:spcPct val="0"/>
        </a:spcAft>
        <a:defRPr sz="3400">
          <a:solidFill>
            <a:schemeClr val="tx1"/>
          </a:solidFill>
          <a:latin typeface="+mj-lt"/>
          <a:ea typeface="+mj-ea"/>
          <a:cs typeface="+mj-cs"/>
        </a:defRPr>
      </a:lvl1pPr>
      <a:lvl2pPr algn="l" defTabSz="787400" rtl="0" eaLnBrk="0" fontAlgn="base" hangingPunct="0">
        <a:spcBef>
          <a:spcPct val="0"/>
        </a:spcBef>
        <a:spcAft>
          <a:spcPct val="0"/>
        </a:spcAft>
        <a:defRPr sz="3400">
          <a:solidFill>
            <a:schemeClr val="tx1"/>
          </a:solidFill>
          <a:latin typeface="ScalaSansLF-Bold" pitchFamily="2" charset="0"/>
        </a:defRPr>
      </a:lvl2pPr>
      <a:lvl3pPr algn="l" defTabSz="787400" rtl="0" eaLnBrk="0" fontAlgn="base" hangingPunct="0">
        <a:spcBef>
          <a:spcPct val="0"/>
        </a:spcBef>
        <a:spcAft>
          <a:spcPct val="0"/>
        </a:spcAft>
        <a:defRPr sz="3400">
          <a:solidFill>
            <a:schemeClr val="tx1"/>
          </a:solidFill>
          <a:latin typeface="ScalaSansLF-Bold" pitchFamily="2" charset="0"/>
        </a:defRPr>
      </a:lvl3pPr>
      <a:lvl4pPr algn="l" defTabSz="787400" rtl="0" eaLnBrk="0" fontAlgn="base" hangingPunct="0">
        <a:spcBef>
          <a:spcPct val="0"/>
        </a:spcBef>
        <a:spcAft>
          <a:spcPct val="0"/>
        </a:spcAft>
        <a:defRPr sz="3400">
          <a:solidFill>
            <a:schemeClr val="tx1"/>
          </a:solidFill>
          <a:latin typeface="ScalaSansLF-Bold" pitchFamily="2" charset="0"/>
        </a:defRPr>
      </a:lvl4pPr>
      <a:lvl5pPr algn="l" defTabSz="787400" rtl="0" eaLnBrk="0" fontAlgn="base" hangingPunct="0">
        <a:spcBef>
          <a:spcPct val="0"/>
        </a:spcBef>
        <a:spcAft>
          <a:spcPct val="0"/>
        </a:spcAft>
        <a:defRPr sz="3400">
          <a:solidFill>
            <a:schemeClr val="tx1"/>
          </a:solidFill>
          <a:latin typeface="ScalaSansLF-Bold" pitchFamily="2" charset="0"/>
        </a:defRPr>
      </a:lvl5pPr>
      <a:lvl6pPr marL="457200" algn="l" defTabSz="787400" rtl="0" fontAlgn="base">
        <a:spcBef>
          <a:spcPct val="0"/>
        </a:spcBef>
        <a:spcAft>
          <a:spcPct val="0"/>
        </a:spcAft>
        <a:defRPr sz="3400">
          <a:solidFill>
            <a:schemeClr val="tx1"/>
          </a:solidFill>
          <a:latin typeface="ScalaSansLF-Bold" pitchFamily="2" charset="0"/>
        </a:defRPr>
      </a:lvl6pPr>
      <a:lvl7pPr marL="914400" algn="l" defTabSz="787400" rtl="0" fontAlgn="base">
        <a:spcBef>
          <a:spcPct val="0"/>
        </a:spcBef>
        <a:spcAft>
          <a:spcPct val="0"/>
        </a:spcAft>
        <a:defRPr sz="3400">
          <a:solidFill>
            <a:schemeClr val="tx1"/>
          </a:solidFill>
          <a:latin typeface="ScalaSansLF-Bold" pitchFamily="2" charset="0"/>
        </a:defRPr>
      </a:lvl7pPr>
      <a:lvl8pPr marL="1371600" algn="l" defTabSz="787400" rtl="0" fontAlgn="base">
        <a:spcBef>
          <a:spcPct val="0"/>
        </a:spcBef>
        <a:spcAft>
          <a:spcPct val="0"/>
        </a:spcAft>
        <a:defRPr sz="3400">
          <a:solidFill>
            <a:schemeClr val="tx1"/>
          </a:solidFill>
          <a:latin typeface="ScalaSansLF-Bold" pitchFamily="2" charset="0"/>
        </a:defRPr>
      </a:lvl8pPr>
      <a:lvl9pPr marL="1828800" algn="l" defTabSz="787400" rtl="0" fontAlgn="base">
        <a:spcBef>
          <a:spcPct val="0"/>
        </a:spcBef>
        <a:spcAft>
          <a:spcPct val="0"/>
        </a:spcAft>
        <a:defRPr sz="3400">
          <a:solidFill>
            <a:schemeClr val="tx1"/>
          </a:solidFill>
          <a:latin typeface="ScalaSansLF-Bold" pitchFamily="2" charset="0"/>
        </a:defRPr>
      </a:lvl9pPr>
    </p:titleStyle>
    <p:bodyStyle>
      <a:lvl1pPr marL="295275" indent="-295275" algn="l" defTabSz="787400" rtl="0" eaLnBrk="0" fontAlgn="base" hangingPunct="0">
        <a:spcBef>
          <a:spcPct val="20000"/>
        </a:spcBef>
        <a:spcAft>
          <a:spcPct val="0"/>
        </a:spcAft>
        <a:buChar char="•"/>
        <a:defRPr sz="3200">
          <a:solidFill>
            <a:schemeClr val="tx1"/>
          </a:solidFill>
          <a:latin typeface="+mn-lt"/>
          <a:ea typeface="+mn-ea"/>
          <a:cs typeface="+mn-cs"/>
        </a:defRPr>
      </a:lvl1pPr>
      <a:lvl2pPr marL="639763" indent="-247650" algn="l" defTabSz="787400" rtl="0" eaLnBrk="0" fontAlgn="base" hangingPunct="0">
        <a:spcBef>
          <a:spcPct val="20000"/>
        </a:spcBef>
        <a:spcAft>
          <a:spcPct val="0"/>
        </a:spcAft>
        <a:buChar char="–"/>
        <a:defRPr sz="2800">
          <a:solidFill>
            <a:schemeClr val="tx1"/>
          </a:solidFill>
          <a:latin typeface="+mn-lt"/>
        </a:defRPr>
      </a:lvl2pPr>
      <a:lvl3pPr marL="982663" indent="-195263" algn="l" defTabSz="787400" rtl="0" eaLnBrk="0" fontAlgn="base" hangingPunct="0">
        <a:spcBef>
          <a:spcPct val="20000"/>
        </a:spcBef>
        <a:spcAft>
          <a:spcPct val="0"/>
        </a:spcAft>
        <a:buChar char="•"/>
        <a:defRPr sz="2400">
          <a:solidFill>
            <a:schemeClr val="tx1"/>
          </a:solidFill>
          <a:latin typeface="+mn-lt"/>
        </a:defRPr>
      </a:lvl3pPr>
      <a:lvl4pPr marL="1377950" indent="-198438" algn="l" defTabSz="787400" rtl="0" eaLnBrk="0" fontAlgn="base" hangingPunct="0">
        <a:spcBef>
          <a:spcPct val="20000"/>
        </a:spcBef>
        <a:spcAft>
          <a:spcPct val="0"/>
        </a:spcAft>
        <a:buChar char="–"/>
        <a:defRPr sz="2000">
          <a:solidFill>
            <a:schemeClr val="tx1"/>
          </a:solidFill>
          <a:latin typeface="+mn-lt"/>
        </a:defRPr>
      </a:lvl4pPr>
      <a:lvl5pPr marL="1770063" indent="-196850" algn="l" defTabSz="787400" rtl="0" eaLnBrk="0" fontAlgn="base" hangingPunct="0">
        <a:spcBef>
          <a:spcPct val="20000"/>
        </a:spcBef>
        <a:spcAft>
          <a:spcPct val="0"/>
        </a:spcAft>
        <a:buChar char="»"/>
        <a:defRPr sz="1600">
          <a:solidFill>
            <a:schemeClr val="tx1"/>
          </a:solidFill>
          <a:latin typeface="+mn-lt"/>
        </a:defRPr>
      </a:lvl5pPr>
      <a:lvl6pPr marL="2227263" indent="-196850" algn="l" defTabSz="787400" rtl="0" fontAlgn="base">
        <a:spcBef>
          <a:spcPct val="20000"/>
        </a:spcBef>
        <a:spcAft>
          <a:spcPct val="0"/>
        </a:spcAft>
        <a:buChar char="»"/>
        <a:defRPr sz="1600">
          <a:solidFill>
            <a:schemeClr val="tx1"/>
          </a:solidFill>
          <a:latin typeface="+mn-lt"/>
        </a:defRPr>
      </a:lvl6pPr>
      <a:lvl7pPr marL="2684463" indent="-196850" algn="l" defTabSz="787400" rtl="0" fontAlgn="base">
        <a:spcBef>
          <a:spcPct val="20000"/>
        </a:spcBef>
        <a:spcAft>
          <a:spcPct val="0"/>
        </a:spcAft>
        <a:buChar char="»"/>
        <a:defRPr sz="1600">
          <a:solidFill>
            <a:schemeClr val="tx1"/>
          </a:solidFill>
          <a:latin typeface="+mn-lt"/>
        </a:defRPr>
      </a:lvl7pPr>
      <a:lvl8pPr marL="3141663" indent="-196850" algn="l" defTabSz="787400" rtl="0" fontAlgn="base">
        <a:spcBef>
          <a:spcPct val="20000"/>
        </a:spcBef>
        <a:spcAft>
          <a:spcPct val="0"/>
        </a:spcAft>
        <a:buChar char="»"/>
        <a:defRPr sz="1600">
          <a:solidFill>
            <a:schemeClr val="tx1"/>
          </a:solidFill>
          <a:latin typeface="+mn-lt"/>
        </a:defRPr>
      </a:lvl8pPr>
      <a:lvl9pPr marL="3598863" indent="-196850" algn="l" defTabSz="787400"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metroprimaryresources.info/los-angeles-transits-first-black-employee-william-e-bill-wells-1862-1943/15263/"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hyperlink" Target="http://www.youtube.com/watch?v=cNzQW_lwOko" TargetMode="External"/><Relationship Id="rId7" Type="http://schemas.openxmlformats.org/officeDocument/2006/relationships/hyperlink" Target="http://www.sfmta.com/cms/rhome/documents/TransitinSanFrancisco-CallwellChronologyweb.pdf" TargetMode="External"/><Relationship Id="rId12"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ww.youtube.com/watch?v=V75CegsJWio" TargetMode="External"/><Relationship Id="rId11" Type="http://schemas.openxmlformats.org/officeDocument/2006/relationships/image" Target="../media/image21.jpeg"/><Relationship Id="rId5" Type="http://schemas.openxmlformats.org/officeDocument/2006/relationships/hyperlink" Target="http://www.washingtoncitypaper.com/blogs/citydesk/2011/02/01/today-in-d-c-history-streetcar-operator-hires-1st-african-american-motorman/" TargetMode="External"/><Relationship Id="rId10" Type="http://schemas.openxmlformats.org/officeDocument/2006/relationships/image" Target="../media/image20.jpeg"/><Relationship Id="rId4" Type="http://schemas.openxmlformats.org/officeDocument/2006/relationships/hyperlink" Target="http://articles.philly.com/1994-07-25/news/25846098_1_black-men-ptc-trolley" TargetMode="External"/><Relationship Id="rId9"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www.youtube.com/metrolibrarian" TargetMode="External"/><Relationship Id="rId13" Type="http://schemas.openxmlformats.org/officeDocument/2006/relationships/hyperlink" Target="http://www.peopleplotr.com/plot/entry/10814/Los-Angeles-Transit-Agencies/" TargetMode="External"/><Relationship Id="rId18" Type="http://schemas.openxmlformats.org/officeDocument/2006/relationships/hyperlink" Target="mailto:library@metro.net" TargetMode="External"/><Relationship Id="rId3" Type="http://schemas.openxmlformats.org/officeDocument/2006/relationships/hyperlink" Target="http://www.metro.net/library" TargetMode="External"/><Relationship Id="rId7" Type="http://schemas.openxmlformats.org/officeDocument/2006/relationships/hyperlink" Target="http://www.flickr.com/photos/metrolibraryarchive" TargetMode="External"/><Relationship Id="rId12" Type="http://schemas.openxmlformats.org/officeDocument/2006/relationships/hyperlink" Target="http://www.tiki-toki.com/timeline/entry/49819/Metro-Transportation-Library-and-Archive-History-of-Transit-in-Los-Angeles/#vars!date=1985-10-28_00:00:00!" TargetMode="External"/><Relationship Id="rId17" Type="http://schemas.openxmlformats.org/officeDocument/2006/relationships/hyperlink" Target="https://lametro.nextrequest.com/" TargetMode="External"/><Relationship Id="rId2" Type="http://schemas.openxmlformats.org/officeDocument/2006/relationships/notesSlide" Target="../notesSlides/notesSlide2.xml"/><Relationship Id="rId16" Type="http://schemas.openxmlformats.org/officeDocument/2006/relationships/hyperlink" Target="https://cse.google.com/cse?cx=007602828488985387677:-kqvtl-aatq" TargetMode="External"/><Relationship Id="rId1" Type="http://schemas.openxmlformats.org/officeDocument/2006/relationships/slideLayout" Target="../slideLayouts/slideLayout2.xml"/><Relationship Id="rId6" Type="http://schemas.openxmlformats.org/officeDocument/2006/relationships/hyperlink" Target="http://metroprimaryresources.info/" TargetMode="External"/><Relationship Id="rId11" Type="http://schemas.openxmlformats.org/officeDocument/2006/relationships/hyperlink" Target="http://www.historypin.com/profile/view/LACMTA%20Library/" TargetMode="External"/><Relationship Id="rId5" Type="http://schemas.openxmlformats.org/officeDocument/2006/relationships/hyperlink" Target="http://metroprimaryresources.info/headlines" TargetMode="External"/><Relationship Id="rId15" Type="http://schemas.openxmlformats.org/officeDocument/2006/relationships/hyperlink" Target="https://cse.google.com/cse?cx=007602828488985387677:kgmnjh4nsai" TargetMode="External"/><Relationship Id="rId10" Type="http://schemas.openxmlformats.org/officeDocument/2006/relationships/hyperlink" Target="http://lacmtalibrary.tumblr.com/" TargetMode="External"/><Relationship Id="rId19" Type="http://schemas.openxmlformats.org/officeDocument/2006/relationships/hyperlink" Target="mailto:rmc@metro.net" TargetMode="External"/><Relationship Id="rId4" Type="http://schemas.openxmlformats.org/officeDocument/2006/relationships/hyperlink" Target="http://librarycat.metro.net/" TargetMode="External"/><Relationship Id="rId9" Type="http://schemas.openxmlformats.org/officeDocument/2006/relationships/hyperlink" Target="http://www.facebook.com/LACMTALibrary" TargetMode="External"/><Relationship Id="rId14" Type="http://schemas.openxmlformats.org/officeDocument/2006/relationships/hyperlink" Target="https://programmablesearchengine.google.com/cse/setup/basic?cx=007602828488985387677%3Ack_mxytqdro"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www.peopleplotr.com/plot/entry/10814/Los-Angeles-Transit-Agencie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4.wmf"/><Relationship Id="rId4" Type="http://schemas.openxmlformats.org/officeDocument/2006/relationships/image" Target="../media/image53.w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storycorps.org/stories/arthur-winston-and-eric-givens/" TargetMode="External"/><Relationship Id="rId7" Type="http://schemas.openxmlformats.org/officeDocument/2006/relationships/image" Target="../media/image56.jpeg"/><Relationship Id="rId2" Type="http://schemas.openxmlformats.org/officeDocument/2006/relationships/hyperlink" Target="https://www.youtube.com/watch?v=BYMClxMMNXk" TargetMode="Externa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hyperlink" Target="https://lacmta.sharepoint.com/sites/MyMetro/MLibrary/Pages/Who%20Was%20Dorothy%20Gray.aspx" TargetMode="External"/><Relationship Id="rId4" Type="http://schemas.openxmlformats.org/officeDocument/2006/relationships/hyperlink" Target="https://libraryarchives.metro.net/DPGTL/employeenews/Family_1997_Mar.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zev.lacounty.gov/news/transportation/top-story-transportation/these-smooth-operators-beat-the-guy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libraryarchives.metro.net/DPGTL/presentations/BHM-Transportation2013.pdf" TargetMode="External"/><Relationship Id="rId3" Type="http://schemas.openxmlformats.org/officeDocument/2006/relationships/hyperlink" Target="http://www.youtube.com/watch?v=pnm3ATsVlkA" TargetMode="External"/><Relationship Id="rId7" Type="http://schemas.openxmlformats.org/officeDocument/2006/relationships/hyperlink" Target="http://www.youtube.com/watch?v=IXTb130LmcM"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hyperlink" Target="http://www.sacbee.com/2012/01/31/4228880/notable-african-americans-in-california.html" TargetMode="External"/><Relationship Id="rId5" Type="http://schemas.openxmlformats.org/officeDocument/2006/relationships/hyperlink" Target="http://www.youtube.com/watch?v=cNzQW_lwOko" TargetMode="External"/><Relationship Id="rId4" Type="http://schemas.openxmlformats.org/officeDocument/2006/relationships/hyperlink" Target="http://www.youtube.com/watch?v=V75CegsJWio"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tiki-toki.com/timeline/entry/49819/Metro-Transportation-Library-and-Archive-History-of-Transit-in-Los-Angeles/#vars!date=1985-10-28_00:00:00!" TargetMode="Externa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3081" name="Rectangle 3080">
            <a:extLst>
              <a:ext uri="{FF2B5EF4-FFF2-40B4-BE49-F238E27FC236}">
                <a16:creationId xmlns:a16="http://schemas.microsoft.com/office/drawing/2014/main" id="{6BF89811-EF86-4F24-8973-3749C8FBCF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3" name="Group 3082">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9143997" cy="6858000"/>
            <a:chOff x="1" y="0"/>
            <a:chExt cx="12191996" cy="6858000"/>
          </a:xfrm>
        </p:grpSpPr>
        <p:sp useBgFill="1">
          <p:nvSpPr>
            <p:cNvPr id="3084" name="Rectangle 3083">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3085" name="Rectangle 3084">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3074" name="Rectangle 2"/>
          <p:cNvSpPr>
            <a:spLocks noGrp="1" noChangeArrowheads="1"/>
          </p:cNvSpPr>
          <p:nvPr>
            <p:ph type="ctrTitle"/>
          </p:nvPr>
        </p:nvSpPr>
        <p:spPr>
          <a:xfrm>
            <a:off x="603504" y="646073"/>
            <a:ext cx="3499293" cy="4388073"/>
          </a:xfrm>
        </p:spPr>
        <p:txBody>
          <a:bodyPr anchor="b">
            <a:normAutofit/>
          </a:bodyPr>
          <a:lstStyle/>
          <a:p>
            <a:pPr eaLnBrk="1" hangingPunct="1">
              <a:lnSpc>
                <a:spcPct val="90000"/>
              </a:lnSpc>
            </a:pPr>
            <a:r>
              <a:rPr lang="en-US" altLang="en-US" sz="4200">
                <a:latin typeface="Verdana" pitchFamily="34" charset="0"/>
              </a:rPr>
              <a:t>Black History &amp; </a:t>
            </a:r>
            <a:br>
              <a:rPr lang="en-US" altLang="en-US" sz="4200">
                <a:latin typeface="Verdana" pitchFamily="34" charset="0"/>
              </a:rPr>
            </a:br>
            <a:r>
              <a:rPr lang="en-US" altLang="en-US" sz="4200">
                <a:latin typeface="Verdana" pitchFamily="34" charset="0"/>
              </a:rPr>
              <a:t>Los Angeles   </a:t>
            </a:r>
            <a:br>
              <a:rPr lang="en-US" altLang="en-US" sz="4200">
                <a:latin typeface="Verdana" pitchFamily="34" charset="0"/>
              </a:rPr>
            </a:br>
            <a:r>
              <a:rPr lang="en-US" altLang="en-US" sz="4200">
                <a:latin typeface="Verdana" pitchFamily="34" charset="0"/>
              </a:rPr>
              <a:t>Transit: Local Firsts</a:t>
            </a:r>
          </a:p>
        </p:txBody>
      </p:sp>
      <p:sp>
        <p:nvSpPr>
          <p:cNvPr id="3075" name="Rectangle 3"/>
          <p:cNvSpPr>
            <a:spLocks noGrp="1" noChangeArrowheads="1"/>
          </p:cNvSpPr>
          <p:nvPr>
            <p:ph type="subTitle" idx="1"/>
          </p:nvPr>
        </p:nvSpPr>
        <p:spPr>
          <a:xfrm>
            <a:off x="603504" y="5261905"/>
            <a:ext cx="3499293" cy="836126"/>
          </a:xfrm>
        </p:spPr>
        <p:txBody>
          <a:bodyPr anchor="t">
            <a:normAutofit/>
          </a:bodyPr>
          <a:lstStyle/>
          <a:p>
            <a:pPr eaLnBrk="1" hangingPunct="1">
              <a:lnSpc>
                <a:spcPct val="90000"/>
              </a:lnSpc>
            </a:pPr>
            <a:r>
              <a:rPr lang="en-US" altLang="en-US" sz="1200">
                <a:solidFill>
                  <a:schemeClr val="tx1">
                    <a:alpha val="60000"/>
                  </a:schemeClr>
                </a:solidFill>
                <a:latin typeface="Verdana" pitchFamily="34" charset="0"/>
              </a:rPr>
              <a:t>By Matthew Barrett</a:t>
            </a:r>
          </a:p>
          <a:p>
            <a:pPr eaLnBrk="1" hangingPunct="1">
              <a:lnSpc>
                <a:spcPct val="90000"/>
              </a:lnSpc>
            </a:pPr>
            <a:endParaRPr lang="en-US" altLang="en-US" sz="1200">
              <a:solidFill>
                <a:schemeClr val="tx1">
                  <a:alpha val="60000"/>
                </a:schemeClr>
              </a:solidFill>
              <a:latin typeface="Verdana" pitchFamily="34" charset="0"/>
            </a:endParaRPr>
          </a:p>
          <a:p>
            <a:pPr eaLnBrk="1" hangingPunct="1">
              <a:lnSpc>
                <a:spcPct val="90000"/>
              </a:lnSpc>
            </a:pPr>
            <a:r>
              <a:rPr lang="en-US" altLang="en-US" sz="1200">
                <a:solidFill>
                  <a:schemeClr val="tx1">
                    <a:alpha val="60000"/>
                  </a:schemeClr>
                </a:solidFill>
                <a:latin typeface="Verdana" pitchFamily="34" charset="0"/>
              </a:rPr>
              <a:t>Dorothy Peyton Gray Transportation Research Library &amp; Archive</a:t>
            </a:r>
          </a:p>
        </p:txBody>
      </p:sp>
      <p:sp>
        <p:nvSpPr>
          <p:cNvPr id="3087" name="Freeform: Shape 3086">
            <a:extLst>
              <a:ext uri="{FF2B5EF4-FFF2-40B4-BE49-F238E27FC236}">
                <a16:creationId xmlns:a16="http://schemas.microsoft.com/office/drawing/2014/main" id="{19419667-6EB3-488D-8BD4-9D972AC11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0531" y="0"/>
            <a:ext cx="4803469" cy="6373368"/>
          </a:xfrm>
          <a:custGeom>
            <a:avLst/>
            <a:gdLst>
              <a:gd name="connsiteX0" fmla="*/ 353272 w 6404625"/>
              <a:gd name="connsiteY0" fmla="*/ 0 h 6373368"/>
              <a:gd name="connsiteX1" fmla="*/ 6404625 w 6404625"/>
              <a:gd name="connsiteY1" fmla="*/ 0 h 6373368"/>
              <a:gd name="connsiteX2" fmla="*/ 6404625 w 6404625"/>
              <a:gd name="connsiteY2" fmla="*/ 6008204 h 6373368"/>
              <a:gd name="connsiteX3" fmla="*/ 6374459 w 6404625"/>
              <a:gd name="connsiteY3" fmla="*/ 6023890 h 6373368"/>
              <a:gd name="connsiteX4" fmla="*/ 6290584 w 6404625"/>
              <a:gd name="connsiteY4" fmla="*/ 6049055 h 6373368"/>
              <a:gd name="connsiteX5" fmla="*/ 6203913 w 6404625"/>
              <a:gd name="connsiteY5" fmla="*/ 6060237 h 6373368"/>
              <a:gd name="connsiteX6" fmla="*/ 6114448 w 6404625"/>
              <a:gd name="connsiteY6" fmla="*/ 6063033 h 6373368"/>
              <a:gd name="connsiteX7" fmla="*/ 6019391 w 6404625"/>
              <a:gd name="connsiteY7" fmla="*/ 6054644 h 6373368"/>
              <a:gd name="connsiteX8" fmla="*/ 5924332 w 6404625"/>
              <a:gd name="connsiteY8" fmla="*/ 6043462 h 6373368"/>
              <a:gd name="connsiteX9" fmla="*/ 5829275 w 6404625"/>
              <a:gd name="connsiteY9" fmla="*/ 6029482 h 6373368"/>
              <a:gd name="connsiteX10" fmla="*/ 5734216 w 6404625"/>
              <a:gd name="connsiteY10" fmla="*/ 6018300 h 6373368"/>
              <a:gd name="connsiteX11" fmla="*/ 5639159 w 6404625"/>
              <a:gd name="connsiteY11" fmla="*/ 6012708 h 6373368"/>
              <a:gd name="connsiteX12" fmla="*/ 5546898 w 6404625"/>
              <a:gd name="connsiteY12" fmla="*/ 6012708 h 6373368"/>
              <a:gd name="connsiteX13" fmla="*/ 5460227 w 6404625"/>
              <a:gd name="connsiteY13" fmla="*/ 6023890 h 6373368"/>
              <a:gd name="connsiteX14" fmla="*/ 5370760 w 6404625"/>
              <a:gd name="connsiteY14" fmla="*/ 6046258 h 6373368"/>
              <a:gd name="connsiteX15" fmla="*/ 5289681 w 6404625"/>
              <a:gd name="connsiteY15" fmla="*/ 6079807 h 6373368"/>
              <a:gd name="connsiteX16" fmla="*/ 5205808 w 6404625"/>
              <a:gd name="connsiteY16" fmla="*/ 6124541 h 6373368"/>
              <a:gd name="connsiteX17" fmla="*/ 5121933 w 6404625"/>
              <a:gd name="connsiteY17" fmla="*/ 6169276 h 6373368"/>
              <a:gd name="connsiteX18" fmla="*/ 5038061 w 6404625"/>
              <a:gd name="connsiteY18" fmla="*/ 6219598 h 6373368"/>
              <a:gd name="connsiteX19" fmla="*/ 4956981 w 6404625"/>
              <a:gd name="connsiteY19" fmla="*/ 6267129 h 6373368"/>
              <a:gd name="connsiteX20" fmla="*/ 4870311 w 6404625"/>
              <a:gd name="connsiteY20" fmla="*/ 6309065 h 6373368"/>
              <a:gd name="connsiteX21" fmla="*/ 4786435 w 6404625"/>
              <a:gd name="connsiteY21" fmla="*/ 6342614 h 6373368"/>
              <a:gd name="connsiteX22" fmla="*/ 4699765 w 6404625"/>
              <a:gd name="connsiteY22" fmla="*/ 6364982 h 6373368"/>
              <a:gd name="connsiteX23" fmla="*/ 4610299 w 6404625"/>
              <a:gd name="connsiteY23" fmla="*/ 6373368 h 6373368"/>
              <a:gd name="connsiteX24" fmla="*/ 4520833 w 6404625"/>
              <a:gd name="connsiteY24" fmla="*/ 6364982 h 6373368"/>
              <a:gd name="connsiteX25" fmla="*/ 4434163 w 6404625"/>
              <a:gd name="connsiteY25" fmla="*/ 6342614 h 6373368"/>
              <a:gd name="connsiteX26" fmla="*/ 4350289 w 6404625"/>
              <a:gd name="connsiteY26" fmla="*/ 6309065 h 6373368"/>
              <a:gd name="connsiteX27" fmla="*/ 4263617 w 6404625"/>
              <a:gd name="connsiteY27" fmla="*/ 6267129 h 6373368"/>
              <a:gd name="connsiteX28" fmla="*/ 4182539 w 6404625"/>
              <a:gd name="connsiteY28" fmla="*/ 6219598 h 6373368"/>
              <a:gd name="connsiteX29" fmla="*/ 4098666 w 6404625"/>
              <a:gd name="connsiteY29" fmla="*/ 6169276 h 6373368"/>
              <a:gd name="connsiteX30" fmla="*/ 4014791 w 6404625"/>
              <a:gd name="connsiteY30" fmla="*/ 6124541 h 6373368"/>
              <a:gd name="connsiteX31" fmla="*/ 3930916 w 6404625"/>
              <a:gd name="connsiteY31" fmla="*/ 6079807 h 6373368"/>
              <a:gd name="connsiteX32" fmla="*/ 3847041 w 6404625"/>
              <a:gd name="connsiteY32" fmla="*/ 6046258 h 6373368"/>
              <a:gd name="connsiteX33" fmla="*/ 3760372 w 6404625"/>
              <a:gd name="connsiteY33" fmla="*/ 6023890 h 6373368"/>
              <a:gd name="connsiteX34" fmla="*/ 3673701 w 6404625"/>
              <a:gd name="connsiteY34" fmla="*/ 6012708 h 6373368"/>
              <a:gd name="connsiteX35" fmla="*/ 3581438 w 6404625"/>
              <a:gd name="connsiteY35" fmla="*/ 6012708 h 6373368"/>
              <a:gd name="connsiteX36" fmla="*/ 3486381 w 6404625"/>
              <a:gd name="connsiteY36" fmla="*/ 6018300 h 6373368"/>
              <a:gd name="connsiteX37" fmla="*/ 3391322 w 6404625"/>
              <a:gd name="connsiteY37" fmla="*/ 6029482 h 6373368"/>
              <a:gd name="connsiteX38" fmla="*/ 3296265 w 6404625"/>
              <a:gd name="connsiteY38" fmla="*/ 6043462 h 6373368"/>
              <a:gd name="connsiteX39" fmla="*/ 3201210 w 6404625"/>
              <a:gd name="connsiteY39" fmla="*/ 6054644 h 6373368"/>
              <a:gd name="connsiteX40" fmla="*/ 3106151 w 6404625"/>
              <a:gd name="connsiteY40" fmla="*/ 6063033 h 6373368"/>
              <a:gd name="connsiteX41" fmla="*/ 3016684 w 6404625"/>
              <a:gd name="connsiteY41" fmla="*/ 6060237 h 6373368"/>
              <a:gd name="connsiteX42" fmla="*/ 2930015 w 6404625"/>
              <a:gd name="connsiteY42" fmla="*/ 6049055 h 6373368"/>
              <a:gd name="connsiteX43" fmla="*/ 2846140 w 6404625"/>
              <a:gd name="connsiteY43" fmla="*/ 6023890 h 6373368"/>
              <a:gd name="connsiteX44" fmla="*/ 2776243 w 6404625"/>
              <a:gd name="connsiteY44" fmla="*/ 5987546 h 6373368"/>
              <a:gd name="connsiteX45" fmla="*/ 2709145 w 6404625"/>
              <a:gd name="connsiteY45" fmla="*/ 5940017 h 6373368"/>
              <a:gd name="connsiteX46" fmla="*/ 2650432 w 6404625"/>
              <a:gd name="connsiteY46" fmla="*/ 5884101 h 6373368"/>
              <a:gd name="connsiteX47" fmla="*/ 2591719 w 6404625"/>
              <a:gd name="connsiteY47" fmla="*/ 5819798 h 6373368"/>
              <a:gd name="connsiteX48" fmla="*/ 2538599 w 6404625"/>
              <a:gd name="connsiteY48" fmla="*/ 5752697 h 6373368"/>
              <a:gd name="connsiteX49" fmla="*/ 2485480 w 6404625"/>
              <a:gd name="connsiteY49" fmla="*/ 5682802 h 6373368"/>
              <a:gd name="connsiteX50" fmla="*/ 2432360 w 6404625"/>
              <a:gd name="connsiteY50" fmla="*/ 5612908 h 6373368"/>
              <a:gd name="connsiteX51" fmla="*/ 2379237 w 6404625"/>
              <a:gd name="connsiteY51" fmla="*/ 5545809 h 6373368"/>
              <a:gd name="connsiteX52" fmla="*/ 2323320 w 6404625"/>
              <a:gd name="connsiteY52" fmla="*/ 5481502 h 6373368"/>
              <a:gd name="connsiteX53" fmla="*/ 2259018 w 6404625"/>
              <a:gd name="connsiteY53" fmla="*/ 5425586 h 6373368"/>
              <a:gd name="connsiteX54" fmla="*/ 2197511 w 6404625"/>
              <a:gd name="connsiteY54" fmla="*/ 5375263 h 6373368"/>
              <a:gd name="connsiteX55" fmla="*/ 2127614 w 6404625"/>
              <a:gd name="connsiteY55" fmla="*/ 5336121 h 6373368"/>
              <a:gd name="connsiteX56" fmla="*/ 2052128 w 6404625"/>
              <a:gd name="connsiteY56" fmla="*/ 5302573 h 6373368"/>
              <a:gd name="connsiteX57" fmla="*/ 1971049 w 6404625"/>
              <a:gd name="connsiteY57" fmla="*/ 5274612 h 6373368"/>
              <a:gd name="connsiteX58" fmla="*/ 1887176 w 6404625"/>
              <a:gd name="connsiteY58" fmla="*/ 5249450 h 6373368"/>
              <a:gd name="connsiteX59" fmla="*/ 1803301 w 6404625"/>
              <a:gd name="connsiteY59" fmla="*/ 5227084 h 6373368"/>
              <a:gd name="connsiteX60" fmla="*/ 1716630 w 6404625"/>
              <a:gd name="connsiteY60" fmla="*/ 5204720 h 6373368"/>
              <a:gd name="connsiteX61" fmla="*/ 1635551 w 6404625"/>
              <a:gd name="connsiteY61" fmla="*/ 5179557 h 6373368"/>
              <a:gd name="connsiteX62" fmla="*/ 1554473 w 6404625"/>
              <a:gd name="connsiteY62" fmla="*/ 5151597 h 6373368"/>
              <a:gd name="connsiteX63" fmla="*/ 1478988 w 6404625"/>
              <a:gd name="connsiteY63" fmla="*/ 5118049 h 6373368"/>
              <a:gd name="connsiteX64" fmla="*/ 1411887 w 6404625"/>
              <a:gd name="connsiteY64" fmla="*/ 5076112 h 6373368"/>
              <a:gd name="connsiteX65" fmla="*/ 1350380 w 6404625"/>
              <a:gd name="connsiteY65" fmla="*/ 5025785 h 6373368"/>
              <a:gd name="connsiteX66" fmla="*/ 1300053 w 6404625"/>
              <a:gd name="connsiteY66" fmla="*/ 4964279 h 6373368"/>
              <a:gd name="connsiteX67" fmla="*/ 1258117 w 6404625"/>
              <a:gd name="connsiteY67" fmla="*/ 4897178 h 6373368"/>
              <a:gd name="connsiteX68" fmla="*/ 1224567 w 6404625"/>
              <a:gd name="connsiteY68" fmla="*/ 4821691 h 6373368"/>
              <a:gd name="connsiteX69" fmla="*/ 1196609 w 6404625"/>
              <a:gd name="connsiteY69" fmla="*/ 4740614 h 6373368"/>
              <a:gd name="connsiteX70" fmla="*/ 1171447 w 6404625"/>
              <a:gd name="connsiteY70" fmla="*/ 4659533 h 6373368"/>
              <a:gd name="connsiteX71" fmla="*/ 1149080 w 6404625"/>
              <a:gd name="connsiteY71" fmla="*/ 4572865 h 6373368"/>
              <a:gd name="connsiteX72" fmla="*/ 1126714 w 6404625"/>
              <a:gd name="connsiteY72" fmla="*/ 4488990 h 6373368"/>
              <a:gd name="connsiteX73" fmla="*/ 1101552 w 6404625"/>
              <a:gd name="connsiteY73" fmla="*/ 4405115 h 6373368"/>
              <a:gd name="connsiteX74" fmla="*/ 1073593 w 6404625"/>
              <a:gd name="connsiteY74" fmla="*/ 4324036 h 6373368"/>
              <a:gd name="connsiteX75" fmla="*/ 1040045 w 6404625"/>
              <a:gd name="connsiteY75" fmla="*/ 4248549 h 6373368"/>
              <a:gd name="connsiteX76" fmla="*/ 1000902 w 6404625"/>
              <a:gd name="connsiteY76" fmla="*/ 4178654 h 6373368"/>
              <a:gd name="connsiteX77" fmla="*/ 950576 w 6404625"/>
              <a:gd name="connsiteY77" fmla="*/ 4117146 h 6373368"/>
              <a:gd name="connsiteX78" fmla="*/ 894659 w 6404625"/>
              <a:gd name="connsiteY78" fmla="*/ 4052841 h 6373368"/>
              <a:gd name="connsiteX79" fmla="*/ 830356 w 6404625"/>
              <a:gd name="connsiteY79" fmla="*/ 3996926 h 6373368"/>
              <a:gd name="connsiteX80" fmla="*/ 760460 w 6404625"/>
              <a:gd name="connsiteY80" fmla="*/ 3943806 h 6373368"/>
              <a:gd name="connsiteX81" fmla="*/ 690567 w 6404625"/>
              <a:gd name="connsiteY81" fmla="*/ 3890685 h 6373368"/>
              <a:gd name="connsiteX82" fmla="*/ 620671 w 6404625"/>
              <a:gd name="connsiteY82" fmla="*/ 3837564 h 6373368"/>
              <a:gd name="connsiteX83" fmla="*/ 553571 w 6404625"/>
              <a:gd name="connsiteY83" fmla="*/ 3784444 h 6373368"/>
              <a:gd name="connsiteX84" fmla="*/ 489269 w 6404625"/>
              <a:gd name="connsiteY84" fmla="*/ 3725731 h 6373368"/>
              <a:gd name="connsiteX85" fmla="*/ 433350 w 6404625"/>
              <a:gd name="connsiteY85" fmla="*/ 3667021 h 6373368"/>
              <a:gd name="connsiteX86" fmla="*/ 385824 w 6404625"/>
              <a:gd name="connsiteY86" fmla="*/ 3599922 h 6373368"/>
              <a:gd name="connsiteX87" fmla="*/ 349477 w 6404625"/>
              <a:gd name="connsiteY87" fmla="*/ 3530025 h 6373368"/>
              <a:gd name="connsiteX88" fmla="*/ 324315 w 6404625"/>
              <a:gd name="connsiteY88" fmla="*/ 3446150 h 6373368"/>
              <a:gd name="connsiteX89" fmla="*/ 313131 w 6404625"/>
              <a:gd name="connsiteY89" fmla="*/ 3359479 h 6373368"/>
              <a:gd name="connsiteX90" fmla="*/ 310335 w 6404625"/>
              <a:gd name="connsiteY90" fmla="*/ 3270014 h 6373368"/>
              <a:gd name="connsiteX91" fmla="*/ 318723 w 6404625"/>
              <a:gd name="connsiteY91" fmla="*/ 3174955 h 6373368"/>
              <a:gd name="connsiteX92" fmla="*/ 329907 w 6404625"/>
              <a:gd name="connsiteY92" fmla="*/ 3079898 h 6373368"/>
              <a:gd name="connsiteX93" fmla="*/ 343885 w 6404625"/>
              <a:gd name="connsiteY93" fmla="*/ 2984841 h 6373368"/>
              <a:gd name="connsiteX94" fmla="*/ 355069 w 6404625"/>
              <a:gd name="connsiteY94" fmla="*/ 2889784 h 6373368"/>
              <a:gd name="connsiteX95" fmla="*/ 360659 w 6404625"/>
              <a:gd name="connsiteY95" fmla="*/ 2794725 h 6373368"/>
              <a:gd name="connsiteX96" fmla="*/ 360659 w 6404625"/>
              <a:gd name="connsiteY96" fmla="*/ 2702464 h 6373368"/>
              <a:gd name="connsiteX97" fmla="*/ 349477 w 6404625"/>
              <a:gd name="connsiteY97" fmla="*/ 2615793 h 6373368"/>
              <a:gd name="connsiteX98" fmla="*/ 327111 w 6404625"/>
              <a:gd name="connsiteY98" fmla="*/ 2529122 h 6373368"/>
              <a:gd name="connsiteX99" fmla="*/ 293561 w 6404625"/>
              <a:gd name="connsiteY99" fmla="*/ 2448045 h 6373368"/>
              <a:gd name="connsiteX100" fmla="*/ 251625 w 6404625"/>
              <a:gd name="connsiteY100" fmla="*/ 2364170 h 6373368"/>
              <a:gd name="connsiteX101" fmla="*/ 204096 w 6404625"/>
              <a:gd name="connsiteY101" fmla="*/ 2280295 h 6373368"/>
              <a:gd name="connsiteX102" fmla="*/ 153769 w 6404625"/>
              <a:gd name="connsiteY102" fmla="*/ 2196423 h 6373368"/>
              <a:gd name="connsiteX103" fmla="*/ 106240 w 6404625"/>
              <a:gd name="connsiteY103" fmla="*/ 2115344 h 6373368"/>
              <a:gd name="connsiteX104" fmla="*/ 64305 w 6404625"/>
              <a:gd name="connsiteY104" fmla="*/ 2028673 h 6373368"/>
              <a:gd name="connsiteX105" fmla="*/ 30754 w 6404625"/>
              <a:gd name="connsiteY105" fmla="*/ 1944798 h 6373368"/>
              <a:gd name="connsiteX106" fmla="*/ 8387 w 6404625"/>
              <a:gd name="connsiteY106" fmla="*/ 1858129 h 6373368"/>
              <a:gd name="connsiteX107" fmla="*/ 0 w 6404625"/>
              <a:gd name="connsiteY107" fmla="*/ 1768662 h 6373368"/>
              <a:gd name="connsiteX108" fmla="*/ 8387 w 6404625"/>
              <a:gd name="connsiteY108" fmla="*/ 1679195 h 6373368"/>
              <a:gd name="connsiteX109" fmla="*/ 30754 w 6404625"/>
              <a:gd name="connsiteY109" fmla="*/ 1592526 h 6373368"/>
              <a:gd name="connsiteX110" fmla="*/ 64305 w 6404625"/>
              <a:gd name="connsiteY110" fmla="*/ 1508651 h 6373368"/>
              <a:gd name="connsiteX111" fmla="*/ 106240 w 6404625"/>
              <a:gd name="connsiteY111" fmla="*/ 1421980 h 6373368"/>
              <a:gd name="connsiteX112" fmla="*/ 153769 w 6404625"/>
              <a:gd name="connsiteY112" fmla="*/ 1340903 h 6373368"/>
              <a:gd name="connsiteX113" fmla="*/ 204096 w 6404625"/>
              <a:gd name="connsiteY113" fmla="*/ 1257028 h 6373368"/>
              <a:gd name="connsiteX114" fmla="*/ 251625 w 6404625"/>
              <a:gd name="connsiteY114" fmla="*/ 1173153 h 6373368"/>
              <a:gd name="connsiteX115" fmla="*/ 293561 w 6404625"/>
              <a:gd name="connsiteY115" fmla="*/ 1089278 h 6373368"/>
              <a:gd name="connsiteX116" fmla="*/ 327111 w 6404625"/>
              <a:gd name="connsiteY116" fmla="*/ 1008199 h 6373368"/>
              <a:gd name="connsiteX117" fmla="*/ 349477 w 6404625"/>
              <a:gd name="connsiteY117" fmla="*/ 921528 h 6373368"/>
              <a:gd name="connsiteX118" fmla="*/ 360659 w 6404625"/>
              <a:gd name="connsiteY118" fmla="*/ 834859 h 6373368"/>
              <a:gd name="connsiteX119" fmla="*/ 360659 w 6404625"/>
              <a:gd name="connsiteY119" fmla="*/ 742599 h 6373368"/>
              <a:gd name="connsiteX120" fmla="*/ 355069 w 6404625"/>
              <a:gd name="connsiteY120" fmla="*/ 647539 h 6373368"/>
              <a:gd name="connsiteX121" fmla="*/ 343885 w 6404625"/>
              <a:gd name="connsiteY121" fmla="*/ 552482 h 6373368"/>
              <a:gd name="connsiteX122" fmla="*/ 329907 w 6404625"/>
              <a:gd name="connsiteY122" fmla="*/ 457425 h 6373368"/>
              <a:gd name="connsiteX123" fmla="*/ 318723 w 6404625"/>
              <a:gd name="connsiteY123" fmla="*/ 362366 h 6373368"/>
              <a:gd name="connsiteX124" fmla="*/ 310335 w 6404625"/>
              <a:gd name="connsiteY124" fmla="*/ 267309 h 6373368"/>
              <a:gd name="connsiteX125" fmla="*/ 313131 w 6404625"/>
              <a:gd name="connsiteY125" fmla="*/ 177842 h 6373368"/>
              <a:gd name="connsiteX126" fmla="*/ 324315 w 6404625"/>
              <a:gd name="connsiteY126" fmla="*/ 91173 h 6373368"/>
              <a:gd name="connsiteX127" fmla="*/ 349477 w 6404625"/>
              <a:gd name="connsiteY127" fmla="*/ 7296 h 637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404625" h="6373368">
                <a:moveTo>
                  <a:pt x="353272" y="0"/>
                </a:moveTo>
                <a:lnTo>
                  <a:pt x="6404625" y="0"/>
                </a:lnTo>
                <a:lnTo>
                  <a:pt x="6404625" y="6008204"/>
                </a:lnTo>
                <a:lnTo>
                  <a:pt x="6374459" y="6023890"/>
                </a:lnTo>
                <a:lnTo>
                  <a:pt x="6290584" y="6049055"/>
                </a:lnTo>
                <a:lnTo>
                  <a:pt x="6203913" y="6060237"/>
                </a:lnTo>
                <a:lnTo>
                  <a:pt x="6114448" y="6063033"/>
                </a:lnTo>
                <a:lnTo>
                  <a:pt x="6019391" y="6054644"/>
                </a:lnTo>
                <a:lnTo>
                  <a:pt x="5924332" y="6043462"/>
                </a:lnTo>
                <a:lnTo>
                  <a:pt x="5829275" y="6029482"/>
                </a:lnTo>
                <a:lnTo>
                  <a:pt x="5734216" y="6018300"/>
                </a:lnTo>
                <a:lnTo>
                  <a:pt x="5639159" y="6012708"/>
                </a:lnTo>
                <a:lnTo>
                  <a:pt x="5546898" y="6012708"/>
                </a:lnTo>
                <a:lnTo>
                  <a:pt x="5460227" y="6023890"/>
                </a:lnTo>
                <a:lnTo>
                  <a:pt x="5370760" y="6046258"/>
                </a:lnTo>
                <a:lnTo>
                  <a:pt x="5289681" y="6079807"/>
                </a:lnTo>
                <a:lnTo>
                  <a:pt x="5205808" y="6124541"/>
                </a:lnTo>
                <a:lnTo>
                  <a:pt x="5121933" y="6169276"/>
                </a:lnTo>
                <a:lnTo>
                  <a:pt x="5038061" y="6219598"/>
                </a:lnTo>
                <a:lnTo>
                  <a:pt x="4956981" y="6267129"/>
                </a:lnTo>
                <a:lnTo>
                  <a:pt x="4870311" y="6309065"/>
                </a:lnTo>
                <a:lnTo>
                  <a:pt x="4786435" y="6342614"/>
                </a:lnTo>
                <a:lnTo>
                  <a:pt x="4699765" y="6364982"/>
                </a:lnTo>
                <a:lnTo>
                  <a:pt x="4610299" y="6373368"/>
                </a:lnTo>
                <a:lnTo>
                  <a:pt x="4520833" y="6364982"/>
                </a:lnTo>
                <a:lnTo>
                  <a:pt x="4434163" y="6342614"/>
                </a:lnTo>
                <a:lnTo>
                  <a:pt x="4350289" y="6309065"/>
                </a:lnTo>
                <a:lnTo>
                  <a:pt x="4263617" y="6267129"/>
                </a:lnTo>
                <a:lnTo>
                  <a:pt x="4182539" y="6219598"/>
                </a:lnTo>
                <a:lnTo>
                  <a:pt x="4098666" y="6169276"/>
                </a:lnTo>
                <a:lnTo>
                  <a:pt x="4014791" y="6124541"/>
                </a:lnTo>
                <a:lnTo>
                  <a:pt x="3930916" y="6079807"/>
                </a:lnTo>
                <a:lnTo>
                  <a:pt x="3847041" y="6046258"/>
                </a:lnTo>
                <a:lnTo>
                  <a:pt x="3760372" y="6023890"/>
                </a:lnTo>
                <a:lnTo>
                  <a:pt x="3673701" y="6012708"/>
                </a:lnTo>
                <a:lnTo>
                  <a:pt x="3581438" y="6012708"/>
                </a:lnTo>
                <a:lnTo>
                  <a:pt x="3486381" y="6018300"/>
                </a:lnTo>
                <a:lnTo>
                  <a:pt x="3391322" y="6029482"/>
                </a:lnTo>
                <a:lnTo>
                  <a:pt x="3296265" y="6043462"/>
                </a:lnTo>
                <a:lnTo>
                  <a:pt x="3201210" y="6054644"/>
                </a:lnTo>
                <a:lnTo>
                  <a:pt x="3106151" y="6063033"/>
                </a:lnTo>
                <a:lnTo>
                  <a:pt x="3016684" y="6060237"/>
                </a:lnTo>
                <a:lnTo>
                  <a:pt x="2930015" y="6049055"/>
                </a:lnTo>
                <a:lnTo>
                  <a:pt x="2846140" y="6023890"/>
                </a:lnTo>
                <a:lnTo>
                  <a:pt x="2776243" y="5987546"/>
                </a:lnTo>
                <a:lnTo>
                  <a:pt x="2709145" y="5940017"/>
                </a:lnTo>
                <a:lnTo>
                  <a:pt x="2650432" y="5884101"/>
                </a:lnTo>
                <a:lnTo>
                  <a:pt x="2591719" y="5819798"/>
                </a:lnTo>
                <a:lnTo>
                  <a:pt x="2538599" y="5752697"/>
                </a:lnTo>
                <a:lnTo>
                  <a:pt x="2485480" y="5682802"/>
                </a:lnTo>
                <a:lnTo>
                  <a:pt x="2432360" y="5612908"/>
                </a:lnTo>
                <a:lnTo>
                  <a:pt x="2379237" y="5545809"/>
                </a:lnTo>
                <a:lnTo>
                  <a:pt x="2323320" y="5481502"/>
                </a:lnTo>
                <a:lnTo>
                  <a:pt x="2259018" y="5425586"/>
                </a:lnTo>
                <a:lnTo>
                  <a:pt x="2197511" y="5375263"/>
                </a:lnTo>
                <a:lnTo>
                  <a:pt x="2127614" y="5336121"/>
                </a:lnTo>
                <a:lnTo>
                  <a:pt x="2052128" y="5302573"/>
                </a:lnTo>
                <a:lnTo>
                  <a:pt x="1971049" y="5274612"/>
                </a:lnTo>
                <a:lnTo>
                  <a:pt x="1887176" y="5249450"/>
                </a:lnTo>
                <a:lnTo>
                  <a:pt x="1803301" y="5227084"/>
                </a:lnTo>
                <a:lnTo>
                  <a:pt x="1716630" y="5204720"/>
                </a:lnTo>
                <a:lnTo>
                  <a:pt x="1635551" y="5179557"/>
                </a:lnTo>
                <a:lnTo>
                  <a:pt x="1554473" y="5151597"/>
                </a:lnTo>
                <a:lnTo>
                  <a:pt x="1478988" y="5118049"/>
                </a:lnTo>
                <a:lnTo>
                  <a:pt x="1411887" y="5076112"/>
                </a:lnTo>
                <a:lnTo>
                  <a:pt x="1350380" y="5025785"/>
                </a:lnTo>
                <a:lnTo>
                  <a:pt x="1300053" y="4964279"/>
                </a:lnTo>
                <a:lnTo>
                  <a:pt x="1258117" y="4897178"/>
                </a:lnTo>
                <a:lnTo>
                  <a:pt x="1224567" y="4821691"/>
                </a:lnTo>
                <a:lnTo>
                  <a:pt x="1196609" y="4740614"/>
                </a:lnTo>
                <a:lnTo>
                  <a:pt x="1171447" y="4659533"/>
                </a:lnTo>
                <a:lnTo>
                  <a:pt x="1149080" y="4572865"/>
                </a:lnTo>
                <a:lnTo>
                  <a:pt x="1126714" y="4488990"/>
                </a:lnTo>
                <a:lnTo>
                  <a:pt x="1101552" y="4405115"/>
                </a:lnTo>
                <a:lnTo>
                  <a:pt x="1073593" y="4324036"/>
                </a:lnTo>
                <a:lnTo>
                  <a:pt x="1040045" y="4248549"/>
                </a:lnTo>
                <a:lnTo>
                  <a:pt x="1000902" y="4178654"/>
                </a:lnTo>
                <a:lnTo>
                  <a:pt x="950576" y="4117146"/>
                </a:lnTo>
                <a:lnTo>
                  <a:pt x="894659" y="4052841"/>
                </a:lnTo>
                <a:lnTo>
                  <a:pt x="830356" y="3996926"/>
                </a:lnTo>
                <a:lnTo>
                  <a:pt x="760460" y="3943806"/>
                </a:lnTo>
                <a:lnTo>
                  <a:pt x="690567" y="3890685"/>
                </a:lnTo>
                <a:lnTo>
                  <a:pt x="620671" y="3837564"/>
                </a:lnTo>
                <a:lnTo>
                  <a:pt x="553571" y="3784444"/>
                </a:lnTo>
                <a:lnTo>
                  <a:pt x="489269" y="3725731"/>
                </a:lnTo>
                <a:lnTo>
                  <a:pt x="433350" y="3667021"/>
                </a:lnTo>
                <a:lnTo>
                  <a:pt x="385824" y="3599922"/>
                </a:lnTo>
                <a:lnTo>
                  <a:pt x="349477" y="3530025"/>
                </a:lnTo>
                <a:lnTo>
                  <a:pt x="324315" y="3446150"/>
                </a:lnTo>
                <a:lnTo>
                  <a:pt x="313131" y="3359479"/>
                </a:lnTo>
                <a:lnTo>
                  <a:pt x="310335" y="3270014"/>
                </a:lnTo>
                <a:lnTo>
                  <a:pt x="318723" y="3174955"/>
                </a:lnTo>
                <a:lnTo>
                  <a:pt x="329907" y="3079898"/>
                </a:lnTo>
                <a:lnTo>
                  <a:pt x="343885" y="2984841"/>
                </a:lnTo>
                <a:lnTo>
                  <a:pt x="355069" y="2889784"/>
                </a:lnTo>
                <a:lnTo>
                  <a:pt x="360659" y="2794725"/>
                </a:lnTo>
                <a:lnTo>
                  <a:pt x="360659" y="2702464"/>
                </a:lnTo>
                <a:lnTo>
                  <a:pt x="349477" y="2615793"/>
                </a:lnTo>
                <a:lnTo>
                  <a:pt x="327111" y="2529122"/>
                </a:lnTo>
                <a:lnTo>
                  <a:pt x="293561" y="2448045"/>
                </a:lnTo>
                <a:lnTo>
                  <a:pt x="251625" y="2364170"/>
                </a:lnTo>
                <a:lnTo>
                  <a:pt x="204096" y="2280295"/>
                </a:lnTo>
                <a:lnTo>
                  <a:pt x="153769" y="2196423"/>
                </a:lnTo>
                <a:lnTo>
                  <a:pt x="106240" y="2115344"/>
                </a:lnTo>
                <a:lnTo>
                  <a:pt x="64305" y="2028673"/>
                </a:lnTo>
                <a:lnTo>
                  <a:pt x="30754" y="1944798"/>
                </a:lnTo>
                <a:lnTo>
                  <a:pt x="8387" y="1858129"/>
                </a:lnTo>
                <a:lnTo>
                  <a:pt x="0" y="1768662"/>
                </a:lnTo>
                <a:lnTo>
                  <a:pt x="8387" y="1679195"/>
                </a:lnTo>
                <a:lnTo>
                  <a:pt x="30754" y="1592526"/>
                </a:lnTo>
                <a:lnTo>
                  <a:pt x="64305" y="1508651"/>
                </a:lnTo>
                <a:lnTo>
                  <a:pt x="106240" y="1421980"/>
                </a:lnTo>
                <a:lnTo>
                  <a:pt x="153769" y="1340903"/>
                </a:lnTo>
                <a:lnTo>
                  <a:pt x="204096" y="1257028"/>
                </a:lnTo>
                <a:lnTo>
                  <a:pt x="251625" y="1173153"/>
                </a:lnTo>
                <a:lnTo>
                  <a:pt x="293561" y="1089278"/>
                </a:lnTo>
                <a:lnTo>
                  <a:pt x="327111" y="1008199"/>
                </a:lnTo>
                <a:lnTo>
                  <a:pt x="349477" y="921528"/>
                </a:lnTo>
                <a:lnTo>
                  <a:pt x="360659" y="834859"/>
                </a:lnTo>
                <a:lnTo>
                  <a:pt x="360659" y="742599"/>
                </a:lnTo>
                <a:lnTo>
                  <a:pt x="355069" y="647539"/>
                </a:lnTo>
                <a:lnTo>
                  <a:pt x="343885" y="552482"/>
                </a:lnTo>
                <a:lnTo>
                  <a:pt x="329907" y="457425"/>
                </a:lnTo>
                <a:lnTo>
                  <a:pt x="318723" y="362366"/>
                </a:lnTo>
                <a:lnTo>
                  <a:pt x="310335" y="267309"/>
                </a:lnTo>
                <a:lnTo>
                  <a:pt x="313131" y="177842"/>
                </a:lnTo>
                <a:lnTo>
                  <a:pt x="324315" y="91173"/>
                </a:lnTo>
                <a:lnTo>
                  <a:pt x="349477" y="72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6" name="Picture 5" descr="image"/>
          <p:cNvPicPr>
            <a:picLocks noChangeAspect="1" noChangeArrowheads="1"/>
          </p:cNvPicPr>
          <p:nvPr/>
        </p:nvPicPr>
        <p:blipFill rotWithShape="1">
          <a:blip r:embed="rId3">
            <a:extLst>
              <a:ext uri="{28A0092B-C50C-407E-A947-70E740481C1C}">
                <a14:useLocalDpi xmlns:a14="http://schemas.microsoft.com/office/drawing/2010/main" val="0"/>
              </a:ext>
            </a:extLst>
          </a:blip>
          <a:srcRect l="816" r="4367" b="-3"/>
          <a:stretch/>
        </p:blipFill>
        <p:spPr bwMode="auto">
          <a:xfrm>
            <a:off x="4502415" y="10"/>
            <a:ext cx="4641585" cy="6157770"/>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noFill/>
          <a:ln w="20320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6390">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E41F-D5E1-4ACC-96A3-CE25F73B1A3C}"/>
              </a:ext>
            </a:extLst>
          </p:cNvPr>
          <p:cNvSpPr>
            <a:spLocks noGrp="1"/>
          </p:cNvSpPr>
          <p:nvPr>
            <p:ph type="title"/>
          </p:nvPr>
        </p:nvSpPr>
        <p:spPr/>
        <p:txBody>
          <a:bodyPr/>
          <a:lstStyle/>
          <a:p>
            <a:r>
              <a:rPr lang="en-US" dirty="0"/>
              <a:t>First Black Employee</a:t>
            </a:r>
          </a:p>
        </p:txBody>
      </p:sp>
      <p:sp>
        <p:nvSpPr>
          <p:cNvPr id="3" name="Rectangle 3">
            <a:extLst>
              <a:ext uri="{FF2B5EF4-FFF2-40B4-BE49-F238E27FC236}">
                <a16:creationId xmlns:a16="http://schemas.microsoft.com/office/drawing/2014/main" id="{DF623F40-DA10-4FAB-8E24-71CB2724DEDD}"/>
              </a:ext>
            </a:extLst>
          </p:cNvPr>
          <p:cNvSpPr txBox="1">
            <a:spLocks noChangeArrowheads="1"/>
          </p:cNvSpPr>
          <p:nvPr/>
        </p:nvSpPr>
        <p:spPr>
          <a:xfrm>
            <a:off x="228600" y="1066800"/>
            <a:ext cx="8408988" cy="4343400"/>
          </a:xfrm>
          <a:prstGeom prst="rect">
            <a:avLst/>
          </a:prstGeom>
        </p:spPr>
        <p:txBody>
          <a:bodyPr/>
          <a:lstStyle>
            <a:lvl1pPr marL="295275" indent="-295275" algn="l" defTabSz="787400" rtl="0" eaLnBrk="0" fontAlgn="base" hangingPunct="0">
              <a:spcBef>
                <a:spcPct val="20000"/>
              </a:spcBef>
              <a:spcAft>
                <a:spcPct val="0"/>
              </a:spcAft>
              <a:buChar char="•"/>
              <a:defRPr sz="3200">
                <a:solidFill>
                  <a:schemeClr val="tx1"/>
                </a:solidFill>
                <a:latin typeface="+mn-lt"/>
                <a:ea typeface="+mn-ea"/>
                <a:cs typeface="+mn-cs"/>
              </a:defRPr>
            </a:lvl1pPr>
            <a:lvl2pPr marL="639763" indent="-247650" algn="l" defTabSz="787400" rtl="0" eaLnBrk="0" fontAlgn="base" hangingPunct="0">
              <a:spcBef>
                <a:spcPct val="20000"/>
              </a:spcBef>
              <a:spcAft>
                <a:spcPct val="0"/>
              </a:spcAft>
              <a:buChar char="–"/>
              <a:defRPr sz="2800">
                <a:solidFill>
                  <a:schemeClr val="tx1"/>
                </a:solidFill>
                <a:latin typeface="+mn-lt"/>
              </a:defRPr>
            </a:lvl2pPr>
            <a:lvl3pPr marL="982663" indent="-195263" algn="l" defTabSz="787400" rtl="0" eaLnBrk="0" fontAlgn="base" hangingPunct="0">
              <a:spcBef>
                <a:spcPct val="20000"/>
              </a:spcBef>
              <a:spcAft>
                <a:spcPct val="0"/>
              </a:spcAft>
              <a:buChar char="•"/>
              <a:defRPr sz="2400">
                <a:solidFill>
                  <a:schemeClr val="tx1"/>
                </a:solidFill>
                <a:latin typeface="+mn-lt"/>
              </a:defRPr>
            </a:lvl3pPr>
            <a:lvl4pPr marL="1377950" indent="-198438" algn="l" defTabSz="787400" rtl="0" eaLnBrk="0" fontAlgn="base" hangingPunct="0">
              <a:spcBef>
                <a:spcPct val="20000"/>
              </a:spcBef>
              <a:spcAft>
                <a:spcPct val="0"/>
              </a:spcAft>
              <a:buChar char="–"/>
              <a:defRPr sz="2000">
                <a:solidFill>
                  <a:schemeClr val="tx1"/>
                </a:solidFill>
                <a:latin typeface="+mn-lt"/>
              </a:defRPr>
            </a:lvl4pPr>
            <a:lvl5pPr marL="1770063" indent="-196850" algn="l" defTabSz="787400" rtl="0" eaLnBrk="0" fontAlgn="base" hangingPunct="0">
              <a:spcBef>
                <a:spcPct val="20000"/>
              </a:spcBef>
              <a:spcAft>
                <a:spcPct val="0"/>
              </a:spcAft>
              <a:buChar char="»"/>
              <a:defRPr sz="1600">
                <a:solidFill>
                  <a:schemeClr val="tx1"/>
                </a:solidFill>
                <a:latin typeface="+mn-lt"/>
              </a:defRPr>
            </a:lvl5pPr>
            <a:lvl6pPr marL="2227263" indent="-196850" algn="l" defTabSz="787400" rtl="0" fontAlgn="base">
              <a:spcBef>
                <a:spcPct val="20000"/>
              </a:spcBef>
              <a:spcAft>
                <a:spcPct val="0"/>
              </a:spcAft>
              <a:buChar char="»"/>
              <a:defRPr sz="1600">
                <a:solidFill>
                  <a:schemeClr val="tx1"/>
                </a:solidFill>
                <a:latin typeface="+mn-lt"/>
              </a:defRPr>
            </a:lvl6pPr>
            <a:lvl7pPr marL="2684463" indent="-196850" algn="l" defTabSz="787400" rtl="0" fontAlgn="base">
              <a:spcBef>
                <a:spcPct val="20000"/>
              </a:spcBef>
              <a:spcAft>
                <a:spcPct val="0"/>
              </a:spcAft>
              <a:buChar char="»"/>
              <a:defRPr sz="1600">
                <a:solidFill>
                  <a:schemeClr val="tx1"/>
                </a:solidFill>
                <a:latin typeface="+mn-lt"/>
              </a:defRPr>
            </a:lvl7pPr>
            <a:lvl8pPr marL="3141663" indent="-196850" algn="l" defTabSz="787400" rtl="0" fontAlgn="base">
              <a:spcBef>
                <a:spcPct val="20000"/>
              </a:spcBef>
              <a:spcAft>
                <a:spcPct val="0"/>
              </a:spcAft>
              <a:buChar char="»"/>
              <a:defRPr sz="1600">
                <a:solidFill>
                  <a:schemeClr val="tx1"/>
                </a:solidFill>
                <a:latin typeface="+mn-lt"/>
              </a:defRPr>
            </a:lvl8pPr>
            <a:lvl9pPr marL="3598863" indent="-196850" algn="l" defTabSz="787400" rtl="0" fontAlgn="base">
              <a:spcBef>
                <a:spcPct val="20000"/>
              </a:spcBef>
              <a:spcAft>
                <a:spcPct val="0"/>
              </a:spcAft>
              <a:buChar char="»"/>
              <a:defRPr sz="1600">
                <a:solidFill>
                  <a:schemeClr val="tx1"/>
                </a:solidFill>
                <a:latin typeface="+mn-lt"/>
              </a:defRPr>
            </a:lvl9pPr>
          </a:lstStyle>
          <a:p>
            <a:pPr marL="0" indent="0" eaLnBrk="1" hangingPunct="1">
              <a:lnSpc>
                <a:spcPct val="80000"/>
              </a:lnSpc>
              <a:buNone/>
            </a:pPr>
            <a:endParaRPr lang="en-US" altLang="en-US" sz="1800" kern="0" dirty="0">
              <a:latin typeface="Verdana" pitchFamily="34" charset="0"/>
            </a:endParaRPr>
          </a:p>
          <a:p>
            <a:pPr marL="0" indent="0" eaLnBrk="1" hangingPunct="1">
              <a:lnSpc>
                <a:spcPct val="80000"/>
              </a:lnSpc>
              <a:buNone/>
            </a:pPr>
            <a:r>
              <a:rPr lang="en-US" altLang="en-US" sz="1800" kern="0" dirty="0">
                <a:latin typeface="Verdana" pitchFamily="34" charset="0"/>
              </a:rPr>
              <a:t>Reaching back through our all of our direct predecessors (</a:t>
            </a:r>
            <a:r>
              <a:rPr lang="en-US" altLang="en-US" sz="1800" i="1" kern="0" dirty="0">
                <a:latin typeface="Verdana" pitchFamily="34" charset="0"/>
              </a:rPr>
              <a:t>SCRTD 1964-1993, LAMTA 1958-1964, L.A. Transit Lines 1945-1958, Metropolitan Coach Lines 1953-1958, Pacific Electric 1899-1953, Los Angeles Railway 1898-1945</a:t>
            </a:r>
            <a:r>
              <a:rPr lang="en-US" altLang="en-US" sz="1800" kern="0" dirty="0">
                <a:latin typeface="Verdana" pitchFamily="34" charset="0"/>
              </a:rPr>
              <a:t>) to Los Angeles Consolidated Electric Railway, 1890-1898, we found the story of William E. “Bill” Wells</a:t>
            </a:r>
          </a:p>
          <a:p>
            <a:pPr marL="0" indent="0" eaLnBrk="1" hangingPunct="1">
              <a:lnSpc>
                <a:spcPct val="80000"/>
              </a:lnSpc>
              <a:buNone/>
            </a:pPr>
            <a:endParaRPr lang="en-US" altLang="en-US" sz="1800" kern="0" dirty="0">
              <a:latin typeface="Verdana" pitchFamily="34" charset="0"/>
            </a:endParaRPr>
          </a:p>
          <a:p>
            <a:pPr marL="0" indent="0" eaLnBrk="1" hangingPunct="1">
              <a:lnSpc>
                <a:spcPct val="80000"/>
              </a:lnSpc>
              <a:buNone/>
            </a:pPr>
            <a:r>
              <a:rPr lang="en-US" altLang="en-US" sz="1800" kern="0" dirty="0">
                <a:latin typeface="Verdana" pitchFamily="34" charset="0"/>
              </a:rPr>
              <a:t>Read about his life and history here on the Metro Primary Resources Blog:</a:t>
            </a:r>
          </a:p>
          <a:p>
            <a:pPr marL="0" indent="0" eaLnBrk="1" hangingPunct="1">
              <a:lnSpc>
                <a:spcPct val="80000"/>
              </a:lnSpc>
              <a:buNone/>
            </a:pPr>
            <a:r>
              <a:rPr lang="en-US" altLang="en-US" sz="1800" kern="0" dirty="0">
                <a:latin typeface="Verdana" pitchFamily="34" charset="0"/>
                <a:hlinkClick r:id="rId2"/>
              </a:rPr>
              <a:t>https://metroprimaryresources.info/los-angeles-transits-first-black-employee-william-e-bill-wells-1862-1943/15263/</a:t>
            </a:r>
            <a:r>
              <a:rPr lang="en-US" altLang="en-US" sz="1800" kern="0" dirty="0">
                <a:latin typeface="Verdana" pitchFamily="34" charset="0"/>
              </a:rPr>
              <a:t> </a:t>
            </a:r>
          </a:p>
        </p:txBody>
      </p:sp>
      <p:pic>
        <p:nvPicPr>
          <p:cNvPr id="11266" name="Picture 2">
            <a:extLst>
              <a:ext uri="{FF2B5EF4-FFF2-40B4-BE49-F238E27FC236}">
                <a16:creationId xmlns:a16="http://schemas.microsoft.com/office/drawing/2014/main" id="{8F115E59-FE5B-6A32-58E8-08E1697B73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886200"/>
            <a:ext cx="3505200" cy="2509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542552"/>
      </p:ext>
    </p:extLst>
  </p:cSld>
  <p:clrMapOvr>
    <a:masterClrMapping/>
  </p:clrMapOvr>
  <p:transition advClick="0" advTm="45000">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a:t>A. Phillip Randolf</a:t>
            </a:r>
          </a:p>
        </p:txBody>
      </p:sp>
      <p:sp>
        <p:nvSpPr>
          <p:cNvPr id="13315" name="Rectangle 3"/>
          <p:cNvSpPr>
            <a:spLocks noGrp="1" noChangeArrowheads="1"/>
          </p:cNvSpPr>
          <p:nvPr>
            <p:ph type="body" idx="1"/>
          </p:nvPr>
        </p:nvSpPr>
        <p:spPr>
          <a:xfrm>
            <a:off x="228600" y="1066800"/>
            <a:ext cx="6172200" cy="4343400"/>
          </a:xfrm>
        </p:spPr>
        <p:txBody>
          <a:bodyPr/>
          <a:lstStyle/>
          <a:p>
            <a:pPr eaLnBrk="1" hangingPunct="1">
              <a:lnSpc>
                <a:spcPct val="80000"/>
              </a:lnSpc>
            </a:pPr>
            <a:r>
              <a:rPr lang="en-US" altLang="en-US" sz="1800" dirty="0">
                <a:latin typeface="Verdana" pitchFamily="34" charset="0"/>
              </a:rPr>
              <a:t>He organized and led the Brotherhood of Sleeping Car Porters, the first predominantly Black labor union. In the early civil-rights movement, Randolph led the March on Washington Movement, which convinced President Franklin D. Roosevelt to issue Executive Order 8802 in 1941, banning discrimination in the defense industries during World War II. After the war Randolph pressured President Harry S. Truman to issue Executive Order 9981 in 1948, ending segregation in the armed services.</a:t>
            </a:r>
          </a:p>
          <a:p>
            <a:pPr lvl="1" eaLnBrk="1" hangingPunct="1">
              <a:lnSpc>
                <a:spcPct val="80000"/>
              </a:lnSpc>
            </a:pPr>
            <a:endParaRPr lang="en-US" altLang="en-US" sz="1800" dirty="0">
              <a:latin typeface="Verdana" pitchFamily="34" charset="0"/>
            </a:endParaRPr>
          </a:p>
          <a:p>
            <a:pPr eaLnBrk="1" hangingPunct="1">
              <a:lnSpc>
                <a:spcPct val="80000"/>
              </a:lnSpc>
            </a:pPr>
            <a:r>
              <a:rPr lang="en-US" altLang="en-US" sz="1800" dirty="0">
                <a:latin typeface="Verdana" pitchFamily="34" charset="0"/>
              </a:rPr>
              <a:t>In 1963, Randolph was the head of the March on Washington, which was organized by Bayard Rustin, at which Reverend Martin Luther King, Jr. delivered his "I Have A Dream" speech. Randolph inspired the Freedom budget, sometimes called the "Randolph Freedom budget", which aimed to deal with the economic problems facing the Black community, particularly workers and the unemployed.</a:t>
            </a:r>
          </a:p>
          <a:p>
            <a:pPr eaLnBrk="1" hangingPunct="1">
              <a:lnSpc>
                <a:spcPct val="80000"/>
              </a:lnSpc>
            </a:pPr>
            <a:endParaRPr lang="en-US" altLang="en-US" sz="1800" dirty="0">
              <a:latin typeface="Verdana" pitchFamily="34" charset="0"/>
            </a:endParaRPr>
          </a:p>
        </p:txBody>
      </p:sp>
      <p:pic>
        <p:nvPicPr>
          <p:cNvPr id="13316" name="Picture 5" descr="220p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825" y="914400"/>
            <a:ext cx="26701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043">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a:t>WW II – President Roosevelt’s Order</a:t>
            </a:r>
          </a:p>
        </p:txBody>
      </p:sp>
      <p:sp>
        <p:nvSpPr>
          <p:cNvPr id="14339" name="Rectangle 3"/>
          <p:cNvSpPr>
            <a:spLocks noGrp="1" noChangeArrowheads="1"/>
          </p:cNvSpPr>
          <p:nvPr>
            <p:ph type="body" idx="1"/>
          </p:nvPr>
        </p:nvSpPr>
        <p:spPr>
          <a:xfrm>
            <a:off x="573088" y="1295400"/>
            <a:ext cx="7732712" cy="4495800"/>
          </a:xfrm>
        </p:spPr>
        <p:txBody>
          <a:bodyPr/>
          <a:lstStyle/>
          <a:p>
            <a:pPr eaLnBrk="1" hangingPunct="1">
              <a:lnSpc>
                <a:spcPct val="80000"/>
              </a:lnSpc>
            </a:pPr>
            <a:r>
              <a:rPr lang="en-US" altLang="en-US" sz="2400"/>
              <a:t>Executive Order 8802</a:t>
            </a:r>
          </a:p>
          <a:p>
            <a:pPr eaLnBrk="1" hangingPunct="1">
              <a:lnSpc>
                <a:spcPct val="80000"/>
              </a:lnSpc>
            </a:pPr>
            <a:endParaRPr lang="en-US" altLang="en-US" sz="2400"/>
          </a:p>
          <a:p>
            <a:pPr lvl="1" eaLnBrk="1" hangingPunct="1">
              <a:lnSpc>
                <a:spcPct val="80000"/>
              </a:lnSpc>
            </a:pPr>
            <a:r>
              <a:rPr lang="en-US" altLang="en-US" sz="2000"/>
              <a:t>On June 25, 1941, President Roosevelt created the Fair Employment Practices Committee (FEPC) by signing Executive Order 8802, which stated, "there shall be no discrimination in the employment of workers in defense industries or government because of race, creed, color, or national origin." This was due in large part to the urging of </a:t>
            </a:r>
            <a:r>
              <a:rPr lang="en-US" altLang="en-US" sz="2000" u="sng"/>
              <a:t>A. Philip Randolph</a:t>
            </a:r>
            <a:r>
              <a:rPr lang="en-US" altLang="en-US" sz="2000"/>
              <a:t>, who was the founding president of the Brotherhood of Sleeping Car Porters. </a:t>
            </a:r>
          </a:p>
          <a:p>
            <a:pPr lvl="1" eaLnBrk="1" hangingPunct="1">
              <a:lnSpc>
                <a:spcPct val="80000"/>
              </a:lnSpc>
            </a:pPr>
            <a:endParaRPr lang="en-US" altLang="en-US" sz="2000"/>
          </a:p>
          <a:p>
            <a:pPr lvl="1" eaLnBrk="1" hangingPunct="1">
              <a:lnSpc>
                <a:spcPct val="80000"/>
              </a:lnSpc>
            </a:pPr>
            <a:r>
              <a:rPr lang="en-US" altLang="en-US" sz="2000"/>
              <a:t>The Fair Employment Practices Commission (FEPC) implemented US Executive Order 8802, requiring that companies with government contracts not to discriminate on the basis of race or religion. It was intended to help African Americans and other minorities obtain jobs in homefront industries. </a:t>
            </a:r>
          </a:p>
        </p:txBody>
      </p:sp>
    </p:spTree>
  </p:cSld>
  <p:clrMapOvr>
    <a:masterClrMapping/>
  </p:clrMapOvr>
  <p:transition advTm="9646">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136525"/>
            <a:ext cx="8534400" cy="685800"/>
          </a:xfrm>
        </p:spPr>
        <p:txBody>
          <a:bodyPr/>
          <a:lstStyle/>
          <a:p>
            <a:pPr eaLnBrk="1" hangingPunct="1"/>
            <a:r>
              <a:rPr lang="en-US" altLang="en-US" sz="3000">
                <a:latin typeface="Verdana" pitchFamily="34" charset="0"/>
              </a:rPr>
              <a:t>Los Angeles Railway &amp; the Initial Reaction</a:t>
            </a:r>
          </a:p>
        </p:txBody>
      </p:sp>
      <p:sp>
        <p:nvSpPr>
          <p:cNvPr id="15363" name="Rectangle 3"/>
          <p:cNvSpPr>
            <a:spLocks noGrp="1" noChangeArrowheads="1"/>
          </p:cNvSpPr>
          <p:nvPr>
            <p:ph type="body" idx="1"/>
          </p:nvPr>
        </p:nvSpPr>
        <p:spPr>
          <a:xfrm>
            <a:off x="609600" y="1066800"/>
            <a:ext cx="7769225" cy="3429000"/>
          </a:xfrm>
        </p:spPr>
        <p:txBody>
          <a:bodyPr/>
          <a:lstStyle/>
          <a:p>
            <a:pPr eaLnBrk="1" hangingPunct="1">
              <a:lnSpc>
                <a:spcPct val="80000"/>
              </a:lnSpc>
            </a:pPr>
            <a:r>
              <a:rPr lang="en-US" altLang="en-US" sz="2400" dirty="0"/>
              <a:t>Henry E. Huntington’s Estate ran Los Angeles Railway (</a:t>
            </a:r>
            <a:r>
              <a:rPr lang="en-US" altLang="en-US" sz="2400" dirty="0" err="1"/>
              <a:t>LARy</a:t>
            </a:r>
            <a:r>
              <a:rPr lang="en-US" altLang="en-US" sz="2400" dirty="0"/>
              <a:t>) after his death in 1927, up until 1945. </a:t>
            </a:r>
          </a:p>
          <a:p>
            <a:pPr eaLnBrk="1" hangingPunct="1">
              <a:lnSpc>
                <a:spcPct val="80000"/>
              </a:lnSpc>
            </a:pPr>
            <a:r>
              <a:rPr lang="en-US" altLang="en-US" sz="2400" dirty="0" err="1"/>
              <a:t>LARy</a:t>
            </a:r>
            <a:r>
              <a:rPr lang="en-US" altLang="en-US" sz="2400" dirty="0"/>
              <a:t> wrote letters* to the wartime Fair Employment Practices Commission in 1942 arguing they couldn’t comply with Order 8802 due to the costs associated with building new facilities required to keep races/genders separate. The attorneys reject </a:t>
            </a:r>
            <a:r>
              <a:rPr lang="en-US" altLang="en-US" sz="2400" dirty="0" err="1"/>
              <a:t>LARy’s</a:t>
            </a:r>
            <a:r>
              <a:rPr lang="en-US" altLang="en-US" sz="2400" dirty="0"/>
              <a:t> argument.</a:t>
            </a:r>
          </a:p>
          <a:p>
            <a:pPr eaLnBrk="1" hangingPunct="1">
              <a:lnSpc>
                <a:spcPct val="80000"/>
              </a:lnSpc>
            </a:pPr>
            <a:r>
              <a:rPr lang="en-US" altLang="en-US" sz="2400" dirty="0"/>
              <a:t>In 1944, </a:t>
            </a:r>
            <a:r>
              <a:rPr lang="en-US" altLang="en-US" sz="2400" dirty="0" err="1"/>
              <a:t>LARy</a:t>
            </a:r>
            <a:r>
              <a:rPr lang="en-US" altLang="en-US" sz="2400" dirty="0"/>
              <a:t> places its first black operator in service, Arcola Philpott.</a:t>
            </a:r>
          </a:p>
          <a:p>
            <a:pPr eaLnBrk="1" hangingPunct="1">
              <a:lnSpc>
                <a:spcPct val="80000"/>
              </a:lnSpc>
            </a:pPr>
            <a:r>
              <a:rPr lang="en-US" altLang="en-US" sz="2400" dirty="0"/>
              <a:t>In 1945, </a:t>
            </a:r>
            <a:r>
              <a:rPr lang="en-US" altLang="en-US" sz="2400" dirty="0" err="1"/>
              <a:t>LARy</a:t>
            </a:r>
            <a:r>
              <a:rPr lang="en-US" altLang="en-US" sz="2400" dirty="0"/>
              <a:t> sells out to Los Angeles Transit Lines.</a:t>
            </a:r>
          </a:p>
          <a:p>
            <a:pPr eaLnBrk="1" hangingPunct="1">
              <a:lnSpc>
                <a:spcPct val="80000"/>
              </a:lnSpc>
            </a:pPr>
            <a:endParaRPr lang="en-US" altLang="en-US" sz="1800" dirty="0"/>
          </a:p>
        </p:txBody>
      </p:sp>
      <p:pic>
        <p:nvPicPr>
          <p:cNvPr id="15364" name="Picture 5" descr="jim-crow-la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494213"/>
            <a:ext cx="3190875"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6"/>
          <p:cNvSpPr txBox="1">
            <a:spLocks noChangeArrowheads="1"/>
          </p:cNvSpPr>
          <p:nvPr/>
        </p:nvSpPr>
        <p:spPr bwMode="auto">
          <a:xfrm>
            <a:off x="914400" y="4966493"/>
            <a:ext cx="365760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800" dirty="0"/>
              <a:t>*</a:t>
            </a:r>
            <a:r>
              <a:rPr lang="en-US" altLang="en-US" sz="1400" dirty="0" err="1"/>
              <a:t>LARy</a:t>
            </a:r>
            <a:r>
              <a:rPr lang="en-US" altLang="en-US" sz="1400" dirty="0"/>
              <a:t> correspondence on this subject is kept in the National Archives &amp; Records Administration offices in San Bruno, California.</a:t>
            </a:r>
          </a:p>
        </p:txBody>
      </p:sp>
    </p:spTree>
  </p:cSld>
  <p:clrMapOvr>
    <a:masterClrMapping/>
  </p:clrMapOvr>
  <p:transition advTm="8993">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a:t>Meanwhile on East Coast….</a:t>
            </a:r>
          </a:p>
        </p:txBody>
      </p:sp>
      <p:sp>
        <p:nvSpPr>
          <p:cNvPr id="16387" name="Rectangle 3"/>
          <p:cNvSpPr>
            <a:spLocks noGrp="1" noChangeArrowheads="1"/>
          </p:cNvSpPr>
          <p:nvPr>
            <p:ph type="body" idx="1"/>
          </p:nvPr>
        </p:nvSpPr>
        <p:spPr>
          <a:xfrm>
            <a:off x="228600" y="1295400"/>
            <a:ext cx="6400800" cy="4572000"/>
          </a:xfrm>
        </p:spPr>
        <p:txBody>
          <a:bodyPr/>
          <a:lstStyle/>
          <a:p>
            <a:pPr eaLnBrk="1" hangingPunct="1">
              <a:lnSpc>
                <a:spcPct val="80000"/>
              </a:lnSpc>
            </a:pPr>
            <a:r>
              <a:rPr lang="en-US" altLang="en-US" sz="2000"/>
              <a:t>White streetcar operators went on strike.</a:t>
            </a:r>
          </a:p>
          <a:p>
            <a:pPr eaLnBrk="1" hangingPunct="1">
              <a:lnSpc>
                <a:spcPct val="80000"/>
              </a:lnSpc>
            </a:pPr>
            <a:r>
              <a:rPr lang="en-US" altLang="en-US" sz="2000"/>
              <a:t>President Franklin D. Roosevelt authorized the Secretary of War Henry L. Stimson to take control of the Philadelphia Transportation Company (now SEPTA), and Major-General Philip Hayes was put in charge of its operations. </a:t>
            </a:r>
          </a:p>
          <a:p>
            <a:pPr eaLnBrk="1" hangingPunct="1">
              <a:lnSpc>
                <a:spcPct val="80000"/>
              </a:lnSpc>
            </a:pPr>
            <a:r>
              <a:rPr lang="en-US" altLang="en-US" sz="2000"/>
              <a:t>After several days of unsuccessful negotiations with the strike leaders, Hayes issued an order that the striking workers return to work on August 7, 1944, and that those refusing to comply be fired, stripped of their military draft deferment, and denied job availability certificates by the War Manpower Commission for the duration of the war. </a:t>
            </a:r>
          </a:p>
          <a:p>
            <a:pPr eaLnBrk="1" hangingPunct="1">
              <a:lnSpc>
                <a:spcPct val="80000"/>
              </a:lnSpc>
            </a:pPr>
            <a:r>
              <a:rPr lang="en-US" altLang="en-US" sz="2000"/>
              <a:t>This ultimatum proved effective and on August 7 the strike ended and the strikers returned to work. The black workers, whose pending promotions to non-menial jobs triggered the strike, were allowed to assume those jobs. </a:t>
            </a:r>
          </a:p>
        </p:txBody>
      </p:sp>
      <p:pic>
        <p:nvPicPr>
          <p:cNvPr id="16388" name="Picture 5" descr="A black PTC employee is receiving instruction as a trolley oper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025" y="3886200"/>
            <a:ext cx="24669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7" descr="Soldier patrolling a trolley r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914400"/>
            <a:ext cx="25146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542">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a:t>Firsts Around the Country</a:t>
            </a:r>
          </a:p>
        </p:txBody>
      </p:sp>
      <p:sp>
        <p:nvSpPr>
          <p:cNvPr id="17411" name="Rectangle 3"/>
          <p:cNvSpPr>
            <a:spLocks noGrp="1" noChangeArrowheads="1"/>
          </p:cNvSpPr>
          <p:nvPr>
            <p:ph type="body" idx="1"/>
          </p:nvPr>
        </p:nvSpPr>
        <p:spPr>
          <a:xfrm>
            <a:off x="304800" y="990600"/>
            <a:ext cx="8610600" cy="4343400"/>
          </a:xfrm>
        </p:spPr>
        <p:txBody>
          <a:bodyPr/>
          <a:lstStyle/>
          <a:p>
            <a:pPr marL="609600" indent="-609600" eaLnBrk="1" hangingPunct="1">
              <a:lnSpc>
                <a:spcPct val="80000"/>
              </a:lnSpc>
            </a:pPr>
            <a:r>
              <a:rPr lang="en-US" altLang="en-US" sz="1600"/>
              <a:t>See Video: </a:t>
            </a:r>
            <a:r>
              <a:rPr lang="en-US" altLang="en-US" sz="1600">
                <a:hlinkClick r:id="rId3"/>
              </a:rPr>
              <a:t>Rosa Parks Legacy</a:t>
            </a:r>
            <a:endParaRPr lang="en-US" altLang="en-US" sz="1600"/>
          </a:p>
          <a:p>
            <a:pPr marL="609600" indent="-609600" eaLnBrk="1" hangingPunct="1">
              <a:lnSpc>
                <a:spcPct val="80000"/>
              </a:lnSpc>
            </a:pPr>
            <a:r>
              <a:rPr lang="en-US" altLang="en-US" sz="1600"/>
              <a:t>Philadelphia: William Barber had to be protected by troops in order to Operate</a:t>
            </a:r>
          </a:p>
          <a:p>
            <a:pPr marL="925513" lvl="1" indent="-533400" eaLnBrk="1" hangingPunct="1">
              <a:lnSpc>
                <a:spcPct val="80000"/>
              </a:lnSpc>
            </a:pPr>
            <a:r>
              <a:rPr lang="en-US" altLang="en-US" sz="1400"/>
              <a:t>See </a:t>
            </a:r>
            <a:r>
              <a:rPr lang="en-US" altLang="en-US" sz="1400">
                <a:hlinkClick r:id="rId4"/>
              </a:rPr>
              <a:t>Philly.com</a:t>
            </a:r>
            <a:r>
              <a:rPr lang="en-US" altLang="en-US" sz="1400"/>
              <a:t> “In Midst Of A World War, They Had To Mobilize Against Hate Wildcatters Of '44 Froze City Transit - Until Troops Came”.</a:t>
            </a:r>
          </a:p>
          <a:p>
            <a:pPr marL="609600" indent="-609600" eaLnBrk="1" hangingPunct="1">
              <a:lnSpc>
                <a:spcPct val="80000"/>
              </a:lnSpc>
            </a:pPr>
            <a:r>
              <a:rPr lang="en-US" altLang="en-US" sz="1600"/>
              <a:t>New York: Rupert Bath, a newspaper columnist and an immigrant from Trinidad became New York City’s first black Subway motorman.</a:t>
            </a:r>
          </a:p>
          <a:p>
            <a:pPr marL="609600" indent="-609600" eaLnBrk="1" hangingPunct="1">
              <a:lnSpc>
                <a:spcPct val="80000"/>
              </a:lnSpc>
            </a:pPr>
            <a:r>
              <a:rPr lang="en-US" altLang="en-US" sz="1600"/>
              <a:t>Washington DC: B.A Simmons and Sarah Owens</a:t>
            </a:r>
          </a:p>
          <a:p>
            <a:pPr marL="925513" lvl="1" indent="-533400" eaLnBrk="1" hangingPunct="1">
              <a:lnSpc>
                <a:spcPct val="80000"/>
              </a:lnSpc>
            </a:pPr>
            <a:r>
              <a:rPr lang="en-US" altLang="en-US" sz="1400"/>
              <a:t>See </a:t>
            </a:r>
            <a:r>
              <a:rPr lang="en-US" altLang="en-US" sz="1400">
                <a:hlinkClick r:id="rId5"/>
              </a:rPr>
              <a:t>Washington City Paper </a:t>
            </a:r>
            <a:r>
              <a:rPr lang="en-US" altLang="en-US" sz="1400"/>
              <a:t>“Today in D.C. History: Streetcar Operator Hires 1st African American Motorman” about B.A. Simmons</a:t>
            </a:r>
          </a:p>
          <a:p>
            <a:pPr marL="925513" lvl="1" indent="-533400" eaLnBrk="1" hangingPunct="1">
              <a:lnSpc>
                <a:spcPct val="80000"/>
              </a:lnSpc>
            </a:pPr>
            <a:r>
              <a:rPr lang="en-US" altLang="en-US" sz="1400"/>
              <a:t>See Video: </a:t>
            </a:r>
            <a:r>
              <a:rPr lang="en-US" altLang="en-US" sz="1400">
                <a:hlinkClick r:id="rId6"/>
              </a:rPr>
              <a:t>Sarah Owens - First post WWII black woman bus operator in Washington DC</a:t>
            </a:r>
            <a:endParaRPr lang="en-US" altLang="en-US" sz="1400"/>
          </a:p>
          <a:p>
            <a:pPr marL="609600" indent="-609600" eaLnBrk="1" hangingPunct="1">
              <a:lnSpc>
                <a:spcPct val="80000"/>
              </a:lnSpc>
            </a:pPr>
            <a:r>
              <a:rPr lang="en-US" altLang="en-US" sz="1600"/>
              <a:t>San Francisco Muni: Audley Cole</a:t>
            </a:r>
          </a:p>
          <a:p>
            <a:pPr marL="925513" lvl="1" indent="-533400" eaLnBrk="1" hangingPunct="1">
              <a:lnSpc>
                <a:spcPct val="80000"/>
              </a:lnSpc>
            </a:pPr>
            <a:r>
              <a:rPr lang="en-US" altLang="en-US" sz="1400"/>
              <a:t>See “</a:t>
            </a:r>
            <a:r>
              <a:rPr lang="en-US" altLang="en-US" sz="1400">
                <a:hlinkClick r:id="rId7"/>
              </a:rPr>
              <a:t>Transit in San Francisco, a selected chronology 1850-1995</a:t>
            </a:r>
            <a:r>
              <a:rPr lang="en-US" altLang="en-US" sz="1400"/>
              <a:t>” not mentioned, his wife becomes San Francisco’s first black public school teacher.</a:t>
            </a:r>
          </a:p>
          <a:p>
            <a:pPr marL="925513" lvl="1" indent="-533400" eaLnBrk="1" hangingPunct="1">
              <a:lnSpc>
                <a:spcPct val="80000"/>
              </a:lnSpc>
            </a:pPr>
            <a:r>
              <a:rPr lang="en-US" altLang="en-US" sz="1400"/>
              <a:t>Also San Franciso Cable Cars: Maya Angelou The famous author, poet, and social activist Maya Angelou dropped out of Mission High School at 15 to work the cable cars. “The thought of sailing up and down the hills of San Francisco in a dark-blue uniform, with a money changer at my belt, caught my fancy,” she later recalled in 1969's </a:t>
            </a:r>
            <a:r>
              <a:rPr lang="en-US" altLang="en-US" sz="1400" i="1"/>
              <a:t>I Know Why the Caged Bird Sings</a:t>
            </a:r>
            <a:r>
              <a:rPr lang="en-US" altLang="en-US" sz="1400"/>
              <a:t>. Angelou won the job as San Francisco’s first African American (and female) cable car conductor by heckling reluctant company managers until they caved and she was hired to ring the cars’ bells and swing “on the back of the rackety trolley, smiling sweetly and persuading [her] charges to ‘step forward in the car, please.’” </a:t>
            </a:r>
          </a:p>
          <a:p>
            <a:pPr marL="925513" lvl="1" indent="-533400" eaLnBrk="1" hangingPunct="1">
              <a:lnSpc>
                <a:spcPct val="80000"/>
              </a:lnSpc>
            </a:pPr>
            <a:endParaRPr lang="en-US" altLang="en-US" sz="1400"/>
          </a:p>
        </p:txBody>
      </p:sp>
      <p:pic>
        <p:nvPicPr>
          <p:cNvPr id="17412" name="Picture 5" descr="cableca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6600" y="531495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9" descr="col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7200" y="5295900"/>
            <a:ext cx="1905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1" descr="streetcar_intersecti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5275263"/>
            <a:ext cx="236220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3" descr="news17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0800" y="5105400"/>
            <a:ext cx="11811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5" descr="ANd9GcRfikBPT-HfA_UEyTgdf8vS5mHqgEZwk0nJwTJugjzgkaomg4s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419">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81000" y="0"/>
            <a:ext cx="8256588" cy="685800"/>
          </a:xfrm>
        </p:spPr>
        <p:txBody>
          <a:bodyPr/>
          <a:lstStyle/>
          <a:p>
            <a:pPr eaLnBrk="1" hangingPunct="1"/>
            <a:r>
              <a:rPr lang="en-US" altLang="en-US" sz="3000" dirty="0">
                <a:latin typeface="Verdana" pitchFamily="34" charset="0"/>
              </a:rPr>
              <a:t>L.A.’s advocate for equality</a:t>
            </a:r>
            <a:br>
              <a:rPr lang="en-US" altLang="en-US" sz="3000" dirty="0">
                <a:latin typeface="Verdana" pitchFamily="34" charset="0"/>
              </a:rPr>
            </a:br>
            <a:r>
              <a:rPr lang="en-US" altLang="en-US" sz="3000" dirty="0">
                <a:latin typeface="Verdana" pitchFamily="34" charset="0"/>
              </a:rPr>
              <a:t>Reverend Clayton D. Russell</a:t>
            </a:r>
          </a:p>
        </p:txBody>
      </p:sp>
      <p:sp>
        <p:nvSpPr>
          <p:cNvPr id="18435" name="Rectangle 3"/>
          <p:cNvSpPr>
            <a:spLocks noGrp="1" noChangeArrowheads="1"/>
          </p:cNvSpPr>
          <p:nvPr>
            <p:ph type="body" idx="1"/>
          </p:nvPr>
        </p:nvSpPr>
        <p:spPr>
          <a:xfrm>
            <a:off x="3733800" y="1066800"/>
            <a:ext cx="5181600" cy="5638800"/>
          </a:xfrm>
        </p:spPr>
        <p:txBody>
          <a:bodyPr/>
          <a:lstStyle/>
          <a:p>
            <a:pPr eaLnBrk="1" hangingPunct="1">
              <a:lnSpc>
                <a:spcPct val="80000"/>
              </a:lnSpc>
            </a:pPr>
            <a:r>
              <a:rPr lang="en-US" altLang="en-US" sz="2000">
                <a:latin typeface="Verdana" pitchFamily="34" charset="0"/>
              </a:rPr>
              <a:t>During World War II Russell become one of the most prominent leaders in Los Angeles’s African American community. </a:t>
            </a:r>
          </a:p>
          <a:p>
            <a:pPr eaLnBrk="1" hangingPunct="1">
              <a:lnSpc>
                <a:spcPct val="80000"/>
              </a:lnSpc>
            </a:pPr>
            <a:r>
              <a:rPr lang="en-US" altLang="en-US" sz="2000">
                <a:latin typeface="Verdana" pitchFamily="34" charset="0"/>
              </a:rPr>
              <a:t>In 1941 he organized the Negro Victory Committee, which sponsored mass meetings and demonstrations to protest discrimination against African American workers. </a:t>
            </a:r>
          </a:p>
          <a:p>
            <a:pPr eaLnBrk="1" hangingPunct="1">
              <a:lnSpc>
                <a:spcPct val="80000"/>
              </a:lnSpc>
            </a:pPr>
            <a:r>
              <a:rPr lang="en-US" altLang="en-US" sz="2000">
                <a:latin typeface="Verdana" pitchFamily="34" charset="0"/>
              </a:rPr>
              <a:t>Russell and his church, whose membership peaked at 4,000, were also the driving force behind the Victory Markets, a chain of cooperative grocery stores that served the rapidly expanding African American community during the war. </a:t>
            </a:r>
          </a:p>
          <a:p>
            <a:pPr eaLnBrk="1" hangingPunct="1">
              <a:lnSpc>
                <a:spcPct val="80000"/>
              </a:lnSpc>
            </a:pPr>
            <a:r>
              <a:rPr lang="en-US" altLang="en-US" sz="2000">
                <a:latin typeface="Verdana" pitchFamily="34" charset="0"/>
              </a:rPr>
              <a:t>In addition to leading the struggle against employment discrimination, Russell worked to elect African Americans to political offices. </a:t>
            </a:r>
          </a:p>
          <a:p>
            <a:pPr eaLnBrk="1" hangingPunct="1">
              <a:lnSpc>
                <a:spcPct val="80000"/>
              </a:lnSpc>
              <a:buFontTx/>
              <a:buNone/>
            </a:pPr>
            <a:endParaRPr lang="en-US" altLang="en-US" sz="2000">
              <a:latin typeface="Verdana" pitchFamily="34" charset="0"/>
            </a:endParaRPr>
          </a:p>
        </p:txBody>
      </p:sp>
      <p:pic>
        <p:nvPicPr>
          <p:cNvPr id="18436" name="Picture 5"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36004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338">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z="2800">
                <a:latin typeface="Verdana" pitchFamily="34" charset="0"/>
              </a:rPr>
              <a:t>Rev. Clayton Russell’s Action Plan</a:t>
            </a:r>
          </a:p>
        </p:txBody>
      </p:sp>
      <p:sp>
        <p:nvSpPr>
          <p:cNvPr id="19459" name="Rectangle 3"/>
          <p:cNvSpPr>
            <a:spLocks noGrp="1" noChangeArrowheads="1"/>
          </p:cNvSpPr>
          <p:nvPr>
            <p:ph type="body" idx="1"/>
          </p:nvPr>
        </p:nvSpPr>
        <p:spPr>
          <a:xfrm>
            <a:off x="381000" y="1295400"/>
            <a:ext cx="4608513" cy="4724400"/>
          </a:xfrm>
        </p:spPr>
        <p:txBody>
          <a:bodyPr/>
          <a:lstStyle/>
          <a:p>
            <a:pPr eaLnBrk="1" hangingPunct="1">
              <a:lnSpc>
                <a:spcPct val="80000"/>
              </a:lnSpc>
            </a:pPr>
            <a:r>
              <a:rPr lang="en-US" altLang="en-US" sz="2000">
                <a:latin typeface="Verdana" pitchFamily="34" charset="0"/>
              </a:rPr>
              <a:t>Weekly radio addresses against LARy’s hiring practices to put pressure on the company.  </a:t>
            </a:r>
          </a:p>
          <a:p>
            <a:pPr eaLnBrk="1" hangingPunct="1">
              <a:lnSpc>
                <a:spcPct val="80000"/>
              </a:lnSpc>
            </a:pPr>
            <a:r>
              <a:rPr lang="en-US" altLang="en-US" sz="2000">
                <a:latin typeface="Verdana" pitchFamily="34" charset="0"/>
              </a:rPr>
              <a:t>Held war bond buying fund raisers with Hollywood celebrity concerts in Pershing Square Park to publicly shame LARy further. Generated public empathy with his cause.</a:t>
            </a:r>
          </a:p>
          <a:p>
            <a:pPr eaLnBrk="1" hangingPunct="1">
              <a:lnSpc>
                <a:spcPct val="80000"/>
              </a:lnSpc>
            </a:pPr>
            <a:r>
              <a:rPr lang="en-US" altLang="en-US" sz="2000">
                <a:latin typeface="Verdana" pitchFamily="34" charset="0"/>
              </a:rPr>
              <a:t>He led marches to LARy headquarters at 1060 S. Broadway and sent in prospective black employees to fill out job applications.</a:t>
            </a:r>
          </a:p>
          <a:p>
            <a:pPr eaLnBrk="1" hangingPunct="1">
              <a:lnSpc>
                <a:spcPct val="80000"/>
              </a:lnSpc>
            </a:pPr>
            <a:r>
              <a:rPr lang="en-US" altLang="en-US" sz="2000">
                <a:latin typeface="Verdana" pitchFamily="34" charset="0"/>
              </a:rPr>
              <a:t>LARy’s company physician passed only 5% of black job applicants.</a:t>
            </a:r>
          </a:p>
        </p:txBody>
      </p:sp>
      <p:pic>
        <p:nvPicPr>
          <p:cNvPr id="19460" name="Picture 5" descr="2940226525_a58f3622f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1588" y="990600"/>
            <a:ext cx="406241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134">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sz="2800" dirty="0" err="1">
                <a:latin typeface="Verdana" pitchFamily="34" charset="0"/>
              </a:rPr>
              <a:t>LARy</a:t>
            </a:r>
            <a:r>
              <a:rPr lang="en-US" altLang="en-US" sz="2800" dirty="0">
                <a:latin typeface="Verdana" pitchFamily="34" charset="0"/>
              </a:rPr>
              <a:t> Hires Women </a:t>
            </a:r>
          </a:p>
        </p:txBody>
      </p:sp>
      <p:sp>
        <p:nvSpPr>
          <p:cNvPr id="20483" name="Rectangle 3"/>
          <p:cNvSpPr>
            <a:spLocks noGrp="1" noChangeArrowheads="1"/>
          </p:cNvSpPr>
          <p:nvPr>
            <p:ph type="body" idx="1"/>
          </p:nvPr>
        </p:nvSpPr>
        <p:spPr>
          <a:xfrm>
            <a:off x="152400" y="1066800"/>
            <a:ext cx="8763000" cy="914400"/>
          </a:xfrm>
        </p:spPr>
        <p:txBody>
          <a:bodyPr/>
          <a:lstStyle/>
          <a:p>
            <a:pPr eaLnBrk="1" hangingPunct="1">
              <a:lnSpc>
                <a:spcPct val="80000"/>
              </a:lnSpc>
            </a:pPr>
            <a:r>
              <a:rPr lang="en-US" altLang="en-US" sz="2400" dirty="0">
                <a:latin typeface="Arial"/>
                <a:cs typeface="Arial"/>
              </a:rPr>
              <a:t>Much to male instructors' surprise, women drove as well as men, and </a:t>
            </a:r>
            <a:r>
              <a:rPr lang="en-US" altLang="en-US" sz="2400" dirty="0" err="1">
                <a:latin typeface="Arial"/>
                <a:cs typeface="Arial"/>
              </a:rPr>
              <a:t>LARy</a:t>
            </a:r>
            <a:r>
              <a:rPr lang="en-US" altLang="en-US" sz="2400" dirty="0">
                <a:latin typeface="Arial"/>
                <a:cs typeface="Arial"/>
              </a:rPr>
              <a:t> hires over 200 women to replace drafted men.</a:t>
            </a:r>
          </a:p>
        </p:txBody>
      </p:sp>
      <p:pic>
        <p:nvPicPr>
          <p:cNvPr id="20484" name="Picture 5" descr="Motormanettes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38862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7" descr="Motormanettes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057400"/>
            <a:ext cx="226695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9" descr="Motormanettes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057400"/>
            <a:ext cx="25908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10"/>
          <p:cNvSpPr txBox="1">
            <a:spLocks noChangeArrowheads="1"/>
          </p:cNvSpPr>
          <p:nvPr/>
        </p:nvSpPr>
        <p:spPr bwMode="auto">
          <a:xfrm>
            <a:off x="212725" y="4414838"/>
            <a:ext cx="39020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2400">
                <a:latin typeface="Arial" charset="0"/>
              </a:rPr>
              <a:t>Women had to sign an agreement to give up their job to any returning veterans they displaced.</a:t>
            </a:r>
          </a:p>
        </p:txBody>
      </p:sp>
    </p:spTree>
  </p:cSld>
  <p:clrMapOvr>
    <a:masterClrMapping/>
  </p:clrMapOvr>
  <p:transition advTm="9551">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136525"/>
            <a:ext cx="8534400" cy="685800"/>
          </a:xfrm>
        </p:spPr>
        <p:txBody>
          <a:bodyPr/>
          <a:lstStyle/>
          <a:p>
            <a:pPr eaLnBrk="1" hangingPunct="1"/>
            <a:r>
              <a:rPr lang="en-US" altLang="en-US" sz="2800">
                <a:latin typeface="Verdana" pitchFamily="34" charset="0"/>
              </a:rPr>
              <a:t>LARy hires its first black streetcar operators</a:t>
            </a:r>
          </a:p>
        </p:txBody>
      </p:sp>
      <p:sp>
        <p:nvSpPr>
          <p:cNvPr id="21507" name="Rectangle 3"/>
          <p:cNvSpPr>
            <a:spLocks noGrp="1" noChangeArrowheads="1"/>
          </p:cNvSpPr>
          <p:nvPr>
            <p:ph type="body" idx="1"/>
          </p:nvPr>
        </p:nvSpPr>
        <p:spPr/>
        <p:txBody>
          <a:bodyPr/>
          <a:lstStyle/>
          <a:p>
            <a:pPr eaLnBrk="1" hangingPunct="1">
              <a:lnSpc>
                <a:spcPct val="80000"/>
              </a:lnSpc>
            </a:pPr>
            <a:r>
              <a:rPr lang="en-US" altLang="en-US" sz="2400" dirty="0">
                <a:latin typeface="Verdana"/>
                <a:ea typeface="Verdana"/>
              </a:rPr>
              <a:t>An initial group of 10 men passed physicals and were supposed to start training, but felt too intimidated to show up.</a:t>
            </a:r>
          </a:p>
          <a:p>
            <a:pPr eaLnBrk="1" hangingPunct="1">
              <a:lnSpc>
                <a:spcPct val="80000"/>
              </a:lnSpc>
            </a:pPr>
            <a:r>
              <a:rPr lang="en-US" altLang="en-US" sz="2400" dirty="0">
                <a:latin typeface="Verdana" pitchFamily="34" charset="0"/>
              </a:rPr>
              <a:t>Second group of 2 men passed physicals, completed training classes, and were sent to Division 5, but not given assignments. </a:t>
            </a:r>
          </a:p>
          <a:p>
            <a:pPr eaLnBrk="1" hangingPunct="1">
              <a:lnSpc>
                <a:spcPct val="80000"/>
              </a:lnSpc>
            </a:pPr>
            <a:r>
              <a:rPr lang="en-US" altLang="en-US" sz="2400" dirty="0" err="1">
                <a:latin typeface="Verdana" pitchFamily="34" charset="0"/>
              </a:rPr>
              <a:t>LARy</a:t>
            </a:r>
            <a:r>
              <a:rPr lang="en-US" altLang="en-US" sz="2400" dirty="0">
                <a:latin typeface="Verdana" pitchFamily="34" charset="0"/>
              </a:rPr>
              <a:t> then hires Arcola Philpott, a black women from Chicago, who makes it past the physical exam, training classes, and receives an assignment to operate Streetcar Line F – 116</a:t>
            </a:r>
            <a:r>
              <a:rPr lang="en-US" altLang="en-US" sz="2400" baseline="30000" dirty="0">
                <a:latin typeface="Verdana" pitchFamily="34" charset="0"/>
              </a:rPr>
              <a:t>th</a:t>
            </a:r>
            <a:r>
              <a:rPr lang="en-US" altLang="en-US" sz="2400" dirty="0">
                <a:latin typeface="Verdana" pitchFamily="34" charset="0"/>
              </a:rPr>
              <a:t>/S. Vermont to Union Station loop, operating out of Division 5 (now Arthur Winston/Mid Cities/Division 5).</a:t>
            </a:r>
          </a:p>
        </p:txBody>
      </p:sp>
    </p:spTree>
  </p:cSld>
  <p:clrMapOvr>
    <a:masterClrMapping/>
  </p:clrMapOvr>
  <p:transition advTm="10941">
    <p:cut/>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33400" y="136525"/>
            <a:ext cx="8305800" cy="685800"/>
          </a:xfrm>
        </p:spPr>
        <p:txBody>
          <a:bodyPr/>
          <a:lstStyle/>
          <a:p>
            <a:pPr eaLnBrk="1" hangingPunct="1"/>
            <a:r>
              <a:rPr lang="en-US" altLang="en-US" sz="2800">
                <a:latin typeface="Verdana" pitchFamily="34" charset="0"/>
              </a:rPr>
              <a:t>Accessing Research Library &amp; Records Online</a:t>
            </a:r>
          </a:p>
        </p:txBody>
      </p:sp>
      <p:sp>
        <p:nvSpPr>
          <p:cNvPr id="5123" name="Rectangle 3"/>
          <p:cNvSpPr>
            <a:spLocks noGrp="1" noChangeArrowheads="1"/>
          </p:cNvSpPr>
          <p:nvPr>
            <p:ph type="body" idx="1"/>
          </p:nvPr>
        </p:nvSpPr>
        <p:spPr>
          <a:xfrm>
            <a:off x="228600" y="1066800"/>
            <a:ext cx="8534400" cy="5105400"/>
          </a:xfrm>
        </p:spPr>
        <p:txBody>
          <a:bodyPr/>
          <a:lstStyle/>
          <a:p>
            <a:pPr eaLnBrk="1" hangingPunct="1">
              <a:lnSpc>
                <a:spcPct val="80000"/>
              </a:lnSpc>
            </a:pPr>
            <a:r>
              <a:rPr lang="en-US" altLang="en-US" sz="1800" dirty="0">
                <a:latin typeface="Verdana" pitchFamily="34" charset="0"/>
              </a:rPr>
              <a:t>Online: </a:t>
            </a:r>
            <a:r>
              <a:rPr lang="en-US" altLang="en-US" sz="1800" dirty="0">
                <a:solidFill>
                  <a:schemeClr val="accent2"/>
                </a:solidFill>
                <a:latin typeface="Verdana" pitchFamily="34" charset="0"/>
                <a:hlinkClick r:id="rId3"/>
              </a:rPr>
              <a:t>metro.net/library</a:t>
            </a:r>
            <a:endParaRPr lang="en-US" altLang="en-US" sz="1800" dirty="0">
              <a:solidFill>
                <a:schemeClr val="accent2"/>
              </a:solidFill>
              <a:latin typeface="Verdana" pitchFamily="34" charset="0"/>
            </a:endParaRPr>
          </a:p>
          <a:p>
            <a:pPr marL="639445" lvl="1" eaLnBrk="1" hangingPunct="1">
              <a:lnSpc>
                <a:spcPct val="80000"/>
              </a:lnSpc>
            </a:pPr>
            <a:r>
              <a:rPr lang="en-US" altLang="en-US" sz="1800" dirty="0">
                <a:latin typeface="Verdana" pitchFamily="34" charset="0"/>
              </a:rPr>
              <a:t>Library Catalog </a:t>
            </a:r>
            <a:r>
              <a:rPr lang="en-US" altLang="en-US" sz="1800" dirty="0">
                <a:solidFill>
                  <a:schemeClr val="accent2"/>
                </a:solidFill>
                <a:latin typeface="Verdana" pitchFamily="34" charset="0"/>
                <a:hlinkClick r:id="rId4"/>
              </a:rPr>
              <a:t>librarycat.metro.net</a:t>
            </a:r>
            <a:endParaRPr lang="en-US" altLang="en-US" sz="1800" dirty="0">
              <a:solidFill>
                <a:schemeClr val="accent2"/>
              </a:solidFill>
              <a:latin typeface="Verdana" pitchFamily="34" charset="0"/>
              <a:ea typeface="Verdana" pitchFamily="34" charset="0"/>
            </a:endParaRPr>
          </a:p>
          <a:p>
            <a:pPr marL="639445" lvl="1" eaLnBrk="1" hangingPunct="1">
              <a:lnSpc>
                <a:spcPct val="80000"/>
              </a:lnSpc>
            </a:pPr>
            <a:r>
              <a:rPr lang="en-US" altLang="en-US" sz="1800" dirty="0">
                <a:latin typeface="Verdana" pitchFamily="34" charset="0"/>
              </a:rPr>
              <a:t>Daily aggregated transportation news headlines: </a:t>
            </a:r>
            <a:r>
              <a:rPr lang="en-US" altLang="en-US" sz="1800" dirty="0">
                <a:solidFill>
                  <a:schemeClr val="accent2"/>
                </a:solidFill>
                <a:latin typeface="Verdana" pitchFamily="34" charset="0"/>
                <a:hlinkClick r:id="rId5"/>
              </a:rPr>
              <a:t>metroprimaryresources.info/headlines</a:t>
            </a:r>
            <a:endParaRPr lang="en-US" altLang="en-US" sz="1800" dirty="0">
              <a:solidFill>
                <a:schemeClr val="accent2"/>
              </a:solidFill>
              <a:latin typeface="Verdana" pitchFamily="34" charset="0"/>
              <a:ea typeface="Verdana" pitchFamily="34" charset="0"/>
            </a:endParaRPr>
          </a:p>
          <a:p>
            <a:pPr marL="639445" lvl="1" eaLnBrk="1" hangingPunct="1">
              <a:lnSpc>
                <a:spcPct val="80000"/>
              </a:lnSpc>
            </a:pPr>
            <a:r>
              <a:rPr lang="en-US" altLang="en-US" sz="1800" dirty="0">
                <a:latin typeface="Verdana" pitchFamily="34" charset="0"/>
              </a:rPr>
              <a:t>Highlights of current and historical documents in our collection: </a:t>
            </a:r>
            <a:r>
              <a:rPr lang="en-US" altLang="en-US" sz="1800" dirty="0">
                <a:solidFill>
                  <a:schemeClr val="accent2"/>
                </a:solidFill>
                <a:latin typeface="Verdana" pitchFamily="34" charset="0"/>
                <a:hlinkClick r:id="rId6"/>
              </a:rPr>
              <a:t>metroprimaryresources.info</a:t>
            </a:r>
            <a:endParaRPr lang="en-US" altLang="en-US" sz="1800" dirty="0">
              <a:solidFill>
                <a:schemeClr val="accent2"/>
              </a:solidFill>
              <a:latin typeface="Verdana" pitchFamily="34" charset="0"/>
              <a:ea typeface="Verdana" pitchFamily="34" charset="0"/>
            </a:endParaRPr>
          </a:p>
          <a:p>
            <a:pPr marL="639445" lvl="1" eaLnBrk="1" hangingPunct="1">
              <a:lnSpc>
                <a:spcPct val="80000"/>
              </a:lnSpc>
            </a:pPr>
            <a:r>
              <a:rPr lang="en-US" altLang="en-US" sz="1800" dirty="0">
                <a:latin typeface="Verdana"/>
                <a:ea typeface="Verdana"/>
              </a:rPr>
              <a:t>Photos: </a:t>
            </a:r>
            <a:r>
              <a:rPr lang="en-US" altLang="en-US" sz="1800" dirty="0">
                <a:solidFill>
                  <a:schemeClr val="accent2"/>
                </a:solidFill>
                <a:latin typeface="Verdana"/>
                <a:ea typeface="Verdana"/>
                <a:hlinkClick r:id="rId7">
                  <a:extLst>
                    <a:ext uri="{A12FA001-AC4F-418D-AE19-62706E023703}">
                      <ahyp:hlinkClr xmlns:ahyp="http://schemas.microsoft.com/office/drawing/2018/hyperlinkcolor" val="tx"/>
                    </a:ext>
                  </a:extLst>
                </a:hlinkClick>
              </a:rPr>
              <a:t>flickr.com/metrolibraryarchive</a:t>
            </a:r>
            <a:r>
              <a:rPr lang="en-US" altLang="en-US" sz="1800" dirty="0">
                <a:latin typeface="Verdana"/>
                <a:ea typeface="Verdana"/>
              </a:rPr>
              <a:t> </a:t>
            </a:r>
          </a:p>
          <a:p>
            <a:pPr marL="639445" lvl="1" eaLnBrk="1" hangingPunct="1">
              <a:lnSpc>
                <a:spcPct val="80000"/>
              </a:lnSpc>
            </a:pPr>
            <a:r>
              <a:rPr lang="en-US" altLang="en-US" sz="1800" dirty="0">
                <a:latin typeface="Verdana"/>
                <a:ea typeface="Verdana"/>
              </a:rPr>
              <a:t>Film/Video: </a:t>
            </a:r>
            <a:r>
              <a:rPr lang="en-US" altLang="en-US" sz="1800" dirty="0">
                <a:solidFill>
                  <a:schemeClr val="accent2"/>
                </a:solidFill>
                <a:latin typeface="Verdana"/>
                <a:ea typeface="Verdana"/>
                <a:hlinkClick r:id="rId8">
                  <a:extLst>
                    <a:ext uri="{A12FA001-AC4F-418D-AE19-62706E023703}">
                      <ahyp:hlinkClr xmlns:ahyp="http://schemas.microsoft.com/office/drawing/2018/hyperlinkcolor" val="tx"/>
                    </a:ext>
                  </a:extLst>
                </a:hlinkClick>
              </a:rPr>
              <a:t>youtube/metrolibrarian</a:t>
            </a:r>
            <a:r>
              <a:rPr lang="en-US" altLang="en-US" sz="1800" dirty="0">
                <a:solidFill>
                  <a:schemeClr val="accent2"/>
                </a:solidFill>
                <a:latin typeface="Verdana"/>
                <a:ea typeface="Verdana"/>
              </a:rPr>
              <a:t> </a:t>
            </a:r>
          </a:p>
          <a:p>
            <a:pPr marL="639445" lvl="1" eaLnBrk="1" hangingPunct="1">
              <a:lnSpc>
                <a:spcPct val="80000"/>
              </a:lnSpc>
            </a:pPr>
            <a:r>
              <a:rPr lang="en-US" altLang="en-US" sz="1800" dirty="0">
                <a:latin typeface="Verdana"/>
                <a:ea typeface="Verdana"/>
              </a:rPr>
              <a:t>Social Media: </a:t>
            </a:r>
            <a:r>
              <a:rPr lang="en-US" altLang="en-US" sz="1800" dirty="0">
                <a:solidFill>
                  <a:schemeClr val="accent2"/>
                </a:solidFill>
                <a:latin typeface="Verdana"/>
                <a:ea typeface="Verdana"/>
                <a:hlinkClick r:id="rId9">
                  <a:extLst>
                    <a:ext uri="{A12FA001-AC4F-418D-AE19-62706E023703}">
                      <ahyp:hlinkClr xmlns:ahyp="http://schemas.microsoft.com/office/drawing/2018/hyperlinkcolor" val="tx"/>
                    </a:ext>
                  </a:extLst>
                </a:hlinkClick>
              </a:rPr>
              <a:t>facebook</a:t>
            </a:r>
            <a:r>
              <a:rPr lang="en-US" altLang="en-US" sz="1800" dirty="0">
                <a:solidFill>
                  <a:schemeClr val="accent2"/>
                </a:solidFill>
                <a:latin typeface="Verdana"/>
                <a:ea typeface="Verdana"/>
              </a:rPr>
              <a:t>, </a:t>
            </a:r>
            <a:r>
              <a:rPr lang="en-US" altLang="en-US" sz="1800" dirty="0">
                <a:solidFill>
                  <a:schemeClr val="accent2"/>
                </a:solidFill>
                <a:latin typeface="Verdana"/>
                <a:ea typeface="Verdana"/>
                <a:hlinkClick r:id="rId10">
                  <a:extLst>
                    <a:ext uri="{A12FA001-AC4F-418D-AE19-62706E023703}">
                      <ahyp:hlinkClr xmlns:ahyp="http://schemas.microsoft.com/office/drawing/2018/hyperlinkcolor" val="tx"/>
                    </a:ext>
                  </a:extLst>
                </a:hlinkClick>
              </a:rPr>
              <a:t>tumblr</a:t>
            </a:r>
            <a:r>
              <a:rPr lang="en-US" altLang="en-US" sz="1800" dirty="0">
                <a:solidFill>
                  <a:schemeClr val="accent2"/>
                </a:solidFill>
                <a:latin typeface="Verdana"/>
                <a:ea typeface="Verdana"/>
              </a:rPr>
              <a:t>, </a:t>
            </a:r>
            <a:r>
              <a:rPr lang="en-US" altLang="en-US" sz="1800" dirty="0">
                <a:solidFill>
                  <a:schemeClr val="accent2"/>
                </a:solidFill>
                <a:latin typeface="Verdana"/>
                <a:ea typeface="Verdana"/>
                <a:hlinkClick r:id="rId11">
                  <a:extLst>
                    <a:ext uri="{A12FA001-AC4F-418D-AE19-62706E023703}">
                      <ahyp:hlinkClr xmlns:ahyp="http://schemas.microsoft.com/office/drawing/2018/hyperlinkcolor" val="tx"/>
                    </a:ext>
                  </a:extLst>
                </a:hlinkClick>
              </a:rPr>
              <a:t>historypin</a:t>
            </a:r>
            <a:r>
              <a:rPr lang="en-US" altLang="en-US" sz="1800" dirty="0">
                <a:solidFill>
                  <a:schemeClr val="accent2"/>
                </a:solidFill>
                <a:latin typeface="Verdana"/>
                <a:ea typeface="Verdana"/>
              </a:rPr>
              <a:t>, </a:t>
            </a:r>
            <a:r>
              <a:rPr lang="en-US" altLang="en-US" sz="1800" dirty="0">
                <a:solidFill>
                  <a:schemeClr val="accent2"/>
                </a:solidFill>
                <a:latin typeface="Verdana"/>
                <a:ea typeface="Verdana"/>
                <a:hlinkClick r:id="rId12">
                  <a:extLst>
                    <a:ext uri="{A12FA001-AC4F-418D-AE19-62706E023703}">
                      <ahyp:hlinkClr xmlns:ahyp="http://schemas.microsoft.com/office/drawing/2018/hyperlinkcolor" val="tx"/>
                    </a:ext>
                  </a:extLst>
                </a:hlinkClick>
              </a:rPr>
              <a:t>Tiki-Toki</a:t>
            </a:r>
            <a:r>
              <a:rPr lang="en-US" altLang="en-US" sz="1800" dirty="0">
                <a:solidFill>
                  <a:schemeClr val="accent2"/>
                </a:solidFill>
                <a:latin typeface="Verdana"/>
                <a:ea typeface="Verdana"/>
              </a:rPr>
              <a:t> (timeline), </a:t>
            </a:r>
            <a:r>
              <a:rPr lang="en-US" altLang="en-US" sz="1800" dirty="0">
                <a:solidFill>
                  <a:schemeClr val="accent2"/>
                </a:solidFill>
                <a:latin typeface="Verdana"/>
                <a:ea typeface="Verdana"/>
                <a:hlinkClick r:id="rId13">
                  <a:extLst>
                    <a:ext uri="{A12FA001-AC4F-418D-AE19-62706E023703}">
                      <ahyp:hlinkClr xmlns:ahyp="http://schemas.microsoft.com/office/drawing/2018/hyperlinkcolor" val="tx"/>
                    </a:ext>
                  </a:extLst>
                </a:hlinkClick>
              </a:rPr>
              <a:t>Peopleplotr</a:t>
            </a:r>
            <a:r>
              <a:rPr lang="en-US" altLang="en-US" sz="1800" dirty="0">
                <a:solidFill>
                  <a:schemeClr val="accent2"/>
                </a:solidFill>
                <a:latin typeface="Verdana"/>
                <a:ea typeface="Verdana"/>
              </a:rPr>
              <a:t> (family tree), Threads</a:t>
            </a:r>
          </a:p>
          <a:p>
            <a:pPr marL="639445" lvl="1" eaLnBrk="1" hangingPunct="1">
              <a:lnSpc>
                <a:spcPct val="80000"/>
              </a:lnSpc>
            </a:pPr>
            <a:r>
              <a:rPr lang="en-US" altLang="en-US" sz="1600" dirty="0">
                <a:latin typeface="Verdana" pitchFamily="34" charset="0"/>
              </a:rPr>
              <a:t>Digitized Employee News Magazines 1918-2009 </a:t>
            </a:r>
            <a:r>
              <a:rPr lang="en-US" altLang="en-US" sz="1600" dirty="0">
                <a:latin typeface="Verdana" pitchFamily="34" charset="0"/>
                <a:hlinkClick r:id="rId14"/>
              </a:rPr>
              <a:t>search</a:t>
            </a:r>
            <a:endParaRPr lang="en-US" altLang="en-US" sz="1600" dirty="0">
              <a:latin typeface="Verdana" pitchFamily="34" charset="0"/>
              <a:ea typeface="Verdana" pitchFamily="34" charset="0"/>
            </a:endParaRPr>
          </a:p>
          <a:p>
            <a:pPr marL="639445" lvl="1" eaLnBrk="1" hangingPunct="1">
              <a:lnSpc>
                <a:spcPct val="80000"/>
              </a:lnSpc>
            </a:pPr>
            <a:r>
              <a:rPr lang="en-US" altLang="en-US" sz="1600" dirty="0">
                <a:latin typeface="Verdana" pitchFamily="34" charset="0"/>
              </a:rPr>
              <a:t>Digitized California Highways Magazine 1924-1967 </a:t>
            </a:r>
            <a:r>
              <a:rPr lang="en-US" altLang="en-US" sz="1600" dirty="0">
                <a:latin typeface="Verdana" pitchFamily="34" charset="0"/>
                <a:hlinkClick r:id="rId15"/>
              </a:rPr>
              <a:t>search</a:t>
            </a:r>
            <a:endParaRPr lang="en-US" altLang="en-US" sz="1600" dirty="0">
              <a:latin typeface="Verdana" pitchFamily="34" charset="0"/>
              <a:ea typeface="Verdana" pitchFamily="34" charset="0"/>
            </a:endParaRPr>
          </a:p>
          <a:p>
            <a:pPr marL="639445" lvl="1" eaLnBrk="1" hangingPunct="1">
              <a:lnSpc>
                <a:spcPct val="80000"/>
              </a:lnSpc>
            </a:pPr>
            <a:r>
              <a:rPr lang="en-US" altLang="en-US" sz="1600" dirty="0">
                <a:latin typeface="Verdana" pitchFamily="34" charset="0"/>
              </a:rPr>
              <a:t>Digitized Electric Street Railway Journal 1884-1931 </a:t>
            </a:r>
            <a:r>
              <a:rPr lang="en-US" altLang="en-US" sz="1600" dirty="0">
                <a:latin typeface="Verdana" pitchFamily="34" charset="0"/>
                <a:hlinkClick r:id="rId16"/>
              </a:rPr>
              <a:t>search</a:t>
            </a:r>
            <a:endParaRPr lang="en-US" altLang="en-US" sz="1600" dirty="0">
              <a:latin typeface="Verdana" pitchFamily="34" charset="0"/>
              <a:ea typeface="Verdana" pitchFamily="34" charset="0"/>
            </a:endParaRPr>
          </a:p>
          <a:p>
            <a:pPr marL="639445" lvl="1" eaLnBrk="1" hangingPunct="1">
              <a:lnSpc>
                <a:spcPct val="80000"/>
              </a:lnSpc>
            </a:pPr>
            <a:r>
              <a:rPr lang="en-US" altLang="en-US" sz="1600" dirty="0">
                <a:latin typeface="Verdana" pitchFamily="34" charset="0"/>
              </a:rPr>
              <a:t>Records and Records Requests at </a:t>
            </a:r>
            <a:r>
              <a:rPr lang="en-US" altLang="en-US" sz="1600" dirty="0">
                <a:latin typeface="Verdana" pitchFamily="34" charset="0"/>
                <a:hlinkClick r:id="rId17"/>
              </a:rPr>
              <a:t>https://lametro.nextrequest.com</a:t>
            </a:r>
            <a:r>
              <a:rPr lang="en-US" altLang="en-US" sz="1600" dirty="0">
                <a:latin typeface="Verdana" pitchFamily="34" charset="0"/>
              </a:rPr>
              <a:t> </a:t>
            </a:r>
            <a:endParaRPr lang="en-US" altLang="en-US" sz="1600" dirty="0">
              <a:latin typeface="Verdana" pitchFamily="34" charset="0"/>
              <a:ea typeface="Verdana" pitchFamily="34" charset="0"/>
            </a:endParaRPr>
          </a:p>
          <a:p>
            <a:pPr eaLnBrk="1" hangingPunct="1">
              <a:lnSpc>
                <a:spcPct val="80000"/>
              </a:lnSpc>
            </a:pPr>
            <a:r>
              <a:rPr lang="en-US" altLang="en-US" sz="1800" dirty="0">
                <a:latin typeface="Verdana" pitchFamily="34" charset="0"/>
              </a:rPr>
              <a:t>Email: </a:t>
            </a:r>
            <a:r>
              <a:rPr lang="en-US" altLang="en-US" sz="1800" dirty="0">
                <a:solidFill>
                  <a:schemeClr val="accent2"/>
                </a:solidFill>
                <a:latin typeface="Verdana" pitchFamily="34" charset="0"/>
                <a:hlinkClick r:id="rId18"/>
              </a:rPr>
              <a:t>library@metro.net</a:t>
            </a:r>
            <a:r>
              <a:rPr lang="en-US" altLang="en-US" sz="1800" dirty="0">
                <a:solidFill>
                  <a:schemeClr val="accent2"/>
                </a:solidFill>
                <a:latin typeface="Verdana" pitchFamily="34" charset="0"/>
              </a:rPr>
              <a:t> </a:t>
            </a:r>
            <a:r>
              <a:rPr lang="en-US" altLang="en-US" sz="1800" dirty="0">
                <a:latin typeface="Verdana" pitchFamily="34" charset="0"/>
              </a:rPr>
              <a:t> or </a:t>
            </a:r>
            <a:r>
              <a:rPr lang="en-US" altLang="en-US" sz="1800" dirty="0">
                <a:latin typeface="Verdana" pitchFamily="34" charset="0"/>
                <a:hlinkClick r:id="rId19"/>
              </a:rPr>
              <a:t>rmc@metro.net</a:t>
            </a:r>
            <a:r>
              <a:rPr lang="en-US" altLang="en-US" sz="1800" dirty="0">
                <a:latin typeface="Verdana" pitchFamily="34" charset="0"/>
              </a:rPr>
              <a:t> </a:t>
            </a:r>
          </a:p>
          <a:p>
            <a:pPr eaLnBrk="1" hangingPunct="1">
              <a:lnSpc>
                <a:spcPct val="80000"/>
              </a:lnSpc>
            </a:pPr>
            <a:r>
              <a:rPr lang="en-US" altLang="en-US" sz="1800" dirty="0">
                <a:latin typeface="Verdana" pitchFamily="34" charset="0"/>
              </a:rPr>
              <a:t>In Person:</a:t>
            </a:r>
          </a:p>
          <a:p>
            <a:pPr marL="639445" lvl="1" eaLnBrk="1" hangingPunct="1">
              <a:lnSpc>
                <a:spcPct val="80000"/>
              </a:lnSpc>
            </a:pPr>
            <a:r>
              <a:rPr lang="en-US" altLang="en-US" sz="1800" dirty="0">
                <a:latin typeface="Verdana" pitchFamily="34" charset="0"/>
              </a:rPr>
              <a:t>15</a:t>
            </a:r>
            <a:r>
              <a:rPr lang="en-US" altLang="en-US" sz="1800" baseline="30000" dirty="0">
                <a:latin typeface="Verdana" pitchFamily="34" charset="0"/>
              </a:rPr>
              <a:t>th</a:t>
            </a:r>
            <a:r>
              <a:rPr lang="en-US" altLang="en-US" sz="1800" dirty="0">
                <a:latin typeface="Verdana" pitchFamily="34" charset="0"/>
              </a:rPr>
              <a:t> floor of the Metro Headquarters building at the terminus of the Red/Purple Line, Gold Line &amp; Metrolink, on the east side of Union Station, downtown Los Angeles.</a:t>
            </a:r>
            <a:endParaRPr lang="en-US" altLang="en-US" sz="1800" dirty="0">
              <a:latin typeface="Verdana" pitchFamily="34" charset="0"/>
              <a:ea typeface="Verdana" pitchFamily="34" charset="0"/>
            </a:endParaRPr>
          </a:p>
        </p:txBody>
      </p:sp>
    </p:spTree>
  </p:cSld>
  <p:clrMapOvr>
    <a:masterClrMapping/>
  </p:clrMapOvr>
  <p:transition advTm="11101">
    <p:cu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37" name="Rectangle 22536">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9" name="Arc 22538">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8824" y="486184"/>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530" name="Rectangle 2"/>
          <p:cNvSpPr>
            <a:spLocks noGrp="1" noChangeArrowheads="1"/>
          </p:cNvSpPr>
          <p:nvPr>
            <p:ph type="title"/>
          </p:nvPr>
        </p:nvSpPr>
        <p:spPr>
          <a:xfrm>
            <a:off x="3138406" y="486184"/>
            <a:ext cx="5522993" cy="1325563"/>
          </a:xfrm>
        </p:spPr>
        <p:txBody>
          <a:bodyPr>
            <a:normAutofit/>
          </a:bodyPr>
          <a:lstStyle/>
          <a:p>
            <a:pPr eaLnBrk="1" hangingPunct="1"/>
            <a:r>
              <a:rPr lang="en-US" altLang="en-US" dirty="0">
                <a:latin typeface="Verdana" pitchFamily="34" charset="0"/>
              </a:rPr>
              <a:t>Arcola Philpott</a:t>
            </a:r>
          </a:p>
        </p:txBody>
      </p:sp>
      <p:pic>
        <p:nvPicPr>
          <p:cNvPr id="22532" name="Picture 5" descr="motormen-1"/>
          <p:cNvPicPr>
            <a:picLocks noChangeAspect="1" noChangeArrowheads="1"/>
          </p:cNvPicPr>
          <p:nvPr/>
        </p:nvPicPr>
        <p:blipFill>
          <a:blip r:embed="rId3">
            <a:extLst>
              <a:ext uri="{28A0092B-C50C-407E-A947-70E740481C1C}">
                <a14:useLocalDpi xmlns:a14="http://schemas.microsoft.com/office/drawing/2010/main" val="0"/>
              </a:ext>
            </a:extLst>
          </a:blip>
          <a:srcRect r="3" b="11113"/>
          <a:stretch/>
        </p:blipFill>
        <p:spPr bwMode="auto">
          <a:xfrm>
            <a:off x="436144" y="258142"/>
            <a:ext cx="2339039"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631964B-6BEE-A068-4F2D-BD0004D20320}"/>
              </a:ext>
            </a:extLst>
          </p:cNvPr>
          <p:cNvPicPr>
            <a:picLocks noChangeAspect="1"/>
          </p:cNvPicPr>
          <p:nvPr/>
        </p:nvPicPr>
        <p:blipFill>
          <a:blip r:embed="rId4"/>
          <a:srcRect l="4152" r="15205" b="3"/>
          <a:stretch/>
        </p:blipFill>
        <p:spPr>
          <a:xfrm>
            <a:off x="436144" y="3486449"/>
            <a:ext cx="2339039"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22531" name="Rectangle 3"/>
          <p:cNvSpPr>
            <a:spLocks noGrp="1" noChangeArrowheads="1"/>
          </p:cNvSpPr>
          <p:nvPr>
            <p:ph type="body" idx="1"/>
          </p:nvPr>
        </p:nvSpPr>
        <p:spPr>
          <a:xfrm>
            <a:off x="3138406" y="1946684"/>
            <a:ext cx="5522993" cy="4351338"/>
          </a:xfrm>
        </p:spPr>
        <p:txBody>
          <a:bodyPr>
            <a:normAutofit/>
          </a:bodyPr>
          <a:lstStyle/>
          <a:p>
            <a:pPr eaLnBrk="1" hangingPunct="1">
              <a:lnSpc>
                <a:spcPct val="90000"/>
              </a:lnSpc>
            </a:pPr>
            <a:r>
              <a:rPr lang="en-US" altLang="en-US" sz="1300"/>
              <a:t>Arcola Philpott was born Arcola Ruffins on July 21, 1913.  </a:t>
            </a:r>
          </a:p>
          <a:p>
            <a:pPr eaLnBrk="1" hangingPunct="1">
              <a:lnSpc>
                <a:spcPct val="90000"/>
              </a:lnSpc>
            </a:pPr>
            <a:r>
              <a:rPr lang="en-US" altLang="en-US" sz="1300"/>
              <a:t>She married Robert Philpott and had two children, Robert Jr. and Ethel.  </a:t>
            </a:r>
          </a:p>
          <a:p>
            <a:pPr eaLnBrk="1" hangingPunct="1">
              <a:lnSpc>
                <a:spcPct val="90000"/>
              </a:lnSpc>
            </a:pPr>
            <a:r>
              <a:rPr lang="en-US" altLang="en-US" sz="1300"/>
              <a:t>Arcola was an accomplished pianist and spoke several foreign languages.  </a:t>
            </a:r>
          </a:p>
          <a:p>
            <a:pPr eaLnBrk="1" hangingPunct="1">
              <a:lnSpc>
                <a:spcPct val="90000"/>
              </a:lnSpc>
            </a:pPr>
            <a:r>
              <a:rPr lang="en-US" altLang="en-US" sz="1300"/>
              <a:t>Prior to coming out to Los Angeles from Chicago, she performed welfare work for seven years and also worked in research for the University of Chicago's History Department.</a:t>
            </a:r>
          </a:p>
          <a:p>
            <a:pPr eaLnBrk="1" hangingPunct="1">
              <a:lnSpc>
                <a:spcPct val="90000"/>
              </a:lnSpc>
            </a:pPr>
            <a:r>
              <a:rPr lang="en-US" altLang="en-US" sz="1300"/>
              <a:t>She attended Loyola University studying social science and attended City College while in Los Angeles.  </a:t>
            </a:r>
          </a:p>
          <a:p>
            <a:pPr eaLnBrk="1" hangingPunct="1">
              <a:lnSpc>
                <a:spcPct val="90000"/>
              </a:lnSpc>
            </a:pPr>
            <a:r>
              <a:rPr lang="en-US" altLang="en-US" sz="1300"/>
              <a:t>We located her 1945 payroll record in our archives and discovered that she lived near the corner of Adams and Central, at 1119 E. Adams. She also worked at the Brown Derby Restaurant.</a:t>
            </a:r>
          </a:p>
          <a:p>
            <a:pPr eaLnBrk="1" hangingPunct="1">
              <a:lnSpc>
                <a:spcPct val="90000"/>
              </a:lnSpc>
            </a:pPr>
            <a:r>
              <a:rPr lang="en-US" altLang="en-US" sz="1300"/>
              <a:t>After she returned to Chicago, she worked as a licensed practical nurse as well as a journalist for the Chicago Defender and Pittsburgh Courier.  </a:t>
            </a:r>
          </a:p>
          <a:p>
            <a:pPr eaLnBrk="1" hangingPunct="1">
              <a:lnSpc>
                <a:spcPct val="90000"/>
              </a:lnSpc>
            </a:pPr>
            <a:r>
              <a:rPr lang="en-US" altLang="en-US" sz="1300"/>
              <a:t>In her later years she worked as a docent for the Museum of Science and Industry and the Chicago Public Library.  Arcola Philpott passed away on May 14, 1991.  She is survived by her daughter Ethel, three grandchildren and one great-grandchild. </a:t>
            </a:r>
          </a:p>
        </p:txBody>
      </p:sp>
    </p:spTree>
  </p:cSld>
  <p:clrMapOvr>
    <a:masterClrMapping/>
  </p:clrMapOvr>
  <p:transition advTm="11438">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22185-16C0-41EC-B91F-B82B31F2E0B3}"/>
              </a:ext>
            </a:extLst>
          </p:cNvPr>
          <p:cNvSpPr>
            <a:spLocks noGrp="1"/>
          </p:cNvSpPr>
          <p:nvPr>
            <p:ph type="title"/>
          </p:nvPr>
        </p:nvSpPr>
        <p:spPr/>
        <p:txBody>
          <a:bodyPr/>
          <a:lstStyle/>
          <a:p>
            <a:r>
              <a:rPr lang="en-US" altLang="en-US" dirty="0">
                <a:latin typeface="Verdana" pitchFamily="34" charset="0"/>
              </a:rPr>
              <a:t>Arcola Philpott – at the controls</a:t>
            </a:r>
            <a:endParaRPr lang="en-US" dirty="0"/>
          </a:p>
        </p:txBody>
      </p:sp>
      <p:pic>
        <p:nvPicPr>
          <p:cNvPr id="5" name="Content Placeholder 4">
            <a:extLst>
              <a:ext uri="{FF2B5EF4-FFF2-40B4-BE49-F238E27FC236}">
                <a16:creationId xmlns:a16="http://schemas.microsoft.com/office/drawing/2014/main" id="{B0ADA84E-1D42-46A8-945B-ED7FE79D739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6400" y="1066800"/>
            <a:ext cx="7315200" cy="5397103"/>
          </a:xfrm>
        </p:spPr>
      </p:pic>
    </p:spTree>
    <p:extLst>
      <p:ext uri="{BB962C8B-B14F-4D97-AF65-F5344CB8AC3E}">
        <p14:creationId xmlns:p14="http://schemas.microsoft.com/office/powerpoint/2010/main" val="3925780098"/>
      </p:ext>
    </p:extLst>
  </p:cSld>
  <p:clrMapOvr>
    <a:masterClrMapping/>
  </p:clrMapOvr>
  <p:transition advClick="0" advTm="45000">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304800"/>
            <a:ext cx="8991600" cy="533400"/>
          </a:xfrm>
        </p:spPr>
        <p:txBody>
          <a:bodyPr/>
          <a:lstStyle/>
          <a:p>
            <a:pPr eaLnBrk="1" hangingPunct="1"/>
            <a:r>
              <a:rPr lang="en-US" altLang="en-US" sz="2400">
                <a:latin typeface="Verdana" pitchFamily="34" charset="0"/>
              </a:rPr>
              <a:t>Glass Ceilings Broken Through for Motormen/Operators</a:t>
            </a:r>
          </a:p>
        </p:txBody>
      </p:sp>
      <p:sp>
        <p:nvSpPr>
          <p:cNvPr id="23555" name="Rectangle 3"/>
          <p:cNvSpPr>
            <a:spLocks noGrp="1" noChangeArrowheads="1"/>
          </p:cNvSpPr>
          <p:nvPr>
            <p:ph type="body" idx="1"/>
          </p:nvPr>
        </p:nvSpPr>
        <p:spPr>
          <a:xfrm>
            <a:off x="573088" y="1066800"/>
            <a:ext cx="8418512" cy="4953000"/>
          </a:xfrm>
        </p:spPr>
        <p:txBody>
          <a:bodyPr/>
          <a:lstStyle/>
          <a:p>
            <a:pPr eaLnBrk="1" hangingPunct="1">
              <a:lnSpc>
                <a:spcPct val="80000"/>
              </a:lnSpc>
            </a:pPr>
            <a:r>
              <a:rPr lang="en-US" altLang="en-US" sz="2400">
                <a:latin typeface="Verdana" pitchFamily="34" charset="0"/>
              </a:rPr>
              <a:t>Arcola Philpott’s employment at LARy earned her an important place in L.A. Transportation History. She opened two doors that had previously been closed. </a:t>
            </a:r>
          </a:p>
          <a:p>
            <a:pPr eaLnBrk="1" hangingPunct="1">
              <a:lnSpc>
                <a:spcPct val="80000"/>
              </a:lnSpc>
            </a:pPr>
            <a:r>
              <a:rPr lang="en-US" altLang="en-US" sz="2400">
                <a:latin typeface="Verdana" pitchFamily="34" charset="0"/>
              </a:rPr>
              <a:t>Arcola’s daughter Ethel, who still lives in Chicago, believes it was the sight of other women going to work doing traditionally men’s jobs that inspired her Mother.</a:t>
            </a:r>
          </a:p>
          <a:p>
            <a:pPr lvl="1" eaLnBrk="1" hangingPunct="1">
              <a:lnSpc>
                <a:spcPct val="80000"/>
              </a:lnSpc>
            </a:pPr>
            <a:r>
              <a:rPr lang="en-US" altLang="en-US" sz="2400">
                <a:latin typeface="Verdana" pitchFamily="34" charset="0"/>
              </a:rPr>
              <a:t>“My Mother was just like that, born in the wrong era for all the things she wanted to do, she was a real go-getter.  She was extremely intelligent, courageous, fearless, and a life-long learner”.</a:t>
            </a:r>
          </a:p>
          <a:p>
            <a:pPr eaLnBrk="1" hangingPunct="1">
              <a:lnSpc>
                <a:spcPct val="80000"/>
              </a:lnSpc>
            </a:pPr>
            <a:r>
              <a:rPr lang="en-US" altLang="en-US" sz="2400">
                <a:latin typeface="Verdana" pitchFamily="34" charset="0"/>
              </a:rPr>
              <a:t>Within a few weeks of Arcola being on the job, and without any negative reaction, LARy went on to hire 20 black women and 50 black men as Operators.</a:t>
            </a:r>
          </a:p>
        </p:txBody>
      </p:sp>
    </p:spTree>
  </p:cSld>
  <p:clrMapOvr>
    <a:masterClrMapping/>
  </p:clrMapOvr>
  <p:transition advTm="11006">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2400" y="0"/>
            <a:ext cx="8686800" cy="944562"/>
          </a:xfrm>
        </p:spPr>
        <p:txBody>
          <a:bodyPr/>
          <a:lstStyle/>
          <a:p>
            <a:pPr eaLnBrk="1" hangingPunct="1"/>
            <a:r>
              <a:rPr lang="en-US" altLang="en-US" sz="3000" dirty="0"/>
              <a:t>L.A.s First Black Operators and Supervisors</a:t>
            </a:r>
          </a:p>
        </p:txBody>
      </p:sp>
      <p:pic>
        <p:nvPicPr>
          <p:cNvPr id="24579" name="Picture 4" descr="aa-we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990600"/>
            <a:ext cx="13684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descr="AA_Butler-Mitch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352800"/>
            <a:ext cx="10382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descr="AA_Delmar-Walk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990600"/>
            <a:ext cx="1563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7" descr="AA_Hoyt-Brow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5950" y="990600"/>
            <a:ext cx="1625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8" descr="AA_John-Woma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5300" y="3352800"/>
            <a:ext cx="18732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9" descr="AA_Louis-Bernar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990600"/>
            <a:ext cx="11731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0" descr="AA_Nathaniel-Lewi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3429000"/>
            <a:ext cx="38100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1" descr="AA_Percy-B-Hil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3352800"/>
            <a:ext cx="12144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2" descr="aa-jon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990600"/>
            <a:ext cx="1295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Text Box 13"/>
          <p:cNvSpPr txBox="1">
            <a:spLocks noChangeArrowheads="1"/>
          </p:cNvSpPr>
          <p:nvPr/>
        </p:nvSpPr>
        <p:spPr bwMode="auto">
          <a:xfrm>
            <a:off x="6477000" y="5638800"/>
            <a:ext cx="22590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200">
                <a:latin typeface="Verdana" pitchFamily="34" charset="0"/>
              </a:rPr>
              <a:t>Supervisor Nathaniel Lewis</a:t>
            </a:r>
          </a:p>
        </p:txBody>
      </p:sp>
      <p:sp>
        <p:nvSpPr>
          <p:cNvPr id="24589" name="Text Box 14"/>
          <p:cNvSpPr txBox="1">
            <a:spLocks noChangeArrowheads="1"/>
          </p:cNvSpPr>
          <p:nvPr/>
        </p:nvSpPr>
        <p:spPr bwMode="auto">
          <a:xfrm>
            <a:off x="4648200" y="6248400"/>
            <a:ext cx="41957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800">
                <a:latin typeface="Verdana" pitchFamily="34" charset="0"/>
              </a:rPr>
              <a:t>Source: Employee Newsmagazines</a:t>
            </a:r>
          </a:p>
        </p:txBody>
      </p:sp>
    </p:spTree>
  </p:cSld>
  <p:clrMapOvr>
    <a:masterClrMapping/>
  </p:clrMapOvr>
  <p:transition advTm="6102">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sz="2800">
                <a:latin typeface="Verdana" pitchFamily="34" charset="0"/>
              </a:rPr>
              <a:t>Some Issues Remained in Maintenance</a:t>
            </a:r>
          </a:p>
        </p:txBody>
      </p:sp>
      <p:sp>
        <p:nvSpPr>
          <p:cNvPr id="25603" name="Rectangle 3"/>
          <p:cNvSpPr>
            <a:spLocks noGrp="1" noChangeArrowheads="1"/>
          </p:cNvSpPr>
          <p:nvPr>
            <p:ph type="body" idx="1"/>
          </p:nvPr>
        </p:nvSpPr>
        <p:spPr>
          <a:xfrm>
            <a:off x="573088" y="1066800"/>
            <a:ext cx="7732712" cy="5029200"/>
          </a:xfrm>
        </p:spPr>
        <p:txBody>
          <a:bodyPr/>
          <a:lstStyle/>
          <a:p>
            <a:pPr eaLnBrk="1" hangingPunct="1">
              <a:lnSpc>
                <a:spcPct val="80000"/>
              </a:lnSpc>
            </a:pPr>
            <a:r>
              <a:rPr lang="en-US" altLang="en-US" sz="2000" dirty="0">
                <a:latin typeface="Verdana" pitchFamily="34" charset="0"/>
              </a:rPr>
              <a:t>Some white ATU members went on sit down strike at South Park Shops (today’s CMF) after WWII when they returned from the war and discovered their former black employees were now their Supervisors. </a:t>
            </a:r>
          </a:p>
          <a:p>
            <a:pPr marL="0" indent="0" eaLnBrk="1" hangingPunct="1">
              <a:lnSpc>
                <a:spcPct val="80000"/>
              </a:lnSpc>
              <a:buNone/>
            </a:pPr>
            <a:endParaRPr lang="en-US" altLang="en-US" sz="2000" dirty="0">
              <a:latin typeface="Verdana" pitchFamily="34" charset="0"/>
            </a:endParaRPr>
          </a:p>
          <a:p>
            <a:pPr eaLnBrk="1" hangingPunct="1">
              <a:lnSpc>
                <a:spcPct val="80000"/>
              </a:lnSpc>
            </a:pPr>
            <a:r>
              <a:rPr lang="en-US" altLang="en-US" sz="2000" dirty="0" err="1">
                <a:latin typeface="Verdana" pitchFamily="34" charset="0"/>
              </a:rPr>
              <a:t>LARy</a:t>
            </a:r>
            <a:r>
              <a:rPr lang="en-US" altLang="en-US" sz="2000" dirty="0">
                <a:latin typeface="Verdana" pitchFamily="34" charset="0"/>
              </a:rPr>
              <a:t> overreacts and demotes them back down to Clerks.</a:t>
            </a:r>
          </a:p>
          <a:p>
            <a:pPr marL="0" indent="0" eaLnBrk="1" hangingPunct="1">
              <a:lnSpc>
                <a:spcPct val="80000"/>
              </a:lnSpc>
              <a:buNone/>
            </a:pPr>
            <a:endParaRPr lang="en-US" altLang="en-US" sz="2000" dirty="0">
              <a:latin typeface="Verdana" pitchFamily="34" charset="0"/>
            </a:endParaRPr>
          </a:p>
          <a:p>
            <a:pPr eaLnBrk="1" hangingPunct="1">
              <a:lnSpc>
                <a:spcPct val="80000"/>
              </a:lnSpc>
            </a:pPr>
            <a:r>
              <a:rPr lang="en-US" altLang="en-US" sz="2000" dirty="0" err="1">
                <a:latin typeface="Verdana" pitchFamily="34" charset="0"/>
              </a:rPr>
              <a:t>LARy</a:t>
            </a:r>
            <a:r>
              <a:rPr lang="en-US" altLang="en-US" sz="2000" dirty="0">
                <a:latin typeface="Verdana" pitchFamily="34" charset="0"/>
              </a:rPr>
              <a:t> later reinstates them to Supervisors after pressure from Rev. Clayton Russell, the Mayor of Los Angeles and the City Attorney. (source: LA Times)</a:t>
            </a:r>
          </a:p>
          <a:p>
            <a:pPr eaLnBrk="1" hangingPunct="1">
              <a:lnSpc>
                <a:spcPct val="80000"/>
              </a:lnSpc>
            </a:pPr>
            <a:endParaRPr lang="en-US" altLang="en-US" sz="2000" dirty="0">
              <a:latin typeface="Verdana" pitchFamily="34" charset="0"/>
            </a:endParaRPr>
          </a:p>
          <a:p>
            <a:pPr eaLnBrk="1" hangingPunct="1">
              <a:lnSpc>
                <a:spcPct val="80000"/>
              </a:lnSpc>
            </a:pPr>
            <a:r>
              <a:rPr lang="en-US" altLang="en-US" sz="2000" dirty="0">
                <a:latin typeface="Verdana" pitchFamily="34" charset="0"/>
              </a:rPr>
              <a:t>The 4 years of bad PR for the Los Angeles Railway seems to have prompted its sale to Los Angeles Transit Lines in 1945.</a:t>
            </a:r>
          </a:p>
        </p:txBody>
      </p:sp>
    </p:spTree>
  </p:cSld>
  <p:clrMapOvr>
    <a:masterClrMapping/>
  </p:clrMapOvr>
  <p:transition advTm="11369">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838200" y="0"/>
            <a:ext cx="7769225" cy="685800"/>
          </a:xfrm>
        </p:spPr>
        <p:txBody>
          <a:bodyPr/>
          <a:lstStyle/>
          <a:p>
            <a:pPr eaLnBrk="1" hangingPunct="1"/>
            <a:r>
              <a:rPr lang="en-US" altLang="en-US" sz="2400" dirty="0">
                <a:latin typeface="Verdana" pitchFamily="34" charset="0"/>
              </a:rPr>
              <a:t>Black community leaders travel to Washington DC to report on progress in L.A.</a:t>
            </a:r>
          </a:p>
        </p:txBody>
      </p:sp>
      <p:pic>
        <p:nvPicPr>
          <p:cNvPr id="26627" name="Picture 5" descr="?CISOROOT=p15799coll102&amp;CISOPTR=866&amp;action=2&amp;DMSCALE=5&amp;DMWIDTH=315&amp;DMHEIGHT=256&amp;DMX=0&amp;DMY=0&amp;DMTEXT=Clayton%20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914400"/>
            <a:ext cx="3962400"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6"/>
          <p:cNvSpPr>
            <a:spLocks noChangeArrowheads="1"/>
          </p:cNvSpPr>
          <p:nvPr/>
        </p:nvSpPr>
        <p:spPr bwMode="auto">
          <a:xfrm>
            <a:off x="228600" y="1066800"/>
            <a:ext cx="50292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lvl1pPr marL="295275" indent="-295275" defTabSz="787400" eaLnBrk="0" hangingPunct="0">
              <a:spcBef>
                <a:spcPct val="20000"/>
              </a:spcBef>
              <a:buChar char="•"/>
              <a:defRPr sz="3200">
                <a:solidFill>
                  <a:schemeClr val="tx1"/>
                </a:solidFill>
                <a:latin typeface="ScalaSansLF-Bold" pitchFamily="2" charset="0"/>
              </a:defRPr>
            </a:lvl1pPr>
            <a:lvl2pPr marL="639763" indent="-247650" defTabSz="787400" eaLnBrk="0" hangingPunct="0">
              <a:spcBef>
                <a:spcPct val="20000"/>
              </a:spcBef>
              <a:buChar char="–"/>
              <a:defRPr sz="2800">
                <a:solidFill>
                  <a:schemeClr val="tx1"/>
                </a:solidFill>
                <a:latin typeface="ScalaSansLF-Bold" pitchFamily="2" charset="0"/>
              </a:defRPr>
            </a:lvl2pPr>
            <a:lvl3pPr marL="982663" indent="-195263" defTabSz="787400" eaLnBrk="0" hangingPunct="0">
              <a:spcBef>
                <a:spcPct val="20000"/>
              </a:spcBef>
              <a:buChar char="•"/>
              <a:defRPr sz="2400">
                <a:solidFill>
                  <a:schemeClr val="tx1"/>
                </a:solidFill>
                <a:latin typeface="ScalaSansLF-Bold" pitchFamily="2" charset="0"/>
              </a:defRPr>
            </a:lvl3pPr>
            <a:lvl4pPr marL="1377950" indent="-198438" defTabSz="787400" eaLnBrk="0" hangingPunct="0">
              <a:spcBef>
                <a:spcPct val="20000"/>
              </a:spcBef>
              <a:buChar char="–"/>
              <a:defRPr sz="2000">
                <a:solidFill>
                  <a:schemeClr val="tx1"/>
                </a:solidFill>
                <a:latin typeface="ScalaSansLF-Bold" pitchFamily="2" charset="0"/>
              </a:defRPr>
            </a:lvl4pPr>
            <a:lvl5pPr marL="1770063" indent="-196850" defTabSz="787400" eaLnBrk="0" hangingPunct="0">
              <a:spcBef>
                <a:spcPct val="20000"/>
              </a:spcBef>
              <a:buChar char="»"/>
              <a:defRPr sz="1600">
                <a:solidFill>
                  <a:schemeClr val="tx1"/>
                </a:solidFill>
                <a:latin typeface="ScalaSansLF-Bold" pitchFamily="2" charset="0"/>
              </a:defRPr>
            </a:lvl5pPr>
            <a:lvl6pPr marL="2227263" indent="-196850" defTabSz="787400" eaLnBrk="0" fontAlgn="base" hangingPunct="0">
              <a:spcBef>
                <a:spcPct val="20000"/>
              </a:spcBef>
              <a:spcAft>
                <a:spcPct val="0"/>
              </a:spcAft>
              <a:buChar char="»"/>
              <a:defRPr sz="1600">
                <a:solidFill>
                  <a:schemeClr val="tx1"/>
                </a:solidFill>
                <a:latin typeface="ScalaSansLF-Bold" pitchFamily="2" charset="0"/>
              </a:defRPr>
            </a:lvl6pPr>
            <a:lvl7pPr marL="2684463" indent="-196850" defTabSz="787400" eaLnBrk="0" fontAlgn="base" hangingPunct="0">
              <a:spcBef>
                <a:spcPct val="20000"/>
              </a:spcBef>
              <a:spcAft>
                <a:spcPct val="0"/>
              </a:spcAft>
              <a:buChar char="»"/>
              <a:defRPr sz="1600">
                <a:solidFill>
                  <a:schemeClr val="tx1"/>
                </a:solidFill>
                <a:latin typeface="ScalaSansLF-Bold" pitchFamily="2" charset="0"/>
              </a:defRPr>
            </a:lvl7pPr>
            <a:lvl8pPr marL="3141663" indent="-196850" defTabSz="787400" eaLnBrk="0" fontAlgn="base" hangingPunct="0">
              <a:spcBef>
                <a:spcPct val="20000"/>
              </a:spcBef>
              <a:spcAft>
                <a:spcPct val="0"/>
              </a:spcAft>
              <a:buChar char="»"/>
              <a:defRPr sz="1600">
                <a:solidFill>
                  <a:schemeClr val="tx1"/>
                </a:solidFill>
                <a:latin typeface="ScalaSansLF-Bold" pitchFamily="2" charset="0"/>
              </a:defRPr>
            </a:lvl8pPr>
            <a:lvl9pPr marL="3598863" indent="-196850" defTabSz="7874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lnSpc>
                <a:spcPct val="80000"/>
              </a:lnSpc>
            </a:pPr>
            <a:r>
              <a:rPr lang="en-US" altLang="en-US" sz="1800" dirty="0">
                <a:latin typeface="Verdana" pitchFamily="34" charset="0"/>
              </a:rPr>
              <a:t>U.S. Rep. Helen </a:t>
            </a:r>
            <a:r>
              <a:rPr lang="en-US" altLang="en-US" sz="1800" dirty="0" err="1">
                <a:latin typeface="Verdana" pitchFamily="34" charset="0"/>
              </a:rPr>
              <a:t>Gahagan</a:t>
            </a:r>
            <a:r>
              <a:rPr lang="en-US" altLang="en-US" sz="1800" dirty="0">
                <a:latin typeface="Verdana" pitchFamily="34" charset="0"/>
              </a:rPr>
              <a:t> Douglas, third from right, meeting some of her Los Angeles constituents who have traveled to Washington, D.C. </a:t>
            </a:r>
          </a:p>
          <a:p>
            <a:pPr eaLnBrk="1" hangingPunct="1">
              <a:lnSpc>
                <a:spcPct val="80000"/>
              </a:lnSpc>
            </a:pPr>
            <a:r>
              <a:rPr lang="en-US" altLang="en-US" sz="1800" dirty="0">
                <a:latin typeface="Verdana" pitchFamily="34" charset="0"/>
              </a:rPr>
              <a:t>The visitors are, from left, Claude McKinnon, Juanita Terry, Dr. H. Claude Hudson, </a:t>
            </a:r>
            <a:r>
              <a:rPr lang="en-US" altLang="en-US" sz="1800" dirty="0" err="1">
                <a:latin typeface="Verdana" pitchFamily="34" charset="0"/>
              </a:rPr>
              <a:t>Amerigo</a:t>
            </a:r>
            <a:r>
              <a:rPr lang="en-US" altLang="en-US" sz="1800" dirty="0">
                <a:latin typeface="Verdana" pitchFamily="34" charset="0"/>
              </a:rPr>
              <a:t> </a:t>
            </a:r>
            <a:r>
              <a:rPr lang="en-US" altLang="en-US" sz="1800" dirty="0" err="1">
                <a:latin typeface="Verdana" pitchFamily="34" charset="0"/>
              </a:rPr>
              <a:t>Bozzani</a:t>
            </a:r>
            <a:r>
              <a:rPr lang="en-US" altLang="en-US" sz="1800" dirty="0">
                <a:latin typeface="Verdana" pitchFamily="34" charset="0"/>
              </a:rPr>
              <a:t>, H.A. Howard, Douglas, Clayton Russell, and Gwendolyn Diggs Russell. Douglas represented the 14th District of California in the House of Representatives from 1945 until 1950.</a:t>
            </a:r>
          </a:p>
          <a:p>
            <a:pPr eaLnBrk="1" hangingPunct="1">
              <a:lnSpc>
                <a:spcPct val="80000"/>
              </a:lnSpc>
            </a:pPr>
            <a:r>
              <a:rPr lang="en-US" altLang="en-US" sz="1800" dirty="0">
                <a:latin typeface="Verdana" pitchFamily="34" charset="0"/>
              </a:rPr>
              <a:t>Clayton Russell was the head of the People's Independent Church of Christ; Gwendolyn Diggs Russell was his wife. H. Claude Hudson was president of the Los Angeles branch of the NAACP 1924 until 1934, and in 1947 founded Broadway Federal Savings, a financial institution serving Los Angeles' African-American community. </a:t>
            </a:r>
          </a:p>
        </p:txBody>
      </p:sp>
      <p:pic>
        <p:nvPicPr>
          <p:cNvPr id="26629" name="Picture 7" descr="yellow_car_and_coaches_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8875" y="3886200"/>
            <a:ext cx="16351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8" descr="img_1735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4038600"/>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3111">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8600" y="0"/>
            <a:ext cx="8763000" cy="838200"/>
          </a:xfrm>
        </p:spPr>
        <p:txBody>
          <a:bodyPr/>
          <a:lstStyle/>
          <a:p>
            <a:pPr eaLnBrk="1" hangingPunct="1"/>
            <a:r>
              <a:rPr lang="en-US" altLang="en-US" sz="2400" dirty="0">
                <a:latin typeface="Verdana" pitchFamily="34" charset="0"/>
              </a:rPr>
              <a:t>LA’s prior transit system was a cleaner air, electric transit and electric freight rail system</a:t>
            </a:r>
          </a:p>
        </p:txBody>
      </p:sp>
      <p:sp>
        <p:nvSpPr>
          <p:cNvPr id="33795" name="Rectangle 3"/>
          <p:cNvSpPr>
            <a:spLocks noGrp="1" noChangeArrowheads="1"/>
          </p:cNvSpPr>
          <p:nvPr>
            <p:ph type="body" idx="1"/>
          </p:nvPr>
        </p:nvSpPr>
        <p:spPr>
          <a:xfrm>
            <a:off x="533400" y="4343400"/>
            <a:ext cx="8229600" cy="1600200"/>
          </a:xfrm>
        </p:spPr>
        <p:txBody>
          <a:bodyPr/>
          <a:lstStyle/>
          <a:p>
            <a:pPr eaLnBrk="1" hangingPunct="1">
              <a:lnSpc>
                <a:spcPct val="80000"/>
              </a:lnSpc>
            </a:pPr>
            <a:r>
              <a:rPr lang="en-US" altLang="en-US" sz="2000">
                <a:latin typeface="Verdana" pitchFamily="34" charset="0"/>
              </a:rPr>
              <a:t>South LA had the most dense coverage of Yellow Car and Red Car rail lines to reach jobs in Downtown, the Ports, and the Westside.</a:t>
            </a:r>
          </a:p>
          <a:p>
            <a:pPr eaLnBrk="1" hangingPunct="1">
              <a:lnSpc>
                <a:spcPct val="80000"/>
              </a:lnSpc>
            </a:pPr>
            <a:r>
              <a:rPr lang="en-US" altLang="en-US" sz="2000">
                <a:latin typeface="Verdana" pitchFamily="34" charset="0"/>
              </a:rPr>
              <a:t>Massive freeway construction and conversion to diesel freight trains and diesel buses divide and pollute South and East LA neighborhoods.</a:t>
            </a:r>
          </a:p>
        </p:txBody>
      </p:sp>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41148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143000"/>
            <a:ext cx="41148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2333">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04800" y="152400"/>
            <a:ext cx="8382000" cy="685800"/>
          </a:xfrm>
        </p:spPr>
        <p:txBody>
          <a:bodyPr/>
          <a:lstStyle/>
          <a:p>
            <a:pPr eaLnBrk="1" hangingPunct="1"/>
            <a:r>
              <a:rPr lang="en-US" altLang="en-US" sz="3000">
                <a:latin typeface="Verdana" pitchFamily="34" charset="0"/>
              </a:rPr>
              <a:t>Only Protests Against Ending Rail Transit</a:t>
            </a:r>
          </a:p>
        </p:txBody>
      </p:sp>
      <p:sp>
        <p:nvSpPr>
          <p:cNvPr id="34819" name="Rectangle 3"/>
          <p:cNvSpPr>
            <a:spLocks noGrp="1" noChangeArrowheads="1"/>
          </p:cNvSpPr>
          <p:nvPr>
            <p:ph type="body" idx="1"/>
          </p:nvPr>
        </p:nvSpPr>
        <p:spPr>
          <a:xfrm>
            <a:off x="152400" y="1028700"/>
            <a:ext cx="8763000" cy="3657600"/>
          </a:xfrm>
        </p:spPr>
        <p:txBody>
          <a:bodyPr/>
          <a:lstStyle/>
          <a:p>
            <a:pPr eaLnBrk="1" hangingPunct="1">
              <a:lnSpc>
                <a:spcPct val="80000"/>
              </a:lnSpc>
            </a:pPr>
            <a:r>
              <a:rPr lang="en-US" altLang="en-US" sz="1800" dirty="0">
                <a:latin typeface="Verdana" pitchFamily="34" charset="0"/>
              </a:rPr>
              <a:t>The only areas of Los Angeles to organize against dismantling the last remaining Red Car trains were residents of South Los Angeles and Watts. Watts began as community of Pacific Electric track worker housing. Without the trains, their public transit journeys to job centers were twice as long and much more expensive with LA’s mix of private and public operators. </a:t>
            </a:r>
          </a:p>
          <a:p>
            <a:pPr eaLnBrk="1" hangingPunct="1">
              <a:lnSpc>
                <a:spcPct val="80000"/>
              </a:lnSpc>
            </a:pPr>
            <a:r>
              <a:rPr lang="en-US" altLang="en-US" sz="1800" dirty="0">
                <a:latin typeface="Verdana" pitchFamily="34" charset="0"/>
              </a:rPr>
              <a:t>Sacramento listened and extended the Red Car’s life, refusing to approve Pacific Electric’s first application to convert the Long Beach and Watts Lines to buses.   </a:t>
            </a:r>
          </a:p>
          <a:p>
            <a:pPr eaLnBrk="1" hangingPunct="1">
              <a:lnSpc>
                <a:spcPct val="80000"/>
              </a:lnSpc>
            </a:pPr>
            <a:r>
              <a:rPr lang="en-US" altLang="en-US" sz="1800" dirty="0">
                <a:latin typeface="Verdana" pitchFamily="34" charset="0"/>
              </a:rPr>
              <a:t>The new local MTA disastrously tried to convince South LA residents that buses and new Monorails would be better.</a:t>
            </a:r>
          </a:p>
          <a:p>
            <a:pPr eaLnBrk="1" hangingPunct="1">
              <a:lnSpc>
                <a:spcPct val="80000"/>
              </a:lnSpc>
            </a:pPr>
            <a:r>
              <a:rPr lang="en-US" altLang="en-US" sz="1800" dirty="0">
                <a:latin typeface="Verdana" pitchFamily="34" charset="0"/>
              </a:rPr>
              <a:t>After 1965, the post-Watts riots McCone Commission report cited the lack of access to a well coordinated transit system as one of the root causes of the civil rebellion. SCRTD went to work to address it.</a:t>
            </a:r>
          </a:p>
        </p:txBody>
      </p:sp>
      <p:pic>
        <p:nvPicPr>
          <p:cNvPr id="34820" name="Picture 5" descr="7650515756_de3d6554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267200"/>
            <a:ext cx="3505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7" descr="7839485066_bf41b60ca6_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05325"/>
            <a:ext cx="3048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9" descr="3401977773_03187e5aac_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572000"/>
            <a:ext cx="22860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 Box 10"/>
          <p:cNvSpPr txBox="1">
            <a:spLocks noChangeArrowheads="1"/>
          </p:cNvSpPr>
          <p:nvPr/>
        </p:nvSpPr>
        <p:spPr bwMode="auto">
          <a:xfrm>
            <a:off x="3505200" y="63246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algn="ctr" eaLnBrk="1" hangingPunct="1">
              <a:spcBef>
                <a:spcPct val="0"/>
              </a:spcBef>
              <a:buFontTx/>
              <a:buNone/>
            </a:pPr>
            <a:r>
              <a:rPr lang="en-US" altLang="en-US" sz="1800">
                <a:latin typeface="Times New Roman" pitchFamily="18" charset="0"/>
              </a:rPr>
              <a:t>Slauson Tower</a:t>
            </a:r>
          </a:p>
        </p:txBody>
      </p:sp>
    </p:spTree>
  </p:cSld>
  <p:clrMapOvr>
    <a:masterClrMapping/>
  </p:clrMapOvr>
  <p:transition advTm="12442">
    <p:cut/>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a:latin typeface="Verdana" pitchFamily="34" charset="0"/>
              </a:rPr>
              <a:t>Why did rail service die off?</a:t>
            </a:r>
          </a:p>
        </p:txBody>
      </p:sp>
      <p:sp>
        <p:nvSpPr>
          <p:cNvPr id="28675" name="Rectangle 4"/>
          <p:cNvSpPr>
            <a:spLocks noGrp="1" noChangeArrowheads="1"/>
          </p:cNvSpPr>
          <p:nvPr>
            <p:ph type="body" sz="half" idx="1"/>
          </p:nvPr>
        </p:nvSpPr>
        <p:spPr>
          <a:xfrm>
            <a:off x="609600" y="1066800"/>
            <a:ext cx="8113713" cy="4953000"/>
          </a:xfrm>
          <a:noFill/>
        </p:spPr>
        <p:txBody>
          <a:bodyPr/>
          <a:lstStyle/>
          <a:p>
            <a:pPr eaLnBrk="1" hangingPunct="1">
              <a:lnSpc>
                <a:spcPct val="80000"/>
              </a:lnSpc>
            </a:pPr>
            <a:r>
              <a:rPr lang="en-US" altLang="en-US" sz="1800" dirty="0">
                <a:latin typeface="Verdana" pitchFamily="34" charset="0"/>
              </a:rPr>
              <a:t>Private ownership under state regulation claimed it couldn’t afford the  capital costs to replace aging power substations, catenary wire and rail cars; buses become the economical alternative, rail-to-bus conversions begin in 1925 and rapidly accelerate in 1950’s with little public resistance.</a:t>
            </a:r>
          </a:p>
          <a:p>
            <a:pPr eaLnBrk="1" hangingPunct="1">
              <a:lnSpc>
                <a:spcPct val="80000"/>
              </a:lnSpc>
            </a:pPr>
            <a:r>
              <a:rPr lang="en-US" altLang="en-US" sz="1800" dirty="0">
                <a:latin typeface="Verdana" pitchFamily="34" charset="0"/>
              </a:rPr>
              <a:t>Public Utilities Commission held back fare increases – 5 cents from 1877 to 1927, 7 cents from 1928 to 1945, 10 cents from 1946 to 1951, 15 cents from 1952 to 1956. </a:t>
            </a:r>
          </a:p>
          <a:p>
            <a:pPr eaLnBrk="1" hangingPunct="1">
              <a:lnSpc>
                <a:spcPct val="80000"/>
              </a:lnSpc>
            </a:pPr>
            <a:r>
              <a:rPr lang="en-US" altLang="en-US" sz="1800" dirty="0">
                <a:latin typeface="Verdana" pitchFamily="34" charset="0"/>
              </a:rPr>
              <a:t>No public subsidies for capital or operating costs available from local, state or federal governments.</a:t>
            </a:r>
          </a:p>
          <a:p>
            <a:pPr eaLnBrk="1" hangingPunct="1">
              <a:lnSpc>
                <a:spcPct val="80000"/>
              </a:lnSpc>
            </a:pPr>
            <a:r>
              <a:rPr lang="en-US" altLang="en-US" sz="1800" dirty="0">
                <a:latin typeface="Verdana" pitchFamily="34" charset="0"/>
              </a:rPr>
              <a:t>Cultural changes - automobile reliability improves, status symbol marketing, women &amp; minorities enter the industrial workforce.</a:t>
            </a:r>
          </a:p>
          <a:p>
            <a:pPr eaLnBrk="1" hangingPunct="1">
              <a:lnSpc>
                <a:spcPct val="80000"/>
              </a:lnSpc>
            </a:pPr>
            <a:r>
              <a:rPr lang="en-US" altLang="en-US" sz="1800" dirty="0">
                <a:latin typeface="Verdana" pitchFamily="34" charset="0"/>
              </a:rPr>
              <a:t>Modal improvements - brand new un-crowded highways and freeways.</a:t>
            </a:r>
          </a:p>
          <a:p>
            <a:pPr eaLnBrk="1" hangingPunct="1">
              <a:lnSpc>
                <a:spcPct val="80000"/>
              </a:lnSpc>
            </a:pPr>
            <a:r>
              <a:rPr lang="en-US" altLang="en-US" sz="1800" dirty="0">
                <a:latin typeface="Verdana" pitchFamily="34" charset="0"/>
              </a:rPr>
              <a:t>Transit service operators believed that the freeway system would accommodate and improve bus transit as a high speed backbone, thereby increasing their attractiveness to passengers. </a:t>
            </a:r>
          </a:p>
          <a:p>
            <a:pPr eaLnBrk="1" hangingPunct="1">
              <a:lnSpc>
                <a:spcPct val="80000"/>
              </a:lnSpc>
            </a:pPr>
            <a:r>
              <a:rPr lang="en-US" altLang="en-US" sz="1800" dirty="0">
                <a:latin typeface="Verdana" pitchFamily="34" charset="0"/>
              </a:rPr>
              <a:t>GM perfects and markets the 45 seat transit bus; air conditioning, air suspension and automatic transmission become options.</a:t>
            </a:r>
          </a:p>
          <a:p>
            <a:pPr eaLnBrk="1" hangingPunct="1">
              <a:lnSpc>
                <a:spcPct val="80000"/>
              </a:lnSpc>
            </a:pPr>
            <a:r>
              <a:rPr lang="en-US" altLang="en-US" sz="1800" dirty="0">
                <a:latin typeface="Verdana" pitchFamily="34" charset="0"/>
              </a:rPr>
              <a:t>Diesel is not yet considered to be a component of a new phenomenon called “smog”. </a:t>
            </a:r>
          </a:p>
        </p:txBody>
      </p:sp>
    </p:spTree>
  </p:cSld>
  <p:clrMapOvr>
    <a:masterClrMapping/>
  </p:clrMapOvr>
  <p:transition advTm="10292">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1000" y="0"/>
            <a:ext cx="8534400" cy="838200"/>
          </a:xfrm>
        </p:spPr>
        <p:txBody>
          <a:bodyPr/>
          <a:lstStyle/>
          <a:p>
            <a:pPr eaLnBrk="1" hangingPunct="1"/>
            <a:r>
              <a:rPr lang="en-US" altLang="en-US" sz="2400">
                <a:latin typeface="Verdana" pitchFamily="34" charset="0"/>
              </a:rPr>
              <a:t>A chance for employees to get to know each other – socializing through sports clubs</a:t>
            </a:r>
          </a:p>
        </p:txBody>
      </p:sp>
      <p:pic>
        <p:nvPicPr>
          <p:cNvPr id="27651" name="Picture 4" descr="Emblem_1962_Dec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25" y="1355725"/>
            <a:ext cx="7726363"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5"/>
          <p:cNvSpPr txBox="1">
            <a:spLocks noChangeArrowheads="1"/>
          </p:cNvSpPr>
          <p:nvPr/>
        </p:nvSpPr>
        <p:spPr bwMode="auto">
          <a:xfrm>
            <a:off x="746125" y="5599113"/>
            <a:ext cx="26003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200">
                <a:latin typeface="Times New Roman" pitchFamily="18" charset="0"/>
              </a:rPr>
              <a:t>Division 7 Golf Club – December 1962</a:t>
            </a:r>
          </a:p>
        </p:txBody>
      </p:sp>
    </p:spTree>
  </p:cSld>
  <p:clrMapOvr>
    <a:masterClrMapping/>
  </p:clrMapOvr>
  <p:transition advTm="10969">
    <p:cut/>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z="2800">
                <a:latin typeface="Verdana" pitchFamily="34" charset="0"/>
              </a:rPr>
              <a:t>Transit’s Family Tree</a:t>
            </a:r>
          </a:p>
        </p:txBody>
      </p:sp>
      <p:pic>
        <p:nvPicPr>
          <p:cNvPr id="6147" name="Picture 3" descr="Family T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89000"/>
            <a:ext cx="91440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533400" y="6324600"/>
            <a:ext cx="7950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200">
                <a:latin typeface="Verdana" pitchFamily="34" charset="0"/>
              </a:rPr>
              <a:t>Complete family tree: </a:t>
            </a:r>
            <a:r>
              <a:rPr lang="en-US" altLang="en-US" sz="1200">
                <a:latin typeface="Verdana" pitchFamily="34" charset="0"/>
                <a:hlinkClick r:id="rId4"/>
              </a:rPr>
              <a:t>http://www.peopleplotr.com/plot/entry/10814/Los-Angeles-Transit-Agencies/</a:t>
            </a:r>
            <a:r>
              <a:rPr lang="en-US" altLang="en-US" sz="1200">
                <a:latin typeface="Verdana" pitchFamily="34" charset="0"/>
              </a:rPr>
              <a:t> </a:t>
            </a:r>
          </a:p>
        </p:txBody>
      </p:sp>
      <p:sp>
        <p:nvSpPr>
          <p:cNvPr id="6149" name="Rectangle 5"/>
          <p:cNvSpPr>
            <a:spLocks noChangeArrowheads="1"/>
          </p:cNvSpPr>
          <p:nvPr/>
        </p:nvSpPr>
        <p:spPr bwMode="auto">
          <a:xfrm>
            <a:off x="1447800" y="6629400"/>
            <a:ext cx="48768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algn="ctr" eaLnBrk="1" hangingPunct="1">
              <a:spcBef>
                <a:spcPct val="0"/>
              </a:spcBef>
              <a:buFontTx/>
              <a:buNone/>
            </a:pPr>
            <a:endParaRPr lang="en-US" altLang="en-US" sz="3400">
              <a:solidFill>
                <a:schemeClr val="bg1"/>
              </a:solidFill>
              <a:latin typeface="Times New Roman" pitchFamily="18" charset="0"/>
            </a:endParaRPr>
          </a:p>
        </p:txBody>
      </p:sp>
    </p:spTree>
  </p:cSld>
  <p:clrMapOvr>
    <a:masterClrMapping/>
  </p:clrMapOvr>
  <p:transition advTm="8120">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38200" y="0"/>
            <a:ext cx="7769225" cy="685800"/>
          </a:xfrm>
        </p:spPr>
        <p:txBody>
          <a:bodyPr/>
          <a:lstStyle/>
          <a:p>
            <a:pPr eaLnBrk="1" hangingPunct="1"/>
            <a:r>
              <a:rPr lang="en-US" altLang="en-US" sz="2400" dirty="0" err="1">
                <a:latin typeface="Verdana" pitchFamily="34" charset="0"/>
              </a:rPr>
              <a:t>Leilia</a:t>
            </a:r>
            <a:r>
              <a:rPr lang="en-US" altLang="en-US" sz="2400" dirty="0">
                <a:latin typeface="Verdana" pitchFamily="34" charset="0"/>
              </a:rPr>
              <a:t> Bailey – Breaks The Glass Ceiling for Women a Second Time at SCRTD</a:t>
            </a:r>
          </a:p>
        </p:txBody>
      </p:sp>
      <p:sp>
        <p:nvSpPr>
          <p:cNvPr id="37891" name="Rectangle 3"/>
          <p:cNvSpPr>
            <a:spLocks noGrp="1" noChangeArrowheads="1"/>
          </p:cNvSpPr>
          <p:nvPr>
            <p:ph type="body" idx="1"/>
          </p:nvPr>
        </p:nvSpPr>
        <p:spPr>
          <a:xfrm>
            <a:off x="838200" y="3657600"/>
            <a:ext cx="8153400" cy="2895600"/>
          </a:xfrm>
        </p:spPr>
        <p:txBody>
          <a:bodyPr/>
          <a:lstStyle/>
          <a:p>
            <a:pPr eaLnBrk="1" hangingPunct="1">
              <a:lnSpc>
                <a:spcPct val="80000"/>
              </a:lnSpc>
            </a:pPr>
            <a:r>
              <a:rPr lang="en-US" altLang="en-US" sz="2000" dirty="0">
                <a:latin typeface="Verdana" pitchFamily="34" charset="0"/>
              </a:rPr>
              <a:t>The remaining few women operators from the WWII era retired from the LAMTA when the last streetcars ran in 1963. They did not make the transition to buses.</a:t>
            </a:r>
          </a:p>
          <a:p>
            <a:pPr eaLnBrk="1" hangingPunct="1">
              <a:lnSpc>
                <a:spcPct val="80000"/>
              </a:lnSpc>
            </a:pPr>
            <a:r>
              <a:rPr lang="en-US" altLang="en-US" sz="2000" dirty="0">
                <a:latin typeface="Verdana" pitchFamily="34" charset="0"/>
              </a:rPr>
              <a:t>LAMTA, then SCRTD goes seven years without a woman operator.</a:t>
            </a:r>
          </a:p>
          <a:p>
            <a:pPr eaLnBrk="1" hangingPunct="1">
              <a:lnSpc>
                <a:spcPct val="80000"/>
              </a:lnSpc>
            </a:pPr>
            <a:r>
              <a:rPr lang="en-US" altLang="en-US" sz="2000" dirty="0" err="1">
                <a:latin typeface="Verdana" pitchFamily="34" charset="0"/>
              </a:rPr>
              <a:t>Leilia</a:t>
            </a:r>
            <a:r>
              <a:rPr lang="en-US" altLang="en-US" sz="2000" dirty="0">
                <a:latin typeface="Verdana" pitchFamily="34" charset="0"/>
              </a:rPr>
              <a:t> Bailey applies to be an SCRTD Bus Operator in 1970 and is initially denied an Operator’s job and instead offered an office job. </a:t>
            </a:r>
          </a:p>
          <a:p>
            <a:pPr eaLnBrk="1" hangingPunct="1">
              <a:lnSpc>
                <a:spcPct val="80000"/>
              </a:lnSpc>
            </a:pPr>
            <a:r>
              <a:rPr lang="en-US" altLang="en-US" sz="2000" dirty="0">
                <a:latin typeface="Verdana" pitchFamily="34" charset="0"/>
              </a:rPr>
              <a:t>She files a complaint with U.S. Equal Employment Opportunity Commission and becomes a bus Operator.</a:t>
            </a:r>
          </a:p>
        </p:txBody>
      </p:sp>
      <p:grpSp>
        <p:nvGrpSpPr>
          <p:cNvPr id="37892" name="Group 10"/>
          <p:cNvGrpSpPr>
            <a:grpSpLocks/>
          </p:cNvGrpSpPr>
          <p:nvPr/>
        </p:nvGrpSpPr>
        <p:grpSpPr bwMode="auto">
          <a:xfrm>
            <a:off x="228600" y="914400"/>
            <a:ext cx="8782050" cy="2679700"/>
            <a:chOff x="144" y="2525"/>
            <a:chExt cx="5532" cy="1688"/>
          </a:xfrm>
        </p:grpSpPr>
        <p:pic>
          <p:nvPicPr>
            <p:cNvPr id="37893" name="Picture 5" descr="2930066561_04d0374eb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2525"/>
              <a:ext cx="2412"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7" descr="2950173737_3e92b6e1b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2544"/>
              <a:ext cx="1269" cy="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9" descr="2951172794_3d322801d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0" y="2544"/>
              <a:ext cx="1776" cy="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Tm="11487">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838200" y="0"/>
            <a:ext cx="7769225" cy="685800"/>
          </a:xfrm>
        </p:spPr>
        <p:txBody>
          <a:bodyPr/>
          <a:lstStyle/>
          <a:p>
            <a:pPr eaLnBrk="1" hangingPunct="1"/>
            <a:r>
              <a:rPr lang="en-US" altLang="en-US" sz="2400">
                <a:latin typeface="Verdana" pitchFamily="34" charset="0"/>
              </a:rPr>
              <a:t>Leilia Bailey – Breaks The Glass Ceiling for Women a Second Time, a career of firsts</a:t>
            </a:r>
          </a:p>
        </p:txBody>
      </p:sp>
      <p:pic>
        <p:nvPicPr>
          <p:cNvPr id="38915" name="Picture 4" descr="lei-crop"/>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6400800" y="914400"/>
            <a:ext cx="1692275" cy="190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6" name="Rectangle 5"/>
          <p:cNvSpPr>
            <a:spLocks noChangeArrowheads="1"/>
          </p:cNvSpPr>
          <p:nvPr/>
        </p:nvSpPr>
        <p:spPr bwMode="auto">
          <a:xfrm>
            <a:off x="304800" y="4191000"/>
            <a:ext cx="48006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lvl1pPr marL="295275" indent="-295275" defTabSz="787400" eaLnBrk="0" hangingPunct="0">
              <a:spcBef>
                <a:spcPct val="20000"/>
              </a:spcBef>
              <a:buChar char="•"/>
              <a:defRPr sz="3200">
                <a:solidFill>
                  <a:schemeClr val="tx1"/>
                </a:solidFill>
                <a:latin typeface="ScalaSansLF-Bold" pitchFamily="2" charset="0"/>
              </a:defRPr>
            </a:lvl1pPr>
            <a:lvl2pPr marL="639763" indent="-247650" defTabSz="787400" eaLnBrk="0" hangingPunct="0">
              <a:spcBef>
                <a:spcPct val="20000"/>
              </a:spcBef>
              <a:buChar char="–"/>
              <a:defRPr sz="2800">
                <a:solidFill>
                  <a:schemeClr val="tx1"/>
                </a:solidFill>
                <a:latin typeface="ScalaSansLF-Bold" pitchFamily="2" charset="0"/>
              </a:defRPr>
            </a:lvl2pPr>
            <a:lvl3pPr marL="982663" indent="-195263" defTabSz="787400" eaLnBrk="0" hangingPunct="0">
              <a:spcBef>
                <a:spcPct val="20000"/>
              </a:spcBef>
              <a:buChar char="•"/>
              <a:defRPr sz="2400">
                <a:solidFill>
                  <a:schemeClr val="tx1"/>
                </a:solidFill>
                <a:latin typeface="ScalaSansLF-Bold" pitchFamily="2" charset="0"/>
              </a:defRPr>
            </a:lvl3pPr>
            <a:lvl4pPr marL="1377950" indent="-198438" defTabSz="787400" eaLnBrk="0" hangingPunct="0">
              <a:spcBef>
                <a:spcPct val="20000"/>
              </a:spcBef>
              <a:buChar char="–"/>
              <a:defRPr sz="2000">
                <a:solidFill>
                  <a:schemeClr val="tx1"/>
                </a:solidFill>
                <a:latin typeface="ScalaSansLF-Bold" pitchFamily="2" charset="0"/>
              </a:defRPr>
            </a:lvl4pPr>
            <a:lvl5pPr marL="1770063" indent="-196850" defTabSz="787400" eaLnBrk="0" hangingPunct="0">
              <a:spcBef>
                <a:spcPct val="20000"/>
              </a:spcBef>
              <a:buChar char="»"/>
              <a:defRPr sz="1600">
                <a:solidFill>
                  <a:schemeClr val="tx1"/>
                </a:solidFill>
                <a:latin typeface="ScalaSansLF-Bold" pitchFamily="2" charset="0"/>
              </a:defRPr>
            </a:lvl5pPr>
            <a:lvl6pPr marL="2227263" indent="-196850" defTabSz="787400" eaLnBrk="0" fontAlgn="base" hangingPunct="0">
              <a:spcBef>
                <a:spcPct val="20000"/>
              </a:spcBef>
              <a:spcAft>
                <a:spcPct val="0"/>
              </a:spcAft>
              <a:buChar char="»"/>
              <a:defRPr sz="1600">
                <a:solidFill>
                  <a:schemeClr val="tx1"/>
                </a:solidFill>
                <a:latin typeface="ScalaSansLF-Bold" pitchFamily="2" charset="0"/>
              </a:defRPr>
            </a:lvl6pPr>
            <a:lvl7pPr marL="2684463" indent="-196850" defTabSz="787400" eaLnBrk="0" fontAlgn="base" hangingPunct="0">
              <a:spcBef>
                <a:spcPct val="20000"/>
              </a:spcBef>
              <a:spcAft>
                <a:spcPct val="0"/>
              </a:spcAft>
              <a:buChar char="»"/>
              <a:defRPr sz="1600">
                <a:solidFill>
                  <a:schemeClr val="tx1"/>
                </a:solidFill>
                <a:latin typeface="ScalaSansLF-Bold" pitchFamily="2" charset="0"/>
              </a:defRPr>
            </a:lvl7pPr>
            <a:lvl8pPr marL="3141663" indent="-196850" defTabSz="787400" eaLnBrk="0" fontAlgn="base" hangingPunct="0">
              <a:spcBef>
                <a:spcPct val="20000"/>
              </a:spcBef>
              <a:spcAft>
                <a:spcPct val="0"/>
              </a:spcAft>
              <a:buChar char="»"/>
              <a:defRPr sz="1600">
                <a:solidFill>
                  <a:schemeClr val="tx1"/>
                </a:solidFill>
                <a:latin typeface="ScalaSansLF-Bold" pitchFamily="2" charset="0"/>
              </a:defRPr>
            </a:lvl8pPr>
            <a:lvl9pPr marL="3598863" indent="-196850" defTabSz="7874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lnSpc>
                <a:spcPct val="90000"/>
              </a:lnSpc>
            </a:pPr>
            <a:r>
              <a:rPr lang="en-US" altLang="en-US" sz="2400">
                <a:latin typeface="Verdana" pitchFamily="34" charset="0"/>
              </a:rPr>
              <a:t>A career of firsts – See handout Headway Newsmagazine, March 1980, and handout, Leilia Bailey’s Biography.</a:t>
            </a:r>
          </a:p>
        </p:txBody>
      </p:sp>
      <p:pic>
        <p:nvPicPr>
          <p:cNvPr id="3891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819400"/>
            <a:ext cx="3673475"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4400"/>
            <a:ext cx="5181600" cy="299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0962">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838200" y="0"/>
            <a:ext cx="7769225" cy="685800"/>
          </a:xfrm>
        </p:spPr>
        <p:txBody>
          <a:bodyPr/>
          <a:lstStyle/>
          <a:p>
            <a:pPr eaLnBrk="1" hangingPunct="1"/>
            <a:r>
              <a:rPr lang="en-US" altLang="en-US" sz="2800" dirty="0">
                <a:latin typeface="Verdana"/>
                <a:ea typeface="Verdana"/>
              </a:rPr>
              <a:t>Southern California Rapid Transit District (1964-1993), a Metro predecessor</a:t>
            </a:r>
            <a:endParaRPr lang="en-US" altLang="en-US" sz="2800" dirty="0">
              <a:latin typeface="Verdana" pitchFamily="34" charset="0"/>
            </a:endParaRPr>
          </a:p>
        </p:txBody>
      </p:sp>
      <p:sp>
        <p:nvSpPr>
          <p:cNvPr id="40963" name="Rectangle 3"/>
          <p:cNvSpPr>
            <a:spLocks noGrp="1" noChangeArrowheads="1"/>
          </p:cNvSpPr>
          <p:nvPr>
            <p:ph type="body" idx="1"/>
          </p:nvPr>
        </p:nvSpPr>
        <p:spPr>
          <a:xfrm>
            <a:off x="573088" y="1295400"/>
            <a:ext cx="7769225" cy="4648200"/>
          </a:xfrm>
        </p:spPr>
        <p:txBody>
          <a:bodyPr/>
          <a:lstStyle/>
          <a:p>
            <a:pPr eaLnBrk="1" hangingPunct="1">
              <a:lnSpc>
                <a:spcPct val="80000"/>
              </a:lnSpc>
              <a:buFontTx/>
              <a:buNone/>
            </a:pPr>
            <a:r>
              <a:rPr lang="en-US" altLang="en-US" sz="1800" dirty="0"/>
              <a:t>Known for Innovations &amp; Special Services:</a:t>
            </a:r>
          </a:p>
          <a:p>
            <a:pPr eaLnBrk="1" hangingPunct="1">
              <a:lnSpc>
                <a:spcPct val="80000"/>
              </a:lnSpc>
            </a:pPr>
            <a:r>
              <a:rPr lang="en-US" altLang="en-US" sz="1800" dirty="0"/>
              <a:t>EEO established in 1971, successful Management Trainee Program</a:t>
            </a:r>
          </a:p>
          <a:p>
            <a:pPr eaLnBrk="1" hangingPunct="1">
              <a:lnSpc>
                <a:spcPct val="80000"/>
              </a:lnSpc>
            </a:pPr>
            <a:r>
              <a:rPr lang="en-US" altLang="en-US" sz="1800" dirty="0"/>
              <a:t>El Monte Busway HOV Project</a:t>
            </a:r>
          </a:p>
          <a:p>
            <a:pPr eaLnBrk="1" hangingPunct="1">
              <a:lnSpc>
                <a:spcPct val="80000"/>
              </a:lnSpc>
            </a:pPr>
            <a:r>
              <a:rPr lang="en-US" altLang="en-US" sz="1800" dirty="0"/>
              <a:t>Mini-Bus circulator routes and Freeway Flyer services (today’s DASH and Commuter Express services)</a:t>
            </a:r>
          </a:p>
          <a:p>
            <a:pPr eaLnBrk="1" hangingPunct="1">
              <a:lnSpc>
                <a:spcPct val="80000"/>
              </a:lnSpc>
            </a:pPr>
            <a:r>
              <a:rPr lang="en-US" altLang="en-US" sz="1800" dirty="0"/>
              <a:t>Bus Technology</a:t>
            </a:r>
          </a:p>
          <a:p>
            <a:pPr lvl="1" eaLnBrk="1" hangingPunct="1">
              <a:lnSpc>
                <a:spcPct val="80000"/>
              </a:lnSpc>
            </a:pPr>
            <a:r>
              <a:rPr lang="en-US" altLang="en-US" sz="1600" dirty="0"/>
              <a:t>In-house Air Quality Testing lab</a:t>
            </a:r>
          </a:p>
          <a:p>
            <a:pPr lvl="1" eaLnBrk="1" hangingPunct="1">
              <a:lnSpc>
                <a:spcPct val="80000"/>
              </a:lnSpc>
            </a:pPr>
            <a:r>
              <a:rPr lang="en-US" altLang="en-US" sz="1600" dirty="0"/>
              <a:t>1974 FTA/California Steam Bus project</a:t>
            </a:r>
          </a:p>
          <a:p>
            <a:pPr lvl="1" eaLnBrk="1" hangingPunct="1">
              <a:lnSpc>
                <a:spcPct val="80000"/>
              </a:lnSpc>
            </a:pPr>
            <a:r>
              <a:rPr lang="en-US" altLang="en-US" sz="1600" dirty="0"/>
              <a:t>Particulate traps, alternative fuels - ethanol, methanol, hydrogen fuel cell &amp; CNG</a:t>
            </a:r>
          </a:p>
          <a:p>
            <a:pPr lvl="1" eaLnBrk="1" hangingPunct="1">
              <a:lnSpc>
                <a:spcPct val="80000"/>
              </a:lnSpc>
            </a:pPr>
            <a:r>
              <a:rPr lang="en-US" altLang="en-US" sz="1600" dirty="0"/>
              <a:t>Double Deck and Articulated buses</a:t>
            </a:r>
          </a:p>
          <a:p>
            <a:pPr lvl="1" eaLnBrk="1" hangingPunct="1">
              <a:lnSpc>
                <a:spcPct val="80000"/>
              </a:lnSpc>
            </a:pPr>
            <a:r>
              <a:rPr lang="en-US" altLang="en-US" sz="1600" dirty="0"/>
              <a:t>First large-scale wheelchair lift equipped bus order in history</a:t>
            </a:r>
          </a:p>
          <a:p>
            <a:pPr eaLnBrk="1" hangingPunct="1">
              <a:lnSpc>
                <a:spcPct val="80000"/>
              </a:lnSpc>
            </a:pPr>
            <a:r>
              <a:rPr lang="en-US" altLang="en-US" sz="1800" dirty="0"/>
              <a:t>Bus Scheduling and System Grid design, system route renumbering</a:t>
            </a:r>
          </a:p>
          <a:p>
            <a:pPr eaLnBrk="1" hangingPunct="1">
              <a:lnSpc>
                <a:spcPct val="80000"/>
              </a:lnSpc>
            </a:pPr>
            <a:r>
              <a:rPr lang="en-US" altLang="en-US" sz="1800" dirty="0"/>
              <a:t>Technology – Robotic Parts Delivery, Pre-GPS Radio tracking system</a:t>
            </a:r>
          </a:p>
          <a:p>
            <a:pPr eaLnBrk="1" hangingPunct="1">
              <a:lnSpc>
                <a:spcPct val="80000"/>
              </a:lnSpc>
            </a:pPr>
            <a:r>
              <a:rPr lang="en-US" altLang="en-US" sz="1800" dirty="0"/>
              <a:t>FFGA for Metro Rail Subway Project </a:t>
            </a:r>
          </a:p>
          <a:p>
            <a:pPr eaLnBrk="1" hangingPunct="1">
              <a:lnSpc>
                <a:spcPct val="80000"/>
              </a:lnSpc>
            </a:pPr>
            <a:r>
              <a:rPr lang="en-US" altLang="en-US" sz="1800" dirty="0"/>
              <a:t>Rail Start up for the first new Light Rail Line &amp; Subway Line</a:t>
            </a:r>
          </a:p>
          <a:p>
            <a:pPr eaLnBrk="1" hangingPunct="1">
              <a:lnSpc>
                <a:spcPct val="80000"/>
              </a:lnSpc>
            </a:pPr>
            <a:r>
              <a:rPr lang="en-US" altLang="en-US" sz="1800" dirty="0"/>
              <a:t>Earthquake service, Civil Unrest service, Papal Visit, 1984 International Olympic Games, and coordinating other large scale special events year-round countywide. Also bought the land and planned Metro’s headquarters.</a:t>
            </a:r>
          </a:p>
        </p:txBody>
      </p:sp>
    </p:spTree>
  </p:cSld>
  <p:clrMapOvr>
    <a:masterClrMapping/>
  </p:clrMapOvr>
  <p:transition advTm="10924">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9FCB6-C7A1-9BD7-D623-49F3EC93643C}"/>
              </a:ext>
            </a:extLst>
          </p:cNvPr>
          <p:cNvSpPr>
            <a:spLocks noGrp="1"/>
          </p:cNvSpPr>
          <p:nvPr>
            <p:ph type="title"/>
          </p:nvPr>
        </p:nvSpPr>
        <p:spPr/>
        <p:txBody>
          <a:bodyPr/>
          <a:lstStyle/>
          <a:p>
            <a:r>
              <a:rPr lang="en-US" dirty="0"/>
              <a:t>Metro Facilities Named for Employees</a:t>
            </a:r>
          </a:p>
        </p:txBody>
      </p:sp>
      <p:sp>
        <p:nvSpPr>
          <p:cNvPr id="4" name="TextBox 3">
            <a:extLst>
              <a:ext uri="{FF2B5EF4-FFF2-40B4-BE49-F238E27FC236}">
                <a16:creationId xmlns:a16="http://schemas.microsoft.com/office/drawing/2014/main" id="{5CC789F2-3874-EBE0-4445-2623F68864E5}"/>
              </a:ext>
            </a:extLst>
          </p:cNvPr>
          <p:cNvSpPr txBox="1"/>
          <p:nvPr/>
        </p:nvSpPr>
        <p:spPr>
          <a:xfrm>
            <a:off x="2494723" y="1116111"/>
            <a:ext cx="6142865" cy="5355312"/>
          </a:xfrm>
          <a:prstGeom prst="rect">
            <a:avLst/>
          </a:prstGeom>
          <a:noFill/>
        </p:spPr>
        <p:txBody>
          <a:bodyPr wrap="square">
            <a:spAutoFit/>
          </a:bodyPr>
          <a:lstStyle/>
          <a:p>
            <a:r>
              <a:rPr lang="en-US" sz="1800" dirty="0"/>
              <a:t>On January 22, 1997 the Metro Board of Directors voted to rename Bus Division 5 as the Arthur Winston Division to recognized the career of Metro’s longest serving employee, Arthur Winston, who continued working until his 100</a:t>
            </a:r>
            <a:r>
              <a:rPr lang="en-US" sz="1800" baseline="30000" dirty="0"/>
              <a:t>th</a:t>
            </a:r>
            <a:r>
              <a:rPr lang="en-US" sz="1800" dirty="0"/>
              <a:t> birthday, with 77 years of service to Metro and its predecessors. He was featured on Oprah, and named by President Clinton as Employee of the Century. More on his life and career can be found here:</a:t>
            </a:r>
          </a:p>
          <a:p>
            <a:r>
              <a:rPr lang="en-US" sz="1800" dirty="0" err="1">
                <a:hlinkClick r:id="rId2"/>
              </a:rPr>
              <a:t>Youtube</a:t>
            </a:r>
            <a:r>
              <a:rPr lang="en-US" sz="1800" dirty="0"/>
              <a:t> | </a:t>
            </a:r>
            <a:r>
              <a:rPr lang="en-US" sz="1800" dirty="0">
                <a:hlinkClick r:id="rId3"/>
              </a:rPr>
              <a:t>StoryCorps Interview</a:t>
            </a:r>
            <a:r>
              <a:rPr lang="en-US" sz="1800" dirty="0"/>
              <a:t> | </a:t>
            </a:r>
            <a:r>
              <a:rPr lang="en-US" sz="1800" dirty="0">
                <a:hlinkClick r:id="rId4"/>
              </a:rPr>
              <a:t>Metro Family Magazine</a:t>
            </a:r>
            <a:endParaRPr lang="en-US" sz="1800" dirty="0"/>
          </a:p>
          <a:p>
            <a:endParaRPr lang="en-US" sz="1800" dirty="0"/>
          </a:p>
          <a:p>
            <a:endParaRPr lang="en-US" sz="1800" dirty="0"/>
          </a:p>
          <a:p>
            <a:endParaRPr lang="en-US" sz="1800" dirty="0"/>
          </a:p>
          <a:p>
            <a:r>
              <a:rPr lang="en-US" sz="1800" dirty="0"/>
              <a:t>On October 25, 2001 the Metro Board of Directors voted unanimously to rename the transportation research library and archive as the Dorothy Peyton Grey Transportation Research Library and Archive in recognition of her career leading the nation’s largest transit operator library, the 4</a:t>
            </a:r>
            <a:r>
              <a:rPr lang="en-US" sz="1800" baseline="30000" dirty="0"/>
              <a:t>th</a:t>
            </a:r>
            <a:r>
              <a:rPr lang="en-US" sz="1800" dirty="0"/>
              <a:t> largest in the US, and formally creating its archive collections, bringing it national and international respect and renown. More on Dorothy Peyton Gray can be found </a:t>
            </a:r>
            <a:r>
              <a:rPr lang="en-US" sz="1800" dirty="0">
                <a:hlinkClick r:id="rId5"/>
              </a:rPr>
              <a:t>here</a:t>
            </a:r>
            <a:r>
              <a:rPr lang="en-US" sz="1800" dirty="0"/>
              <a:t> on this </a:t>
            </a:r>
            <a:r>
              <a:rPr lang="en-US" sz="1800" dirty="0" err="1"/>
              <a:t>Sharepoint</a:t>
            </a:r>
            <a:r>
              <a:rPr lang="en-US" sz="1800" dirty="0"/>
              <a:t> page.</a:t>
            </a:r>
          </a:p>
        </p:txBody>
      </p:sp>
      <p:pic>
        <p:nvPicPr>
          <p:cNvPr id="1026" name="Picture 2">
            <a:extLst>
              <a:ext uri="{FF2B5EF4-FFF2-40B4-BE49-F238E27FC236}">
                <a16:creationId xmlns:a16="http://schemas.microsoft.com/office/drawing/2014/main" id="{8B586054-E318-DF07-6164-AD24346DD6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892" y="4038600"/>
            <a:ext cx="2285483" cy="25461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thur Winston retires">
            <a:extLst>
              <a:ext uri="{FF2B5EF4-FFF2-40B4-BE49-F238E27FC236}">
                <a16:creationId xmlns:a16="http://schemas.microsoft.com/office/drawing/2014/main" id="{0F38D5D1-208D-AC72-52A6-06EF1CD600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892" y="1116111"/>
            <a:ext cx="2285483" cy="2761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54244"/>
      </p:ext>
    </p:extLst>
  </p:cSld>
  <p:clrMapOvr>
    <a:masterClrMapping/>
  </p:clrMapOvr>
  <p:transition advClick="0" advTm="45000">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04800" y="0"/>
            <a:ext cx="8610600" cy="685800"/>
          </a:xfrm>
        </p:spPr>
        <p:txBody>
          <a:bodyPr/>
          <a:lstStyle/>
          <a:p>
            <a:pPr eaLnBrk="1" hangingPunct="1"/>
            <a:r>
              <a:rPr lang="en-US" altLang="en-US" sz="3000" dirty="0"/>
              <a:t>Some Other Black History Firsts to Remember &amp; Document their contributions</a:t>
            </a:r>
          </a:p>
        </p:txBody>
      </p:sp>
      <p:sp>
        <p:nvSpPr>
          <p:cNvPr id="48131" name="Rectangle 3"/>
          <p:cNvSpPr>
            <a:spLocks noGrp="1" noChangeArrowheads="1"/>
          </p:cNvSpPr>
          <p:nvPr>
            <p:ph type="body" idx="1"/>
          </p:nvPr>
        </p:nvSpPr>
        <p:spPr>
          <a:xfrm>
            <a:off x="304800" y="990600"/>
            <a:ext cx="8534400" cy="5257800"/>
          </a:xfrm>
        </p:spPr>
        <p:txBody>
          <a:bodyPr/>
          <a:lstStyle/>
          <a:p>
            <a:pPr eaLnBrk="1" hangingPunct="1">
              <a:lnSpc>
                <a:spcPct val="80000"/>
              </a:lnSpc>
            </a:pPr>
            <a:r>
              <a:rPr lang="en-US" altLang="en-US" sz="1400" dirty="0"/>
              <a:t>First employee - William E. “Bill” Wells, 1891</a:t>
            </a:r>
          </a:p>
          <a:p>
            <a:pPr eaLnBrk="1" hangingPunct="1">
              <a:lnSpc>
                <a:spcPct val="80000"/>
              </a:lnSpc>
            </a:pPr>
            <a:r>
              <a:rPr lang="en-US" altLang="en-US" sz="1400" dirty="0"/>
              <a:t>First BF Operator - Arcola Philpott, 1944</a:t>
            </a:r>
          </a:p>
          <a:p>
            <a:pPr eaLnBrk="1" hangingPunct="1">
              <a:lnSpc>
                <a:spcPct val="80000"/>
              </a:lnSpc>
            </a:pPr>
            <a:r>
              <a:rPr lang="en-US" altLang="en-US" sz="1400" dirty="0"/>
              <a:t>First SCRTD Board Member – Thomas G. </a:t>
            </a:r>
            <a:r>
              <a:rPr lang="en-US" altLang="en-US" sz="1400" dirty="0" err="1"/>
              <a:t>Neusom</a:t>
            </a:r>
            <a:r>
              <a:rPr lang="en-US" altLang="en-US" sz="1400" dirty="0"/>
              <a:t>, appointed 1969</a:t>
            </a:r>
          </a:p>
          <a:p>
            <a:pPr eaLnBrk="1" hangingPunct="1">
              <a:lnSpc>
                <a:spcPct val="80000"/>
              </a:lnSpc>
            </a:pPr>
            <a:r>
              <a:rPr lang="en-US" altLang="en-US" sz="1400" dirty="0"/>
              <a:t>First SCRTD BF Operator – </a:t>
            </a:r>
            <a:r>
              <a:rPr lang="en-US" altLang="en-US" sz="1400" dirty="0" err="1"/>
              <a:t>Leilia</a:t>
            </a:r>
            <a:r>
              <a:rPr lang="en-US" altLang="en-US" sz="1400" dirty="0"/>
              <a:t> Bailey, 1970</a:t>
            </a:r>
          </a:p>
          <a:p>
            <a:pPr eaLnBrk="1" hangingPunct="1">
              <a:lnSpc>
                <a:spcPct val="80000"/>
              </a:lnSpc>
            </a:pPr>
            <a:r>
              <a:rPr lang="en-US" altLang="en-US" sz="1400" dirty="0"/>
              <a:t>First LACTC Board Member – Mayor Tom Bradley, 1977</a:t>
            </a:r>
          </a:p>
          <a:p>
            <a:pPr eaLnBrk="1" hangingPunct="1">
              <a:lnSpc>
                <a:spcPct val="80000"/>
              </a:lnSpc>
            </a:pPr>
            <a:r>
              <a:rPr lang="en-US" altLang="en-US" sz="1400" dirty="0"/>
              <a:t>First LACMTA Board Member – Mayor Tom Bradley &amp; Supervisor Yvonne Burke, 1993</a:t>
            </a:r>
          </a:p>
          <a:p>
            <a:pPr eaLnBrk="1" hangingPunct="1">
              <a:lnSpc>
                <a:spcPct val="80000"/>
              </a:lnSpc>
            </a:pPr>
            <a:r>
              <a:rPr lang="en-US" altLang="en-US" sz="1400" dirty="0"/>
              <a:t>First SCRTD Assistant General Manager, EEO Programs – Walter Norwood</a:t>
            </a:r>
          </a:p>
          <a:p>
            <a:pPr eaLnBrk="1" hangingPunct="1">
              <a:lnSpc>
                <a:spcPct val="80000"/>
              </a:lnSpc>
            </a:pPr>
            <a:r>
              <a:rPr lang="en-US" altLang="en-US" sz="1400" dirty="0"/>
              <a:t>First SCRTD Assistant General Manager, Customer Relations – Bob Williams</a:t>
            </a:r>
          </a:p>
          <a:p>
            <a:pPr eaLnBrk="1" hangingPunct="1">
              <a:lnSpc>
                <a:spcPct val="80000"/>
              </a:lnSpc>
            </a:pPr>
            <a:r>
              <a:rPr lang="en-US" altLang="en-US" sz="1400" dirty="0"/>
              <a:t>First LACTC Deputy Executive Director (Deputy CEO) – Jerry Givens</a:t>
            </a:r>
          </a:p>
          <a:p>
            <a:pPr eaLnBrk="1" hangingPunct="1">
              <a:lnSpc>
                <a:spcPct val="80000"/>
              </a:lnSpc>
            </a:pPr>
            <a:r>
              <a:rPr lang="en-US" altLang="en-US" sz="1400" dirty="0"/>
              <a:t>First LACTC Assistant Executive Director Finance – Les Porter</a:t>
            </a:r>
          </a:p>
          <a:p>
            <a:pPr eaLnBrk="1" hangingPunct="1">
              <a:lnSpc>
                <a:spcPct val="80000"/>
              </a:lnSpc>
            </a:pPr>
            <a:r>
              <a:rPr lang="en-US" altLang="en-US" sz="1400" dirty="0"/>
              <a:t>First LACMTA CEO – Franklin E. White</a:t>
            </a:r>
          </a:p>
          <a:p>
            <a:pPr eaLnBrk="1" hangingPunct="1">
              <a:lnSpc>
                <a:spcPct val="80000"/>
              </a:lnSpc>
            </a:pPr>
            <a:r>
              <a:rPr lang="en-US" altLang="en-US" sz="1400" dirty="0"/>
              <a:t>First LACMTA Deputy CEO – John </a:t>
            </a:r>
            <a:r>
              <a:rPr lang="en-US" altLang="en-US" sz="1400" dirty="0" err="1"/>
              <a:t>Catoe</a:t>
            </a:r>
            <a:endParaRPr lang="en-US" altLang="en-US" sz="1400" dirty="0"/>
          </a:p>
          <a:p>
            <a:pPr eaLnBrk="1" hangingPunct="1">
              <a:lnSpc>
                <a:spcPct val="80000"/>
              </a:lnSpc>
            </a:pPr>
            <a:r>
              <a:rPr lang="en-US" altLang="en-US" sz="1400" dirty="0"/>
              <a:t>First LACMTA COO – Carolyn Flowers</a:t>
            </a:r>
          </a:p>
          <a:p>
            <a:pPr eaLnBrk="1" hangingPunct="1">
              <a:lnSpc>
                <a:spcPct val="80000"/>
              </a:lnSpc>
            </a:pPr>
            <a:r>
              <a:rPr lang="en-US" altLang="en-US" sz="1400" dirty="0"/>
              <a:t>First LACMTA CROO – Gerald Francis</a:t>
            </a:r>
          </a:p>
          <a:p>
            <a:pPr eaLnBrk="1" hangingPunct="1">
              <a:lnSpc>
                <a:spcPct val="80000"/>
              </a:lnSpc>
            </a:pPr>
            <a:r>
              <a:rPr lang="en-US" altLang="en-US" sz="1400" dirty="0"/>
              <a:t>First LACMTA CCO – Rae James</a:t>
            </a:r>
          </a:p>
          <a:p>
            <a:pPr eaLnBrk="1" hangingPunct="1">
              <a:lnSpc>
                <a:spcPct val="80000"/>
              </a:lnSpc>
            </a:pPr>
            <a:r>
              <a:rPr lang="en-US" altLang="en-US" sz="1400" dirty="0"/>
              <a:t>First LACMTA CAO – Judith Pierce</a:t>
            </a:r>
          </a:p>
          <a:p>
            <a:pPr eaLnBrk="1" hangingPunct="1">
              <a:lnSpc>
                <a:spcPct val="80000"/>
              </a:lnSpc>
            </a:pPr>
            <a:r>
              <a:rPr lang="en-US" altLang="en-US" sz="1400" dirty="0"/>
              <a:t>First LACMTA Treasurer – Leslie V. “Les” Porter</a:t>
            </a:r>
          </a:p>
          <a:p>
            <a:pPr eaLnBrk="1" hangingPunct="1">
              <a:lnSpc>
                <a:spcPct val="80000"/>
              </a:lnSpc>
            </a:pPr>
            <a:r>
              <a:rPr lang="en-US" altLang="en-US" sz="1400" dirty="0"/>
              <a:t>First LACMTA EEO Programs Director – Gail Charles</a:t>
            </a:r>
          </a:p>
          <a:p>
            <a:pPr eaLnBrk="1" hangingPunct="1">
              <a:lnSpc>
                <a:spcPct val="80000"/>
              </a:lnSpc>
            </a:pPr>
            <a:r>
              <a:rPr lang="en-US" altLang="en-US" sz="1400" dirty="0"/>
              <a:t>First LACMTA Director of Human Resources – Ray Inge</a:t>
            </a:r>
          </a:p>
          <a:p>
            <a:pPr eaLnBrk="1" hangingPunct="1">
              <a:lnSpc>
                <a:spcPct val="80000"/>
              </a:lnSpc>
            </a:pPr>
            <a:r>
              <a:rPr lang="en-US" altLang="en-US" sz="1400" dirty="0"/>
              <a:t>First LACTMA Manager of Career Development – Naomi Nightingale</a:t>
            </a:r>
          </a:p>
          <a:p>
            <a:pPr eaLnBrk="1" hangingPunct="1">
              <a:lnSpc>
                <a:spcPct val="80000"/>
              </a:lnSpc>
            </a:pPr>
            <a:r>
              <a:rPr lang="en-US" altLang="en-US" sz="1400" dirty="0"/>
              <a:t>Expo Start up Operators  &amp; Rail </a:t>
            </a:r>
            <a:r>
              <a:rPr lang="en-US" altLang="en-US" sz="1400" dirty="0" err="1"/>
              <a:t>Roadeo</a:t>
            </a:r>
            <a:r>
              <a:rPr lang="en-US" altLang="en-US" sz="1400" dirty="0"/>
              <a:t> Winners – Sheila </a:t>
            </a:r>
            <a:r>
              <a:rPr lang="en-US" altLang="en-US" sz="1400" dirty="0" err="1"/>
              <a:t>Celestain</a:t>
            </a:r>
            <a:r>
              <a:rPr lang="en-US" altLang="en-US" sz="1400" dirty="0"/>
              <a:t> and Carolyn Kelly, See </a:t>
            </a:r>
            <a:r>
              <a:rPr lang="en-US" altLang="en-US" sz="1400" dirty="0">
                <a:hlinkClick r:id="rId3"/>
              </a:rPr>
              <a:t>Zev’s blog</a:t>
            </a:r>
            <a:endParaRPr lang="en-US" altLang="en-US" sz="1400" dirty="0"/>
          </a:p>
          <a:p>
            <a:pPr eaLnBrk="1" hangingPunct="1">
              <a:lnSpc>
                <a:spcPct val="80000"/>
              </a:lnSpc>
            </a:pPr>
            <a:r>
              <a:rPr lang="en-US" altLang="en-US" sz="1400" dirty="0"/>
              <a:t>First LACMTA BF CEO – Stephanie Wiggins</a:t>
            </a:r>
          </a:p>
          <a:p>
            <a:pPr eaLnBrk="1" hangingPunct="1">
              <a:lnSpc>
                <a:spcPct val="80000"/>
              </a:lnSpc>
            </a:pPr>
            <a:r>
              <a:rPr lang="en-US" altLang="en-US" sz="1400" dirty="0"/>
              <a:t>First LACMTA Equity Officer – KeAndra Cylear Dodds</a:t>
            </a:r>
          </a:p>
          <a:p>
            <a:pPr eaLnBrk="1" hangingPunct="1">
              <a:lnSpc>
                <a:spcPct val="80000"/>
              </a:lnSpc>
            </a:pPr>
            <a:endParaRPr lang="en-US" altLang="en-US" sz="1400" dirty="0"/>
          </a:p>
          <a:p>
            <a:pPr marL="687388" lvl="2" indent="0" eaLnBrk="1" hangingPunct="1">
              <a:lnSpc>
                <a:spcPct val="80000"/>
              </a:lnSpc>
              <a:buNone/>
            </a:pPr>
            <a:r>
              <a:rPr lang="en-US" altLang="en-US" sz="1200" dirty="0"/>
              <a:t>More departmental or executive firsts to add to this list?</a:t>
            </a:r>
          </a:p>
        </p:txBody>
      </p:sp>
    </p:spTree>
  </p:cSld>
  <p:clrMapOvr>
    <a:masterClrMapping/>
  </p:clrMapOvr>
  <p:transition advTm="14827">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143000" y="136525"/>
            <a:ext cx="8001000" cy="685800"/>
          </a:xfrm>
        </p:spPr>
        <p:txBody>
          <a:bodyPr/>
          <a:lstStyle/>
          <a:p>
            <a:pPr eaLnBrk="1" hangingPunct="1"/>
            <a:r>
              <a:rPr lang="en-US" altLang="en-US" sz="2800">
                <a:latin typeface="Verdana" pitchFamily="34" charset="0"/>
              </a:rPr>
              <a:t>Learning Online</a:t>
            </a:r>
          </a:p>
        </p:txBody>
      </p:sp>
      <p:sp>
        <p:nvSpPr>
          <p:cNvPr id="49155" name="Text Box 5"/>
          <p:cNvSpPr txBox="1">
            <a:spLocks noChangeArrowheads="1"/>
          </p:cNvSpPr>
          <p:nvPr/>
        </p:nvSpPr>
        <p:spPr bwMode="auto">
          <a:xfrm>
            <a:off x="685800" y="1143000"/>
            <a:ext cx="7924800" cy="42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50000"/>
              </a:spcBef>
              <a:buFontTx/>
              <a:buNone/>
            </a:pPr>
            <a:r>
              <a:rPr lang="en-US" altLang="en-US" sz="2000">
                <a:latin typeface="Verdana" pitchFamily="34" charset="0"/>
              </a:rPr>
              <a:t>Video: Measure R &amp; America Fast Forward</a:t>
            </a:r>
          </a:p>
          <a:p>
            <a:pPr eaLnBrk="1" hangingPunct="1">
              <a:spcBef>
                <a:spcPct val="50000"/>
              </a:spcBef>
              <a:buFontTx/>
              <a:buNone/>
            </a:pPr>
            <a:r>
              <a:rPr lang="en-US" altLang="en-US" sz="2000">
                <a:latin typeface="Verdana" pitchFamily="34" charset="0"/>
                <a:hlinkClick r:id="rId3"/>
              </a:rPr>
              <a:t>21</a:t>
            </a:r>
            <a:r>
              <a:rPr lang="en-US" altLang="en-US" sz="2000" baseline="30000">
                <a:latin typeface="Verdana" pitchFamily="34" charset="0"/>
                <a:hlinkClick r:id="rId3"/>
              </a:rPr>
              <a:t>st</a:t>
            </a:r>
            <a:r>
              <a:rPr lang="en-US" altLang="en-US" sz="2000">
                <a:latin typeface="Verdana" pitchFamily="34" charset="0"/>
                <a:hlinkClick r:id="rId3"/>
              </a:rPr>
              <a:t> Century Transportation System for Los Angeles</a:t>
            </a:r>
            <a:endParaRPr lang="en-US" altLang="en-US" sz="2000">
              <a:latin typeface="Verdana" pitchFamily="34" charset="0"/>
            </a:endParaRPr>
          </a:p>
          <a:p>
            <a:pPr eaLnBrk="1" hangingPunct="1">
              <a:spcBef>
                <a:spcPct val="50000"/>
              </a:spcBef>
              <a:buFontTx/>
              <a:buNone/>
            </a:pPr>
            <a:r>
              <a:rPr lang="en-US" altLang="en-US" sz="2000">
                <a:latin typeface="Verdana" pitchFamily="34" charset="0"/>
              </a:rPr>
              <a:t>Video: Sarah Owens on Desegregating the DC Metro</a:t>
            </a:r>
          </a:p>
          <a:p>
            <a:pPr eaLnBrk="1" hangingPunct="1">
              <a:spcBef>
                <a:spcPct val="50000"/>
              </a:spcBef>
              <a:buFontTx/>
              <a:buNone/>
            </a:pPr>
            <a:r>
              <a:rPr lang="en-US" altLang="en-US" sz="2000">
                <a:latin typeface="Verdana" pitchFamily="34" charset="0"/>
                <a:hlinkClick r:id="rId4"/>
              </a:rPr>
              <a:t>Sarah Owens - First post WWII black woman bus operator in Washington DC</a:t>
            </a:r>
            <a:endParaRPr lang="en-US" altLang="en-US" sz="2000">
              <a:latin typeface="Verdana" pitchFamily="34" charset="0"/>
            </a:endParaRPr>
          </a:p>
          <a:p>
            <a:pPr eaLnBrk="1" hangingPunct="1">
              <a:spcBef>
                <a:spcPct val="50000"/>
              </a:spcBef>
              <a:buFontTx/>
              <a:buNone/>
            </a:pPr>
            <a:r>
              <a:rPr lang="en-US" altLang="en-US" sz="2000">
                <a:latin typeface="Verdana" pitchFamily="34" charset="0"/>
              </a:rPr>
              <a:t>Video: </a:t>
            </a:r>
            <a:r>
              <a:rPr lang="en-US" altLang="en-US" sz="2000">
                <a:latin typeface="Verdana" pitchFamily="34" charset="0"/>
                <a:hlinkClick r:id="rId5"/>
              </a:rPr>
              <a:t>Rosa Parks Legacy</a:t>
            </a:r>
            <a:endParaRPr lang="en-US" altLang="en-US" sz="2000">
              <a:latin typeface="Verdana" pitchFamily="34" charset="0"/>
            </a:endParaRPr>
          </a:p>
          <a:p>
            <a:pPr eaLnBrk="1" hangingPunct="1">
              <a:spcBef>
                <a:spcPct val="50000"/>
              </a:spcBef>
              <a:buFontTx/>
              <a:buNone/>
            </a:pPr>
            <a:r>
              <a:rPr lang="en-US" altLang="en-US" sz="2000">
                <a:latin typeface="Verdana" pitchFamily="34" charset="0"/>
              </a:rPr>
              <a:t>Slide Show – </a:t>
            </a:r>
            <a:r>
              <a:rPr lang="en-US" altLang="en-US" sz="2000">
                <a:latin typeface="Verdana" pitchFamily="34" charset="0"/>
                <a:hlinkClick r:id="rId6"/>
              </a:rPr>
              <a:t>Notable California African Americans</a:t>
            </a:r>
            <a:endParaRPr lang="en-US" altLang="en-US" sz="2000">
              <a:latin typeface="Verdana" pitchFamily="34" charset="0"/>
            </a:endParaRPr>
          </a:p>
          <a:p>
            <a:pPr eaLnBrk="1" hangingPunct="1">
              <a:spcBef>
                <a:spcPct val="50000"/>
              </a:spcBef>
              <a:buFontTx/>
              <a:buNone/>
            </a:pPr>
            <a:r>
              <a:rPr lang="en-US" altLang="en-US" sz="2000">
                <a:latin typeface="Verdana" pitchFamily="34" charset="0"/>
              </a:rPr>
              <a:t>Video: </a:t>
            </a:r>
            <a:r>
              <a:rPr lang="en-US" altLang="en-US" sz="2000">
                <a:latin typeface="Verdana" pitchFamily="34" charset="0"/>
                <a:hlinkClick r:id="rId7"/>
              </a:rPr>
              <a:t>We Are Metro</a:t>
            </a:r>
            <a:endParaRPr lang="en-US" altLang="en-US" sz="2000">
              <a:latin typeface="Verdana" pitchFamily="34" charset="0"/>
            </a:endParaRPr>
          </a:p>
          <a:p>
            <a:pPr eaLnBrk="1" hangingPunct="1">
              <a:spcBef>
                <a:spcPct val="50000"/>
              </a:spcBef>
              <a:buFontTx/>
              <a:buNone/>
            </a:pPr>
            <a:r>
              <a:rPr lang="en-US" altLang="en-US" sz="2000">
                <a:latin typeface="Verdana" pitchFamily="34" charset="0"/>
              </a:rPr>
              <a:t>Additional Presentation: LACMTA Celebrates Black History Month 2013 – </a:t>
            </a:r>
            <a:r>
              <a:rPr lang="en-US" altLang="en-US" sz="2000">
                <a:latin typeface="Verdana" pitchFamily="34" charset="0"/>
                <a:hlinkClick r:id="rId8"/>
              </a:rPr>
              <a:t>African Americans in Transportation</a:t>
            </a:r>
            <a:endParaRPr lang="en-US" altLang="en-US" sz="2000">
              <a:latin typeface="Verdana" pitchFamily="34" charset="0"/>
            </a:endParaRPr>
          </a:p>
        </p:txBody>
      </p:sp>
    </p:spTree>
  </p:cSld>
  <p:clrMapOvr>
    <a:masterClrMapping/>
  </p:clrMapOvr>
  <p:transition advTm="11569">
    <p:cut/>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en-US" sz="2800">
                <a:latin typeface="Verdana" pitchFamily="34" charset="0"/>
              </a:rPr>
              <a:t>Further Reading on Transit History</a:t>
            </a:r>
          </a:p>
        </p:txBody>
      </p:sp>
      <p:sp>
        <p:nvSpPr>
          <p:cNvPr id="50179" name="Rectangle 4"/>
          <p:cNvSpPr>
            <a:spLocks noGrp="1" noChangeArrowheads="1"/>
          </p:cNvSpPr>
          <p:nvPr>
            <p:ph type="body" idx="1"/>
          </p:nvPr>
        </p:nvSpPr>
        <p:spPr>
          <a:xfrm>
            <a:off x="762000" y="1066800"/>
            <a:ext cx="7924800" cy="4876800"/>
          </a:xfrm>
          <a:noFill/>
        </p:spPr>
        <p:txBody>
          <a:bodyPr/>
          <a:lstStyle/>
          <a:p>
            <a:pPr eaLnBrk="1" hangingPunct="1">
              <a:lnSpc>
                <a:spcPct val="80000"/>
              </a:lnSpc>
            </a:pPr>
            <a:r>
              <a:rPr lang="en-US" altLang="en-US" sz="1800" i="1">
                <a:latin typeface="Verdana" pitchFamily="34" charset="0"/>
              </a:rPr>
              <a:t>The Development of Leadership and Organization Building in the Black Community of Los Angeles from 1900 through World War II</a:t>
            </a:r>
            <a:r>
              <a:rPr lang="en-US" altLang="en-US" sz="1800">
                <a:latin typeface="Verdana" pitchFamily="34" charset="0"/>
              </a:rPr>
              <a:t>. By E. Frederick Anderson. Saratoga, Calif.: Century Twenty One Publishing. 1980.  (Rare book, only one I’ve seen that covers transportation and the black community.)</a:t>
            </a:r>
          </a:p>
          <a:p>
            <a:pPr eaLnBrk="1" hangingPunct="1">
              <a:lnSpc>
                <a:spcPct val="80000"/>
              </a:lnSpc>
            </a:pPr>
            <a:endParaRPr lang="en-US" altLang="en-US" sz="1800">
              <a:latin typeface="Verdana" pitchFamily="34" charset="0"/>
            </a:endParaRPr>
          </a:p>
          <a:p>
            <a:pPr eaLnBrk="1" hangingPunct="1">
              <a:lnSpc>
                <a:spcPct val="80000"/>
              </a:lnSpc>
            </a:pPr>
            <a:r>
              <a:rPr lang="en-US" altLang="en-US" sz="1800">
                <a:latin typeface="Verdana" pitchFamily="34" charset="0"/>
              </a:rPr>
              <a:t>Electric Railway Historical Association – http://www.erha.org</a:t>
            </a:r>
          </a:p>
          <a:p>
            <a:pPr eaLnBrk="1" hangingPunct="1">
              <a:lnSpc>
                <a:spcPct val="80000"/>
              </a:lnSpc>
            </a:pPr>
            <a:r>
              <a:rPr lang="en-US" altLang="en-US" sz="1800">
                <a:latin typeface="Verdana" pitchFamily="34" charset="0"/>
              </a:rPr>
              <a:t>Pacific Electric Historical Society http://www.pacificelectric.org</a:t>
            </a:r>
          </a:p>
          <a:p>
            <a:pPr eaLnBrk="1" hangingPunct="1">
              <a:lnSpc>
                <a:spcPct val="80000"/>
              </a:lnSpc>
            </a:pPr>
            <a:r>
              <a:rPr lang="en-US" altLang="en-US" sz="1800">
                <a:latin typeface="Verdana" pitchFamily="34" charset="0"/>
              </a:rPr>
              <a:t>This Was Pacific Electric - DVD - A documentary film by Tom Eberhardt</a:t>
            </a:r>
          </a:p>
          <a:p>
            <a:pPr eaLnBrk="1" hangingPunct="1">
              <a:lnSpc>
                <a:spcPct val="80000"/>
              </a:lnSpc>
            </a:pPr>
            <a:r>
              <a:rPr lang="en-US" altLang="en-US" sz="1800">
                <a:latin typeface="Verdana" pitchFamily="34" charset="0"/>
              </a:rPr>
              <a:t>Henry E. Huntington and the Creation of Southern California by William B. Friedricks</a:t>
            </a:r>
          </a:p>
          <a:p>
            <a:pPr eaLnBrk="1" hangingPunct="1">
              <a:lnSpc>
                <a:spcPct val="80000"/>
              </a:lnSpc>
            </a:pPr>
            <a:r>
              <a:rPr lang="en-US" altLang="en-US" sz="1800">
                <a:latin typeface="Verdana" pitchFamily="34" charset="0"/>
              </a:rPr>
              <a:t>From Railway to Freeway - Pacific Electric and the Motor Coach by Eli Bail.  </a:t>
            </a:r>
          </a:p>
          <a:p>
            <a:pPr eaLnBrk="1" hangingPunct="1">
              <a:lnSpc>
                <a:spcPct val="80000"/>
              </a:lnSpc>
            </a:pPr>
            <a:r>
              <a:rPr lang="en-US" altLang="en-US" sz="1800">
                <a:latin typeface="Verdana" pitchFamily="34" charset="0"/>
              </a:rPr>
              <a:t>Los Angeles &amp; the Automobile by Scott Bottles. </a:t>
            </a:r>
          </a:p>
          <a:p>
            <a:pPr eaLnBrk="1" hangingPunct="1">
              <a:lnSpc>
                <a:spcPct val="80000"/>
              </a:lnSpc>
            </a:pPr>
            <a:r>
              <a:rPr lang="en-US" altLang="en-US" sz="1800">
                <a:latin typeface="Verdana" pitchFamily="34" charset="0"/>
              </a:rPr>
              <a:t>Street Railways and the Growth of Los Angeles by Robert C. Post.</a:t>
            </a:r>
          </a:p>
          <a:p>
            <a:pPr eaLnBrk="1" hangingPunct="1">
              <a:lnSpc>
                <a:spcPct val="80000"/>
              </a:lnSpc>
            </a:pPr>
            <a:r>
              <a:rPr lang="en-US" altLang="en-US" sz="1800">
                <a:latin typeface="Verdana" pitchFamily="34" charset="0"/>
              </a:rPr>
              <a:t>Ride the Big Red Cars: How Trolleys Helped Build Southern California by Spencer Crump </a:t>
            </a:r>
          </a:p>
        </p:txBody>
      </p:sp>
    </p:spTree>
  </p:cSld>
  <p:clrMapOvr>
    <a:masterClrMapping/>
  </p:clrMapOvr>
  <p:transition advTm="10976">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altLang="en-US"/>
              <a:t>Field Trip?</a:t>
            </a:r>
          </a:p>
        </p:txBody>
      </p:sp>
      <p:sp>
        <p:nvSpPr>
          <p:cNvPr id="51203" name="Rectangle 3"/>
          <p:cNvSpPr>
            <a:spLocks noGrp="1" noChangeArrowheads="1"/>
          </p:cNvSpPr>
          <p:nvPr>
            <p:ph type="body" idx="1"/>
          </p:nvPr>
        </p:nvSpPr>
        <p:spPr>
          <a:xfrm>
            <a:off x="1905000" y="4876800"/>
            <a:ext cx="6473825" cy="1143000"/>
          </a:xfrm>
        </p:spPr>
        <p:txBody>
          <a:bodyPr/>
          <a:lstStyle/>
          <a:p>
            <a:pPr eaLnBrk="1" hangingPunct="1">
              <a:lnSpc>
                <a:spcPct val="80000"/>
              </a:lnSpc>
              <a:buFontTx/>
              <a:buNone/>
            </a:pPr>
            <a:r>
              <a:rPr lang="en-US" altLang="en-US" sz="2000"/>
              <a:t>L.A. African Firefighters Museum</a:t>
            </a:r>
          </a:p>
          <a:p>
            <a:pPr eaLnBrk="1" hangingPunct="1">
              <a:lnSpc>
                <a:spcPct val="80000"/>
              </a:lnSpc>
              <a:buFontTx/>
              <a:buNone/>
            </a:pPr>
            <a:r>
              <a:rPr lang="en-US" altLang="en-US" sz="2000"/>
              <a:t>Address: S. 1401 Central Ave.</a:t>
            </a:r>
          </a:p>
          <a:p>
            <a:pPr eaLnBrk="1" hangingPunct="1">
              <a:lnSpc>
                <a:spcPct val="80000"/>
              </a:lnSpc>
              <a:buFontTx/>
              <a:buNone/>
            </a:pPr>
            <a:r>
              <a:rPr lang="en-US" altLang="en-US" sz="2000"/>
              <a:t>Phone: (213) 744-1730</a:t>
            </a:r>
          </a:p>
          <a:p>
            <a:pPr eaLnBrk="1" hangingPunct="1">
              <a:lnSpc>
                <a:spcPct val="80000"/>
              </a:lnSpc>
              <a:buFontTx/>
              <a:buNone/>
            </a:pPr>
            <a:r>
              <a:rPr lang="en-US" altLang="en-US" sz="2000"/>
              <a:t>http://www.aaffmuseum.org/  </a:t>
            </a:r>
            <a:br>
              <a:rPr lang="en-US" altLang="en-US" sz="2000"/>
            </a:br>
            <a:endParaRPr lang="en-US" altLang="en-US" sz="2000"/>
          </a:p>
        </p:txBody>
      </p:sp>
      <p:pic>
        <p:nvPicPr>
          <p:cNvPr id="51204" name="Picture 4" descr="article-new_ehow_images_a05_6g_9l_black-history-los-angeles-800x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14400"/>
            <a:ext cx="52006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478">
    <p:cut/>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algn="ctr" eaLnBrk="1" hangingPunct="1"/>
            <a:r>
              <a:rPr lang="en-US" altLang="en-US" sz="2800">
                <a:latin typeface="Verdana" pitchFamily="34" charset="0"/>
              </a:rPr>
              <a:t>End</a:t>
            </a:r>
          </a:p>
        </p:txBody>
      </p:sp>
      <p:pic>
        <p:nvPicPr>
          <p:cNvPr id="53251" name="Picture 5" descr="165455540_2f0c3e5fa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990600"/>
            <a:ext cx="39893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6"/>
          <p:cNvSpPr txBox="1">
            <a:spLocks noChangeArrowheads="1"/>
          </p:cNvSpPr>
          <p:nvPr/>
        </p:nvSpPr>
        <p:spPr bwMode="auto">
          <a:xfrm>
            <a:off x="5105400" y="6400800"/>
            <a:ext cx="15700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200">
                <a:latin typeface="Times New Roman" pitchFamily="18" charset="0"/>
              </a:rPr>
              <a:t>Photo by Fred Camino</a:t>
            </a:r>
          </a:p>
        </p:txBody>
      </p:sp>
    </p:spTree>
  </p:cSld>
  <p:clrMapOvr>
    <a:masterClrMapping/>
  </p:clrMapOvr>
  <p:transition advTm="4744">
    <p:cut/>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z="3000">
                <a:latin typeface="Verdana" pitchFamily="34" charset="0"/>
              </a:rPr>
              <a:t>Early Years – Horse Drawn – 1870’s</a:t>
            </a:r>
          </a:p>
        </p:txBody>
      </p:sp>
      <p:pic>
        <p:nvPicPr>
          <p:cNvPr id="7171" name="Picture 4" descr="Main_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14400"/>
            <a:ext cx="64008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5"/>
          <p:cNvSpPr txBox="1">
            <a:spLocks noChangeArrowheads="1"/>
          </p:cNvSpPr>
          <p:nvPr/>
        </p:nvSpPr>
        <p:spPr bwMode="auto">
          <a:xfrm>
            <a:off x="2667000" y="6096000"/>
            <a:ext cx="2801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200">
                <a:latin typeface="Verdana" pitchFamily="34" charset="0"/>
              </a:rPr>
              <a:t>Complete Timeline: </a:t>
            </a:r>
            <a:r>
              <a:rPr lang="en-US" altLang="en-US" sz="1200">
                <a:latin typeface="Verdana" pitchFamily="34" charset="0"/>
                <a:hlinkClick r:id="rId4"/>
              </a:rPr>
              <a:t>available here</a:t>
            </a:r>
            <a:endParaRPr lang="en-US" altLang="en-US" sz="1200">
              <a:latin typeface="Verdana" pitchFamily="34" charset="0"/>
            </a:endParaRPr>
          </a:p>
          <a:p>
            <a:pPr eaLnBrk="1" hangingPunct="1">
              <a:spcBef>
                <a:spcPct val="0"/>
              </a:spcBef>
              <a:buFontTx/>
              <a:buNone/>
            </a:pPr>
            <a:endParaRPr lang="en-US" altLang="en-US" sz="1200">
              <a:latin typeface="Verdana" pitchFamily="34" charset="0"/>
            </a:endParaRPr>
          </a:p>
        </p:txBody>
      </p:sp>
      <p:sp>
        <p:nvSpPr>
          <p:cNvPr id="7173" name="Text Box 6"/>
          <p:cNvSpPr txBox="1">
            <a:spLocks noChangeArrowheads="1"/>
          </p:cNvSpPr>
          <p:nvPr/>
        </p:nvSpPr>
        <p:spPr bwMode="auto">
          <a:xfrm>
            <a:off x="1828800" y="6375400"/>
            <a:ext cx="70453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200">
                <a:latin typeface="Verdana" pitchFamily="34" charset="0"/>
              </a:rPr>
              <a:t>Biddy Mason and her children, wealthy real estate speculators, owned first livery stables.</a:t>
            </a:r>
          </a:p>
        </p:txBody>
      </p:sp>
    </p:spTree>
  </p:cSld>
  <p:clrMapOvr>
    <a:masterClrMapping/>
  </p:clrMapOvr>
  <p:transition advTm="6115">
    <p:cut/>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z="3000">
                <a:latin typeface="Verdana" pitchFamily="34" charset="0"/>
              </a:rPr>
              <a:t>Early Years – Cable Cars – 1880’s</a:t>
            </a:r>
          </a:p>
        </p:txBody>
      </p:sp>
      <p:sp>
        <p:nvSpPr>
          <p:cNvPr id="8195" name="Rectangle 4"/>
          <p:cNvSpPr>
            <a:spLocks noGrp="1" noChangeArrowheads="1"/>
          </p:cNvSpPr>
          <p:nvPr>
            <p:ph type="body" sz="half" idx="1"/>
          </p:nvPr>
        </p:nvSpPr>
        <p:spPr>
          <a:xfrm>
            <a:off x="381000" y="990600"/>
            <a:ext cx="3808413" cy="4953000"/>
          </a:xfrm>
          <a:noFill/>
        </p:spPr>
        <p:txBody>
          <a:bodyPr/>
          <a:lstStyle/>
          <a:p>
            <a:pPr eaLnBrk="1" hangingPunct="1"/>
            <a:r>
              <a:rPr lang="en-US" altLang="en-US" sz="2400"/>
              <a:t>As population and transit use grew in Los Angeles, horse drawn rail cars were quickly replaced with newer technology cable cars.</a:t>
            </a:r>
          </a:p>
          <a:p>
            <a:pPr eaLnBrk="1" hangingPunct="1"/>
            <a:r>
              <a:rPr lang="en-US" altLang="en-US" sz="2400"/>
              <a:t>Cable Cars proved highly unreliable operating under the unpaved dirt roads of early Los Angeles, they frequently froze, choked with dirt and gravel.</a:t>
            </a:r>
          </a:p>
        </p:txBody>
      </p:sp>
      <p:graphicFrame>
        <p:nvGraphicFramePr>
          <p:cNvPr id="8196" name="Object 5"/>
          <p:cNvGraphicFramePr>
            <a:graphicFrameLocks noChangeAspect="1"/>
          </p:cNvGraphicFramePr>
          <p:nvPr/>
        </p:nvGraphicFramePr>
        <p:xfrm>
          <a:off x="4572000" y="3505200"/>
          <a:ext cx="4129088" cy="2355850"/>
        </p:xfrm>
        <a:graphic>
          <a:graphicData uri="http://schemas.openxmlformats.org/presentationml/2006/ole">
            <mc:AlternateContent xmlns:mc="http://schemas.openxmlformats.org/markup-compatibility/2006">
              <mc:Choice xmlns:v="urn:schemas-microsoft-com:vml" Requires="v">
                <p:oleObj name="Photo Editor Photo" r:id="rId3" imgW="21834348" imgH="12460439" progId="MSPhotoEd.3">
                  <p:embed/>
                </p:oleObj>
              </mc:Choice>
              <mc:Fallback>
                <p:oleObj name="Photo Editor Photo" r:id="rId3" imgW="21834348" imgH="12460439"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505200"/>
                        <a:ext cx="4129088"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197" name="Picture 6" descr="lacrc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914400"/>
            <a:ext cx="3810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886">
    <p:cut/>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z="3000">
                <a:latin typeface="Verdana" pitchFamily="34" charset="0"/>
              </a:rPr>
              <a:t>Early Years – Electrification – 1890’s</a:t>
            </a:r>
          </a:p>
        </p:txBody>
      </p:sp>
      <p:sp>
        <p:nvSpPr>
          <p:cNvPr id="9219" name="Rectangle 4"/>
          <p:cNvSpPr>
            <a:spLocks noGrp="1" noChangeArrowheads="1"/>
          </p:cNvSpPr>
          <p:nvPr>
            <p:ph type="body" sz="half" idx="1"/>
          </p:nvPr>
        </p:nvSpPr>
        <p:spPr>
          <a:xfrm>
            <a:off x="533400" y="1295400"/>
            <a:ext cx="3808413" cy="4191000"/>
          </a:xfrm>
          <a:noFill/>
        </p:spPr>
        <p:txBody>
          <a:bodyPr/>
          <a:lstStyle/>
          <a:p>
            <a:pPr eaLnBrk="1" hangingPunct="1">
              <a:lnSpc>
                <a:spcPct val="90000"/>
              </a:lnSpc>
            </a:pPr>
            <a:r>
              <a:rPr lang="en-US" altLang="en-US" sz="2400">
                <a:latin typeface="Verdana" pitchFamily="34" charset="0"/>
              </a:rPr>
              <a:t>Better technology, overhead electrically-powered rail cars, allowed the transit system to rapidly consolidate, expand, and create the sprawling Southern California we know today.</a:t>
            </a:r>
          </a:p>
        </p:txBody>
      </p:sp>
      <p:pic>
        <p:nvPicPr>
          <p:cNvPr id="9220" name="Picture 5" descr="L%20A%20Railway%20F%20streetcar%208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9000"/>
            <a:ext cx="4271963"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6" descr="Los Angeles Electric Railw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963613"/>
            <a:ext cx="426720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9308253-57CB-E4E9-7BC3-8E26BD8328F8}"/>
              </a:ext>
            </a:extLst>
          </p:cNvPr>
          <p:cNvSpPr txBox="1"/>
          <p:nvPr/>
        </p:nvSpPr>
        <p:spPr>
          <a:xfrm>
            <a:off x="2170981" y="5913850"/>
            <a:ext cx="686336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Times New Roman"/>
                <a:cs typeface="Times New Roman"/>
              </a:rPr>
              <a:t>Mexican and Mexican American workers, the </a:t>
            </a:r>
            <a:r>
              <a:rPr lang="en-US" sz="1400" dirty="0" err="1">
                <a:latin typeface="Times New Roman"/>
                <a:cs typeface="Times New Roman"/>
              </a:rPr>
              <a:t>Traqueros</a:t>
            </a:r>
            <a:r>
              <a:rPr lang="en-US" sz="1400" dirty="0">
                <a:latin typeface="Times New Roman"/>
                <a:cs typeface="Times New Roman"/>
              </a:rPr>
              <a:t>, laid out LA's rails for the various rail companies. Pacific Electric even built housing, assisted with citizenship applications and sponsored company picnics for the </a:t>
            </a:r>
            <a:r>
              <a:rPr lang="en-US" sz="1400" dirty="0" err="1">
                <a:latin typeface="Times New Roman"/>
                <a:cs typeface="Times New Roman"/>
              </a:rPr>
              <a:t>Traqueros</a:t>
            </a:r>
            <a:r>
              <a:rPr lang="en-US" sz="1400" dirty="0">
                <a:latin typeface="Times New Roman"/>
                <a:cs typeface="Times New Roman"/>
              </a:rPr>
              <a:t>. Today's Metrolink trains run in the rail corridors their labor originally created.</a:t>
            </a:r>
            <a:endParaRPr lang="en-US" sz="1400" dirty="0">
              <a:cs typeface="Times New Roman"/>
            </a:endParaRPr>
          </a:p>
        </p:txBody>
      </p:sp>
    </p:spTree>
  </p:cSld>
  <p:clrMapOvr>
    <a:masterClrMapping/>
  </p:clrMapOvr>
  <p:transition advTm="6783">
    <p:cut/>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noFill/>
        </p:spPr>
        <p:txBody>
          <a:bodyPr/>
          <a:lstStyle/>
          <a:p>
            <a:pPr eaLnBrk="1" hangingPunct="1"/>
            <a:r>
              <a:rPr lang="en-US" altLang="en-US" sz="3200">
                <a:latin typeface="Verdana" pitchFamily="34" charset="0"/>
              </a:rPr>
              <a:t>Pacific Electric (1898-1953)</a:t>
            </a:r>
          </a:p>
        </p:txBody>
      </p:sp>
      <p:sp>
        <p:nvSpPr>
          <p:cNvPr id="10243" name="Rectangle 13"/>
          <p:cNvSpPr>
            <a:spLocks noChangeArrowheads="1"/>
          </p:cNvSpPr>
          <p:nvPr/>
        </p:nvSpPr>
        <p:spPr bwMode="auto">
          <a:xfrm>
            <a:off x="1862138" y="1152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endParaRPr lang="en-US" altLang="en-US" sz="3400">
              <a:latin typeface="Times New Roman" pitchFamily="18" charset="0"/>
            </a:endParaRPr>
          </a:p>
        </p:txBody>
      </p:sp>
      <p:sp>
        <p:nvSpPr>
          <p:cNvPr id="10244" name="Text Box 14"/>
          <p:cNvSpPr txBox="1">
            <a:spLocks noChangeArrowheads="1"/>
          </p:cNvSpPr>
          <p:nvPr/>
        </p:nvSpPr>
        <p:spPr bwMode="auto">
          <a:xfrm>
            <a:off x="304800" y="3733800"/>
            <a:ext cx="85344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pPr>
            <a:r>
              <a:rPr lang="en-US" altLang="en-US" sz="1600">
                <a:latin typeface="Verdana" pitchFamily="34" charset="0"/>
              </a:rPr>
              <a:t> </a:t>
            </a:r>
            <a:r>
              <a:rPr lang="en-US" altLang="en-US" sz="1600" b="1">
                <a:latin typeface="Verdana" pitchFamily="34" charset="0"/>
              </a:rPr>
              <a:t>Made concept of suburbia possible. Connected the suburbs and the city center, served Los Angeles, San Bernardino, Riverside and Orange Counties, also ran some connecting buses and open top double deck buses on Wilshire Boulevard.</a:t>
            </a:r>
          </a:p>
          <a:p>
            <a:pPr eaLnBrk="1" hangingPunct="1">
              <a:spcBef>
                <a:spcPct val="0"/>
              </a:spcBef>
            </a:pPr>
            <a:r>
              <a:rPr lang="en-US" altLang="en-US" sz="1600" b="1">
                <a:latin typeface="Verdana" pitchFamily="34" charset="0"/>
              </a:rPr>
              <a:t>  Peak number of rail lines in 1925, peak ridership in 1923, and again during WWII due to rationing.</a:t>
            </a:r>
          </a:p>
          <a:p>
            <a:pPr eaLnBrk="1" hangingPunct="1">
              <a:spcBef>
                <a:spcPct val="0"/>
              </a:spcBef>
            </a:pPr>
            <a:r>
              <a:rPr lang="en-US" altLang="en-US" sz="1600" b="1">
                <a:latin typeface="Verdana" pitchFamily="34" charset="0"/>
              </a:rPr>
              <a:t>  It was the electric “Metrolink” commuter rail of its day, only much more extensive with 1,100 track miles, up to 2,700 trains a day, and multiple hubs. Important connection from South LA to Downtown.</a:t>
            </a:r>
          </a:p>
        </p:txBody>
      </p:sp>
      <p:graphicFrame>
        <p:nvGraphicFramePr>
          <p:cNvPr id="10245" name="Object 15"/>
          <p:cNvGraphicFramePr>
            <a:graphicFrameLocks noChangeAspect="1"/>
          </p:cNvGraphicFramePr>
          <p:nvPr/>
        </p:nvGraphicFramePr>
        <p:xfrm>
          <a:off x="4876800" y="936625"/>
          <a:ext cx="4038600" cy="2873375"/>
        </p:xfrm>
        <a:graphic>
          <a:graphicData uri="http://schemas.openxmlformats.org/presentationml/2006/ole">
            <mc:AlternateContent xmlns:mc="http://schemas.openxmlformats.org/markup-compatibility/2006">
              <mc:Choice xmlns:v="urn:schemas-microsoft-com:vml" Requires="v">
                <p:oleObj name="Photo Editor Photo" r:id="rId3" imgW="20161905" imgH="12466667" progId="MSPhotoEd.3">
                  <p:embed/>
                </p:oleObj>
              </mc:Choice>
              <mc:Fallback>
                <p:oleObj name="Photo Editor Photo" r:id="rId3" imgW="20161905" imgH="12466667" progId="MSPhotoEd.3">
                  <p:embed/>
                  <p:pic>
                    <p:nvPicPr>
                      <p:cNvPr id="0"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936625"/>
                        <a:ext cx="4038600" cy="287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46" name="Picture 6" descr="Burbank term  PE19550619GB-Or Gr Glenoaks C AK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938213"/>
            <a:ext cx="4191000"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231">
    <p:cut/>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sz="3200">
                <a:latin typeface="Verdana" pitchFamily="34" charset="0"/>
              </a:rPr>
              <a:t>Los Angeles Railway (1895-1945)</a:t>
            </a:r>
          </a:p>
        </p:txBody>
      </p:sp>
      <p:pic>
        <p:nvPicPr>
          <p:cNvPr id="11267" name="Picture 8" descr="P 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914400"/>
            <a:ext cx="4267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9" descr="8 Car 1328 at 54th &amp; Crenshaw 5-7-55 AK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914400"/>
            <a:ext cx="42672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10"/>
          <p:cNvSpPr txBox="1">
            <a:spLocks noChangeArrowheads="1"/>
          </p:cNvSpPr>
          <p:nvPr/>
        </p:nvSpPr>
        <p:spPr bwMode="auto">
          <a:xfrm>
            <a:off x="838200" y="3886200"/>
            <a:ext cx="83058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pPr>
            <a:r>
              <a:rPr lang="en-US" altLang="en-US" sz="1600" b="1">
                <a:latin typeface="Verdana" pitchFamily="34" charset="0"/>
              </a:rPr>
              <a:t> Operated in the center of city streets, connecting points north, south, east and west with downtown Los Angeles, Pacific Electric and other transit service providers. </a:t>
            </a:r>
          </a:p>
          <a:p>
            <a:pPr eaLnBrk="1" hangingPunct="1">
              <a:spcBef>
                <a:spcPct val="0"/>
              </a:spcBef>
            </a:pPr>
            <a:r>
              <a:rPr lang="en-US" altLang="en-US" sz="1600" b="1">
                <a:latin typeface="Verdana" pitchFamily="34" charset="0"/>
              </a:rPr>
              <a:t> Peak number of lines around 1925, peak ridership during WWII, 742 streetcars and about 650 track miles, also operated motorbuses and electric trolley buses. </a:t>
            </a:r>
          </a:p>
          <a:p>
            <a:pPr eaLnBrk="1" hangingPunct="1">
              <a:spcBef>
                <a:spcPct val="0"/>
              </a:spcBef>
            </a:pPr>
            <a:r>
              <a:rPr lang="en-US" altLang="en-US" sz="1600" b="1">
                <a:latin typeface="Verdana" pitchFamily="34" charset="0"/>
              </a:rPr>
              <a:t> Known as the “Yellow Cars”. Grandfather of today’s urban bus system. Largely forgotten and frequently confused with Pacific Electric. Important connections from all over South LA to Downtown.</a:t>
            </a:r>
          </a:p>
        </p:txBody>
      </p:sp>
    </p:spTree>
  </p:cSld>
  <p:clrMapOvr>
    <a:masterClrMapping/>
  </p:clrMapOvr>
  <p:transition advTm="8389">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a:t>Black Population in Los Angeles</a:t>
            </a:r>
          </a:p>
        </p:txBody>
      </p:sp>
      <p:sp>
        <p:nvSpPr>
          <p:cNvPr id="12291" name="Rectangle 3"/>
          <p:cNvSpPr>
            <a:spLocks noGrp="1" noChangeArrowheads="1"/>
          </p:cNvSpPr>
          <p:nvPr>
            <p:ph type="body" idx="1"/>
          </p:nvPr>
        </p:nvSpPr>
        <p:spPr>
          <a:xfrm>
            <a:off x="573088" y="1295400"/>
            <a:ext cx="7808912" cy="4419600"/>
          </a:xfrm>
        </p:spPr>
        <p:txBody>
          <a:bodyPr/>
          <a:lstStyle/>
          <a:p>
            <a:pPr eaLnBrk="1" hangingPunct="1">
              <a:lnSpc>
                <a:spcPct val="90000"/>
              </a:lnSpc>
            </a:pPr>
            <a:r>
              <a:rPr lang="en-US" altLang="en-US" sz="2400"/>
              <a:t>LA is founded in 1781 – among its first 44 settlers are 26 people of African and mixed Mexican African descent.</a:t>
            </a:r>
          </a:p>
          <a:p>
            <a:pPr eaLnBrk="1" hangingPunct="1">
              <a:lnSpc>
                <a:spcPct val="90000"/>
              </a:lnSpc>
            </a:pPr>
            <a:r>
              <a:rPr lang="en-US" altLang="en-US" sz="2400"/>
              <a:t>1880		102</a:t>
            </a:r>
          </a:p>
          <a:p>
            <a:pPr eaLnBrk="1" hangingPunct="1">
              <a:lnSpc>
                <a:spcPct val="90000"/>
              </a:lnSpc>
            </a:pPr>
            <a:r>
              <a:rPr lang="en-US" altLang="en-US" sz="2400"/>
              <a:t>1890		1,258</a:t>
            </a:r>
          </a:p>
          <a:p>
            <a:pPr eaLnBrk="1" hangingPunct="1">
              <a:lnSpc>
                <a:spcPct val="90000"/>
              </a:lnSpc>
            </a:pPr>
            <a:r>
              <a:rPr lang="en-US" altLang="en-US" sz="2400"/>
              <a:t>1900		2,231</a:t>
            </a:r>
          </a:p>
          <a:p>
            <a:pPr eaLnBrk="1" hangingPunct="1">
              <a:lnSpc>
                <a:spcPct val="90000"/>
              </a:lnSpc>
            </a:pPr>
            <a:r>
              <a:rPr lang="en-US" altLang="en-US" sz="2400"/>
              <a:t>1910		7,599</a:t>
            </a:r>
          </a:p>
          <a:p>
            <a:pPr eaLnBrk="1" hangingPunct="1">
              <a:lnSpc>
                <a:spcPct val="90000"/>
              </a:lnSpc>
            </a:pPr>
            <a:r>
              <a:rPr lang="en-US" altLang="en-US" sz="2400"/>
              <a:t>1920		15,579</a:t>
            </a:r>
          </a:p>
          <a:p>
            <a:pPr eaLnBrk="1" hangingPunct="1">
              <a:lnSpc>
                <a:spcPct val="90000"/>
              </a:lnSpc>
            </a:pPr>
            <a:r>
              <a:rPr lang="en-US" altLang="en-US" sz="2400"/>
              <a:t>1930		38,894</a:t>
            </a:r>
          </a:p>
          <a:p>
            <a:pPr eaLnBrk="1" hangingPunct="1">
              <a:lnSpc>
                <a:spcPct val="90000"/>
              </a:lnSpc>
            </a:pPr>
            <a:r>
              <a:rPr lang="en-US" altLang="en-US" sz="2400"/>
              <a:t>1940		63,744 </a:t>
            </a:r>
          </a:p>
          <a:p>
            <a:pPr eaLnBrk="1" hangingPunct="1">
              <a:lnSpc>
                <a:spcPct val="90000"/>
              </a:lnSpc>
            </a:pPr>
            <a:r>
              <a:rPr lang="en-US" altLang="en-US" sz="2400"/>
              <a:t>1950		170,000+</a:t>
            </a:r>
          </a:p>
        </p:txBody>
      </p:sp>
      <p:sp>
        <p:nvSpPr>
          <p:cNvPr id="12292" name="Text Box 4"/>
          <p:cNvSpPr txBox="1">
            <a:spLocks noChangeArrowheads="1"/>
          </p:cNvSpPr>
          <p:nvPr/>
        </p:nvSpPr>
        <p:spPr bwMode="auto">
          <a:xfrm>
            <a:off x="2057400" y="5867400"/>
            <a:ext cx="6873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800">
                <a:latin typeface="Verdana" pitchFamily="34" charset="0"/>
              </a:rPr>
              <a:t>Los Angeles rivals the East Coast in manufacturing jobs</a:t>
            </a:r>
          </a:p>
          <a:p>
            <a:pPr eaLnBrk="1" hangingPunct="1">
              <a:spcBef>
                <a:spcPct val="0"/>
              </a:spcBef>
              <a:buFontTx/>
              <a:buNone/>
            </a:pPr>
            <a:r>
              <a:rPr lang="en-US" altLang="en-US" sz="1800">
                <a:latin typeface="Verdana" pitchFamily="34" charset="0"/>
              </a:rPr>
              <a:t>Many of those jobs union with middle class pay &amp; benefits</a:t>
            </a:r>
          </a:p>
        </p:txBody>
      </p:sp>
    </p:spTree>
  </p:cSld>
  <p:clrMapOvr>
    <a:masterClrMapping/>
  </p:clrMapOvr>
  <p:transition advTm="7685">
    <p:cut/>
  </p:transition>
</p:sld>
</file>

<file path=ppt/theme/theme1.xml><?xml version="1.0" encoding="utf-8"?>
<a:theme xmlns:a="http://schemas.openxmlformats.org/drawingml/2006/main" name="Default Design">
  <a:themeElements>
    <a:clrScheme name="Default Design 1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0000FF"/>
      </a:folHlink>
    </a:clrScheme>
    <a:fontScheme name="Default Design">
      <a:majorFont>
        <a:latin typeface="ScalaSansLF-Bold"/>
        <a:ea typeface=""/>
        <a:cs typeface=""/>
      </a:majorFont>
      <a:minorFont>
        <a:latin typeface="ScalaSansLF-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3366FF"/>
        </a:lt1>
        <a:dk2>
          <a:srgbClr val="000000"/>
        </a:dk2>
        <a:lt2>
          <a:srgbClr val="808080"/>
        </a:lt2>
        <a:accent1>
          <a:srgbClr val="00CC99"/>
        </a:accent1>
        <a:accent2>
          <a:srgbClr val="3333CC"/>
        </a:accent2>
        <a:accent3>
          <a:srgbClr val="ADB8FF"/>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
      <a:clrScheme name="Default Design 11">
        <a:dk1>
          <a:srgbClr val="000000"/>
        </a:dk1>
        <a:lt1>
          <a:srgbClr val="DDDDDD"/>
        </a:lt1>
        <a:dk2>
          <a:srgbClr val="000000"/>
        </a:dk2>
        <a:lt2>
          <a:srgbClr val="808080"/>
        </a:lt2>
        <a:accent1>
          <a:srgbClr val="00CC99"/>
        </a:accent1>
        <a:accent2>
          <a:srgbClr val="3333CC"/>
        </a:accent2>
        <a:accent3>
          <a:srgbClr val="EBEBEB"/>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14696</TotalTime>
  <Words>4499</Words>
  <Application>Microsoft Office PowerPoint</Application>
  <PresentationFormat>Letter Paper (8.5x11 in)</PresentationFormat>
  <Paragraphs>292</Paragraphs>
  <Slides>38</Slides>
  <Notes>35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6" baseType="lpstr">
      <vt:lpstr>Arial</vt:lpstr>
      <vt:lpstr>ScalaSans-Bold</vt:lpstr>
      <vt:lpstr>ScalaSansLF-Bold</vt:lpstr>
      <vt:lpstr>ScalaSans-Regular</vt:lpstr>
      <vt:lpstr>Times New Roman</vt:lpstr>
      <vt:lpstr>Verdana</vt:lpstr>
      <vt:lpstr>Default Design</vt:lpstr>
      <vt:lpstr>Photo Editor Photo</vt:lpstr>
      <vt:lpstr>Black History &amp;  Los Angeles    Transit: Local Firsts</vt:lpstr>
      <vt:lpstr>Accessing Research Library &amp; Records Online</vt:lpstr>
      <vt:lpstr>Transit’s Family Tree</vt:lpstr>
      <vt:lpstr>Early Years – Horse Drawn – 1870’s</vt:lpstr>
      <vt:lpstr>Early Years – Cable Cars – 1880’s</vt:lpstr>
      <vt:lpstr>Early Years – Electrification – 1890’s</vt:lpstr>
      <vt:lpstr>Pacific Electric (1898-1953)</vt:lpstr>
      <vt:lpstr>Los Angeles Railway (1895-1945)</vt:lpstr>
      <vt:lpstr>Black Population in Los Angeles</vt:lpstr>
      <vt:lpstr>First Black Employee</vt:lpstr>
      <vt:lpstr>A. Phillip Randolf</vt:lpstr>
      <vt:lpstr>WW II – President Roosevelt’s Order</vt:lpstr>
      <vt:lpstr>Los Angeles Railway &amp; the Initial Reaction</vt:lpstr>
      <vt:lpstr>Meanwhile on East Coast….</vt:lpstr>
      <vt:lpstr>Firsts Around the Country</vt:lpstr>
      <vt:lpstr>L.A.’s advocate for equality Reverend Clayton D. Russell</vt:lpstr>
      <vt:lpstr>Rev. Clayton Russell’s Action Plan</vt:lpstr>
      <vt:lpstr>LARy Hires Women </vt:lpstr>
      <vt:lpstr>LARy hires its first black streetcar operators</vt:lpstr>
      <vt:lpstr>Arcola Philpott</vt:lpstr>
      <vt:lpstr>Arcola Philpott – at the controls</vt:lpstr>
      <vt:lpstr>Glass Ceilings Broken Through for Motormen/Operators</vt:lpstr>
      <vt:lpstr>L.A.s First Black Operators and Supervisors</vt:lpstr>
      <vt:lpstr>Some Issues Remained in Maintenance</vt:lpstr>
      <vt:lpstr>Black community leaders travel to Washington DC to report on progress in L.A.</vt:lpstr>
      <vt:lpstr>LA’s prior transit system was a cleaner air, electric transit and electric freight rail system</vt:lpstr>
      <vt:lpstr>Only Protests Against Ending Rail Transit</vt:lpstr>
      <vt:lpstr>Why did rail service die off?</vt:lpstr>
      <vt:lpstr>A chance for employees to get to know each other – socializing through sports clubs</vt:lpstr>
      <vt:lpstr>Leilia Bailey – Breaks The Glass Ceiling for Women a Second Time at SCRTD</vt:lpstr>
      <vt:lpstr>Leilia Bailey – Breaks The Glass Ceiling for Women a Second Time, a career of firsts</vt:lpstr>
      <vt:lpstr>Southern California Rapid Transit District (1964-1993), a Metro predecessor</vt:lpstr>
      <vt:lpstr>Metro Facilities Named for Employees</vt:lpstr>
      <vt:lpstr>Some Other Black History Firsts to Remember &amp; Document their contributions</vt:lpstr>
      <vt:lpstr>Learning Online</vt:lpstr>
      <vt:lpstr>Further Reading on Transit History</vt:lpstr>
      <vt:lpstr>Field Trip?</vt:lpstr>
      <vt:lpstr>End</vt:lpstr>
    </vt:vector>
  </TitlesOfParts>
  <Company>LACMTA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2013 Black History in LA Transit Presentation</dc:title>
  <dc:subject>African American Employees Association Lunch n Learn</dc:subject>
  <dc:creator>Matthew Barrett</dc:creator>
  <cp:lastModifiedBy>Barrett, Matthew</cp:lastModifiedBy>
  <cp:revision>609</cp:revision>
  <cp:lastPrinted>2004-12-22T20:19:51Z</cp:lastPrinted>
  <dcterms:created xsi:type="dcterms:W3CDTF">2002-04-26T17:42:11Z</dcterms:created>
  <dcterms:modified xsi:type="dcterms:W3CDTF">2025-02-11T23:30:59Z</dcterms:modified>
</cp:coreProperties>
</file>