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handoutMasterIdLst>
    <p:handoutMasterId r:id="rId87"/>
  </p:handoutMasterIdLst>
  <p:sldIdLst>
    <p:sldId id="257" r:id="rId2"/>
    <p:sldId id="261" r:id="rId3"/>
    <p:sldId id="262" r:id="rId4"/>
    <p:sldId id="263" r:id="rId5"/>
    <p:sldId id="359" r:id="rId6"/>
    <p:sldId id="361" r:id="rId7"/>
    <p:sldId id="265" r:id="rId8"/>
    <p:sldId id="267" r:id="rId9"/>
    <p:sldId id="268" r:id="rId10"/>
    <p:sldId id="364" r:id="rId11"/>
    <p:sldId id="269" r:id="rId12"/>
    <p:sldId id="270" r:id="rId13"/>
    <p:sldId id="271" r:id="rId14"/>
    <p:sldId id="272" r:id="rId15"/>
    <p:sldId id="378" r:id="rId16"/>
    <p:sldId id="365" r:id="rId17"/>
    <p:sldId id="274" r:id="rId18"/>
    <p:sldId id="273" r:id="rId19"/>
    <p:sldId id="276" r:id="rId20"/>
    <p:sldId id="277" r:id="rId21"/>
    <p:sldId id="278" r:id="rId22"/>
    <p:sldId id="279" r:id="rId23"/>
    <p:sldId id="280" r:id="rId24"/>
    <p:sldId id="282" r:id="rId25"/>
    <p:sldId id="281" r:id="rId26"/>
    <p:sldId id="283" r:id="rId27"/>
    <p:sldId id="284" r:id="rId28"/>
    <p:sldId id="285" r:id="rId29"/>
    <p:sldId id="286" r:id="rId30"/>
    <p:sldId id="287" r:id="rId31"/>
    <p:sldId id="379" r:id="rId32"/>
    <p:sldId id="381" r:id="rId33"/>
    <p:sldId id="382"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3" r:id="rId49"/>
    <p:sldId id="304" r:id="rId50"/>
    <p:sldId id="305" r:id="rId51"/>
    <p:sldId id="306" r:id="rId52"/>
    <p:sldId id="310" r:id="rId53"/>
    <p:sldId id="311" r:id="rId54"/>
    <p:sldId id="312" r:id="rId55"/>
    <p:sldId id="313" r:id="rId56"/>
    <p:sldId id="314" r:id="rId57"/>
    <p:sldId id="316" r:id="rId58"/>
    <p:sldId id="317" r:id="rId59"/>
    <p:sldId id="318" r:id="rId60"/>
    <p:sldId id="383" r:id="rId61"/>
    <p:sldId id="319" r:id="rId62"/>
    <p:sldId id="320" r:id="rId63"/>
    <p:sldId id="323" r:id="rId64"/>
    <p:sldId id="321" r:id="rId65"/>
    <p:sldId id="322" r:id="rId66"/>
    <p:sldId id="324" r:id="rId67"/>
    <p:sldId id="325" r:id="rId68"/>
    <p:sldId id="326" r:id="rId69"/>
    <p:sldId id="385" r:id="rId70"/>
    <p:sldId id="370" r:id="rId71"/>
    <p:sldId id="387" r:id="rId72"/>
    <p:sldId id="371" r:id="rId73"/>
    <p:sldId id="372" r:id="rId74"/>
    <p:sldId id="373" r:id="rId75"/>
    <p:sldId id="374" r:id="rId76"/>
    <p:sldId id="375" r:id="rId77"/>
    <p:sldId id="376" r:id="rId78"/>
    <p:sldId id="377" r:id="rId79"/>
    <p:sldId id="386" r:id="rId80"/>
    <p:sldId id="337" r:id="rId81"/>
    <p:sldId id="338" r:id="rId82"/>
    <p:sldId id="339" r:id="rId83"/>
    <p:sldId id="341" r:id="rId84"/>
    <p:sldId id="342" r:id="rId8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94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9242CE41-848F-45C9-A691-025769E85A87}" type="datetimeFigureOut">
              <a:rPr lang="en-US" smtClean="0"/>
              <a:t>11/5/2014</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50641DFD-2EE3-4FCB-AC9F-5C81F2EC4351}" type="slidenum">
              <a:rPr lang="en-US" smtClean="0"/>
              <a:t>‹#›</a:t>
            </a:fld>
            <a:endParaRPr lang="en-US"/>
          </a:p>
        </p:txBody>
      </p:sp>
    </p:spTree>
    <p:extLst>
      <p:ext uri="{BB962C8B-B14F-4D97-AF65-F5344CB8AC3E}">
        <p14:creationId xmlns:p14="http://schemas.microsoft.com/office/powerpoint/2010/main" val="800189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4839FCA-D042-42AF-B085-EA5F918FEE78}" type="datetimeFigureOut">
              <a:rPr lang="en-US" smtClean="0"/>
              <a:t>11/4/2014</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DEC402B-9329-49E7-B8EC-7E372E9E26A7}" type="slidenum">
              <a:rPr lang="en-US" smtClean="0"/>
              <a:t>‹#›</a:t>
            </a:fld>
            <a:endParaRPr lang="en-US"/>
          </a:p>
        </p:txBody>
      </p:sp>
    </p:spTree>
    <p:extLst>
      <p:ext uri="{BB962C8B-B14F-4D97-AF65-F5344CB8AC3E}">
        <p14:creationId xmlns:p14="http://schemas.microsoft.com/office/powerpoint/2010/main" val="1982505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It’s a pleasure</a:t>
            </a:r>
            <a:r>
              <a:rPr lang="en-US" baseline="0" dirty="0" smtClean="0"/>
              <a:t> to be a part of this exciting day.  </a:t>
            </a:r>
          </a:p>
          <a:p>
            <a:endParaRPr lang="en-US" baseline="0" dirty="0" smtClean="0"/>
          </a:p>
          <a:p>
            <a:r>
              <a:rPr lang="en-US" baseline="0" dirty="0" smtClean="0"/>
              <a:t>I’ve worked in public libraries, an academic library, a corporate special library and a museum library, and I have taught five years of cataloging and research methodology, and now I wear several other hats:  blogger, historical researcher, and as mentioned in my introduction, I lead an alliance of libraries, archives, museums, historical societies and personal collectors across Southern California.  I’m also a reformed cataloger!  </a:t>
            </a:r>
          </a:p>
          <a:p>
            <a:endParaRPr lang="en-US" baseline="0" dirty="0" smtClean="0"/>
          </a:p>
          <a:p>
            <a:r>
              <a:rPr lang="en-US" baseline="0" dirty="0" smtClean="0"/>
              <a:t>So, in preparing for this talk, I wanted to combine a sort of 30,000 foot overview of what I see as some exciting directions with some real world, practical stuff.</a:t>
            </a:r>
          </a:p>
          <a:p>
            <a:endParaRPr lang="en-US" baseline="0" dirty="0" smtClean="0"/>
          </a:p>
          <a:p>
            <a:r>
              <a:rPr lang="en-US" baseline="0" dirty="0" smtClean="0"/>
              <a:t>While some thought leaders in libraries focus on EMERGING TRENDS or LIBRARY FUTURES, I’m focused much more on what you can begin to do RIGHT NOW to engage your users – and your POTENTIAL users as well.</a:t>
            </a:r>
          </a:p>
          <a:p>
            <a:endParaRPr lang="en-US" baseline="0" dirty="0" smtClean="0"/>
          </a:p>
          <a:p>
            <a:r>
              <a:rPr lang="en-US" baseline="0" dirty="0" smtClean="0"/>
              <a:t>So today, I am going to identify three opportunities for you, and look at strategies to consider SEIZING them as well.  </a:t>
            </a:r>
            <a:r>
              <a:rPr lang="en-US" b="1" baseline="0" dirty="0" smtClean="0"/>
              <a:t>More on those in just a minute!  </a:t>
            </a:r>
            <a:r>
              <a:rPr lang="en-US" baseline="0" dirty="0" smtClean="0"/>
              <a:t>OK, let’s get started…</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1</a:t>
            </a:fld>
            <a:endParaRPr lang="en-US"/>
          </a:p>
        </p:txBody>
      </p:sp>
    </p:spTree>
    <p:extLst>
      <p:ext uri="{BB962C8B-B14F-4D97-AF65-F5344CB8AC3E}">
        <p14:creationId xmlns:p14="http://schemas.microsoft.com/office/powerpoint/2010/main" val="2836147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Metro Library</a:t>
            </a:r>
            <a:r>
              <a:rPr lang="en-US" baseline="0" dirty="0" smtClean="0"/>
              <a:t> identity</a:t>
            </a:r>
          </a:p>
          <a:p>
            <a:pPr marL="171450" indent="-171450">
              <a:buFont typeface="Arial" panose="020B0604020202020204" pitchFamily="34" charset="0"/>
              <a:buChar char="•"/>
            </a:pPr>
            <a:r>
              <a:rPr lang="en-US" baseline="0" dirty="0" smtClean="0"/>
              <a:t>Collecting and disseminating disparate information on an interdisciplinary topic in a timely way.</a:t>
            </a:r>
          </a:p>
          <a:p>
            <a:pPr marL="171450" indent="-171450">
              <a:buFont typeface="Arial" panose="020B0604020202020204" pitchFamily="34" charset="0"/>
              <a:buChar char="•"/>
            </a:pPr>
            <a:r>
              <a:rPr lang="en-US" baseline="0" dirty="0" smtClean="0"/>
              <a:t>Transportation is complicated</a:t>
            </a:r>
          </a:p>
          <a:p>
            <a:pPr marL="171450" indent="-171450">
              <a:buFont typeface="Arial" panose="020B0604020202020204" pitchFamily="34" charset="0"/>
              <a:buChar char="•"/>
            </a:pPr>
            <a:r>
              <a:rPr lang="en-US" baseline="0" dirty="0" smtClean="0"/>
              <a:t>Los Angeles County is a complicated landscape</a:t>
            </a:r>
          </a:p>
          <a:p>
            <a:pPr marL="171450" indent="-171450">
              <a:buFont typeface="Arial" panose="020B0604020202020204" pitchFamily="34" charset="0"/>
              <a:buChar char="•"/>
            </a:pPr>
            <a:r>
              <a:rPr lang="en-US" baseline="0" dirty="0" smtClean="0"/>
              <a:t>Local, state, federal realms all have their own complexities</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11</a:t>
            </a:fld>
            <a:endParaRPr lang="en-US"/>
          </a:p>
        </p:txBody>
      </p:sp>
    </p:spTree>
    <p:extLst>
      <p:ext uri="{BB962C8B-B14F-4D97-AF65-F5344CB8AC3E}">
        <p14:creationId xmlns:p14="http://schemas.microsoft.com/office/powerpoint/2010/main" val="238325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a:t>
            </a:r>
            <a:r>
              <a:rPr lang="en-US" baseline="0" dirty="0" smtClean="0"/>
              <a:t> we realized that a growing list of 40-50 </a:t>
            </a:r>
            <a:r>
              <a:rPr lang="en-US" baseline="0" dirty="0" err="1" smtClean="0"/>
              <a:t>headines</a:t>
            </a:r>
            <a:r>
              <a:rPr lang="en-US" baseline="0" dirty="0" smtClean="0"/>
              <a:t> and links was neither sustainable in terms of labor involved 5 days a week, nor visually appealing for the reader.</a:t>
            </a:r>
          </a:p>
          <a:p>
            <a:endParaRPr lang="en-US" baseline="0" dirty="0" smtClean="0"/>
          </a:p>
          <a:p>
            <a:r>
              <a:rPr lang="en-US" baseline="0" dirty="0" smtClean="0"/>
              <a:t>We migrated our platform from a hands-on Blogger site to a the Paper.li online newspaper format.  Paper.li takes Twitter feeds and publishes them daily or weekly as a “tweet digest.”  It’s like the old </a:t>
            </a:r>
            <a:r>
              <a:rPr lang="en-US" baseline="0" dirty="0" err="1" smtClean="0"/>
              <a:t>informercial</a:t>
            </a:r>
            <a:r>
              <a:rPr lang="en-US" baseline="0" dirty="0" smtClean="0"/>
              <a:t>:  “Just set it and forget it.”  It publishes automatically with the frequency you choose.</a:t>
            </a:r>
          </a:p>
          <a:p>
            <a:endParaRPr lang="en-US" baseline="0" dirty="0" smtClean="0"/>
          </a:p>
          <a:p>
            <a:r>
              <a:rPr lang="en-US" baseline="0" dirty="0" smtClean="0"/>
              <a:t>But by gaming the system with curated twitter feeds and some crafty front-end customization, we got rid of clutter and began publishing our own </a:t>
            </a:r>
            <a:r>
              <a:rPr lang="en-US" baseline="0" dirty="0" err="1" smtClean="0"/>
              <a:t>customeized</a:t>
            </a:r>
            <a:r>
              <a:rPr lang="en-US" baseline="0" dirty="0" smtClean="0"/>
              <a:t> newspaper.  On the left you see a screen shot of the “raw” rendering of the daily “Twitter” news, but on the right is the enhanced product, with a branded banner, more information about us in the box on the right, a nice background image, etc.</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12</a:t>
            </a:fld>
            <a:endParaRPr lang="en-US"/>
          </a:p>
        </p:txBody>
      </p:sp>
    </p:spTree>
    <p:extLst>
      <p:ext uri="{BB962C8B-B14F-4D97-AF65-F5344CB8AC3E}">
        <p14:creationId xmlns:p14="http://schemas.microsoft.com/office/powerpoint/2010/main" val="4042940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our</a:t>
            </a:r>
            <a:r>
              <a:rPr lang="en-US" baseline="0" dirty="0" smtClean="0"/>
              <a:t> Daily Transportation Headlines is a core Library service.  On the left is a screenshot of our Library homepage.  In the lower left you see how RSS feed brings the curated transportation news content into that prime real estate.  </a:t>
            </a:r>
          </a:p>
          <a:p>
            <a:endParaRPr lang="en-US" baseline="0" dirty="0" smtClean="0"/>
          </a:p>
          <a:p>
            <a:r>
              <a:rPr lang="en-US" baseline="0" dirty="0" smtClean="0"/>
              <a:t>On the right is a screenshot for THE SOURCE, the primary online communication tool for the entire agency.  Our transportation headlines are featured there also, with added commentary from other Departments, so we have internal and external customers, along with repurposing within our organization to supplement their messaging out to the community.</a:t>
            </a:r>
          </a:p>
          <a:p>
            <a:endParaRPr lang="en-US" baseline="0" dirty="0" smtClean="0"/>
          </a:p>
          <a:p>
            <a:r>
              <a:rPr lang="en-US" baseline="0" dirty="0" smtClean="0"/>
              <a:t>We have received national recognition for this effort, and when we have had to suspend publication of it for technical issues, BOY, do we hear about it from our subscribers.  They PANIC and ask, “DID YOU STOP PUBLISHING THE HEADLINES?”  It’s a great service to not only keep our users informed and save them time so they can focus on other things, but it also serves as a platform to promote some of our other products as well!</a:t>
            </a:r>
          </a:p>
          <a:p>
            <a:endParaRPr lang="en-US" baseline="0" dirty="0" smtClean="0"/>
          </a:p>
          <a:p>
            <a:r>
              <a:rPr lang="en-US" baseline="0" dirty="0" smtClean="0"/>
              <a:t>We are currently re-</a:t>
            </a:r>
            <a:r>
              <a:rPr lang="en-US" baseline="0" dirty="0" err="1" smtClean="0"/>
              <a:t>evaluting</a:t>
            </a:r>
            <a:r>
              <a:rPr lang="en-US" baseline="0" dirty="0" smtClean="0"/>
              <a:t> our platforms and the time and labor involved, but the product’s value CANNOT be denied.</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13</a:t>
            </a:fld>
            <a:endParaRPr lang="en-US"/>
          </a:p>
        </p:txBody>
      </p:sp>
    </p:spTree>
    <p:extLst>
      <p:ext uri="{BB962C8B-B14F-4D97-AF65-F5344CB8AC3E}">
        <p14:creationId xmlns:p14="http://schemas.microsoft.com/office/powerpoint/2010/main" val="3544280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14</a:t>
            </a:fld>
            <a:endParaRPr lang="en-US"/>
          </a:p>
        </p:txBody>
      </p:sp>
    </p:spTree>
    <p:extLst>
      <p:ext uri="{BB962C8B-B14F-4D97-AF65-F5344CB8AC3E}">
        <p14:creationId xmlns:p14="http://schemas.microsoft.com/office/powerpoint/2010/main" val="376880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17</a:t>
            </a:fld>
            <a:endParaRPr lang="en-US"/>
          </a:p>
        </p:txBody>
      </p:sp>
    </p:spTree>
    <p:extLst>
      <p:ext uri="{BB962C8B-B14F-4D97-AF65-F5344CB8AC3E}">
        <p14:creationId xmlns:p14="http://schemas.microsoft.com/office/powerpoint/2010/main" val="1522827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18</a:t>
            </a:fld>
            <a:endParaRPr lang="en-US"/>
          </a:p>
        </p:txBody>
      </p:sp>
    </p:spTree>
    <p:extLst>
      <p:ext uri="{BB962C8B-B14F-4D97-AF65-F5344CB8AC3E}">
        <p14:creationId xmlns:p14="http://schemas.microsoft.com/office/powerpoint/2010/main" val="198245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19</a:t>
            </a:fld>
            <a:endParaRPr lang="en-US"/>
          </a:p>
        </p:txBody>
      </p:sp>
    </p:spTree>
    <p:extLst>
      <p:ext uri="{BB962C8B-B14F-4D97-AF65-F5344CB8AC3E}">
        <p14:creationId xmlns:p14="http://schemas.microsoft.com/office/powerpoint/2010/main" val="4155416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20</a:t>
            </a:fld>
            <a:endParaRPr lang="en-US"/>
          </a:p>
        </p:txBody>
      </p:sp>
    </p:spTree>
    <p:extLst>
      <p:ext uri="{BB962C8B-B14F-4D97-AF65-F5344CB8AC3E}">
        <p14:creationId xmlns:p14="http://schemas.microsoft.com/office/powerpoint/2010/main" val="482882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21</a:t>
            </a:fld>
            <a:endParaRPr lang="en-US"/>
          </a:p>
        </p:txBody>
      </p:sp>
    </p:spTree>
    <p:extLst>
      <p:ext uri="{BB962C8B-B14F-4D97-AF65-F5344CB8AC3E}">
        <p14:creationId xmlns:p14="http://schemas.microsoft.com/office/powerpoint/2010/main" val="612289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22</a:t>
            </a:fld>
            <a:endParaRPr lang="en-US"/>
          </a:p>
        </p:txBody>
      </p:sp>
    </p:spTree>
    <p:extLst>
      <p:ext uri="{BB962C8B-B14F-4D97-AF65-F5344CB8AC3E}">
        <p14:creationId xmlns:p14="http://schemas.microsoft.com/office/powerpoint/2010/main" val="2070346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Metro</a:t>
            </a:r>
            <a:r>
              <a:rPr lang="en-US" baseline="0" dirty="0" smtClean="0"/>
              <a:t> Transportation Library is rather unique.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the most comprehensive transit-operator owned libraries in the United States, and the only multimodal transportation library in Southern California.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serve over 8,000 employees, plus contractors, consultants, educators, students, the media, transit buffs, history nerds, and our colleagues in transit and transportation throughout the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will be using various historic images from our collection to spruce up some of these slides.  This image is of a 1920s open-air double-decker bus on Wilshire Boulevard.  Not only are the buses great to share, but so is the story of why streetcars were never built on Wilshire – it was full of mansions way back when and wealthy citizens had it written into the city code, and it remains to this day.  You can read that story on our blog later)</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a:t>
            </a:fld>
            <a:endParaRPr lang="en-US"/>
          </a:p>
        </p:txBody>
      </p:sp>
    </p:spTree>
    <p:extLst>
      <p:ext uri="{BB962C8B-B14F-4D97-AF65-F5344CB8AC3E}">
        <p14:creationId xmlns:p14="http://schemas.microsoft.com/office/powerpoint/2010/main" val="3368531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23</a:t>
            </a:fld>
            <a:endParaRPr lang="en-US"/>
          </a:p>
        </p:txBody>
      </p:sp>
    </p:spTree>
    <p:extLst>
      <p:ext uri="{BB962C8B-B14F-4D97-AF65-F5344CB8AC3E}">
        <p14:creationId xmlns:p14="http://schemas.microsoft.com/office/powerpoint/2010/main" val="1498095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24</a:t>
            </a:fld>
            <a:endParaRPr lang="en-US"/>
          </a:p>
        </p:txBody>
      </p:sp>
    </p:spTree>
    <p:extLst>
      <p:ext uri="{BB962C8B-B14F-4D97-AF65-F5344CB8AC3E}">
        <p14:creationId xmlns:p14="http://schemas.microsoft.com/office/powerpoint/2010/main" val="2120288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25</a:t>
            </a:fld>
            <a:endParaRPr lang="en-US"/>
          </a:p>
        </p:txBody>
      </p:sp>
    </p:spTree>
    <p:extLst>
      <p:ext uri="{BB962C8B-B14F-4D97-AF65-F5344CB8AC3E}">
        <p14:creationId xmlns:p14="http://schemas.microsoft.com/office/powerpoint/2010/main" val="1330896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26</a:t>
            </a:fld>
            <a:endParaRPr lang="en-US"/>
          </a:p>
        </p:txBody>
      </p:sp>
    </p:spTree>
    <p:extLst>
      <p:ext uri="{BB962C8B-B14F-4D97-AF65-F5344CB8AC3E}">
        <p14:creationId xmlns:p14="http://schemas.microsoft.com/office/powerpoint/2010/main" val="4122243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used other tools to explain local history as well.</a:t>
            </a:r>
          </a:p>
          <a:p>
            <a:endParaRPr lang="en-US" dirty="0" smtClean="0"/>
          </a:p>
          <a:p>
            <a:r>
              <a:rPr lang="en-US" dirty="0" smtClean="0"/>
              <a:t>One of them I discovered is</a:t>
            </a:r>
            <a:r>
              <a:rPr lang="en-US" baseline="0" dirty="0" smtClean="0"/>
              <a:t> </a:t>
            </a:r>
            <a:r>
              <a:rPr lang="en-US" baseline="0" dirty="0" err="1" smtClean="0"/>
              <a:t>Tiki</a:t>
            </a:r>
            <a:r>
              <a:rPr lang="en-US" baseline="0" dirty="0" smtClean="0"/>
              <a:t> Toki, a free interactive timeline tool that our superstar intern built and launched to tell the very complex story of Los Angeles transportation history going back to the 1870s.  </a:t>
            </a:r>
          </a:p>
          <a:p>
            <a:endParaRPr lang="en-US" baseline="0" dirty="0" smtClean="0"/>
          </a:p>
          <a:p>
            <a:r>
              <a:rPr lang="en-US" baseline="0" dirty="0" smtClean="0"/>
              <a:t>Did you know that Los Angeles had cable cars, just like San Francisco?  Check out the timeline later to learn why they lasted less than a decade.</a:t>
            </a:r>
          </a:p>
          <a:p>
            <a:endParaRPr lang="en-US" baseline="0" dirty="0" smtClean="0"/>
          </a:p>
          <a:p>
            <a:r>
              <a:rPr lang="en-US" baseline="0" dirty="0" smtClean="0"/>
              <a:t>I don’t know how well you can see this screenshot, but it features a traditional horizontal timeline where you can drag through the decades at the bottom, or click on any of the text bubbles that feature thumbnail photos to link to the corresponding Flickr photo set within our online collection, as well as video, digital documents, etc.</a:t>
            </a:r>
          </a:p>
          <a:p>
            <a:endParaRPr lang="en-US" baseline="0" dirty="0" smtClean="0"/>
          </a:p>
          <a:p>
            <a:r>
              <a:rPr lang="en-US" baseline="0" dirty="0" smtClean="0"/>
              <a:t>We had all the resources in-house to plug into a creative timeline, with hyperlinks out to our primary resources.  </a:t>
            </a:r>
            <a:r>
              <a:rPr lang="en-US" baseline="0" dirty="0" err="1" smtClean="0"/>
              <a:t>Tiki</a:t>
            </a:r>
            <a:r>
              <a:rPr lang="en-US" baseline="0" dirty="0" smtClean="0"/>
              <a:t> Toki loved it so much, they chose OUR timeline from amongst 100,000 created on their website as </a:t>
            </a:r>
            <a:r>
              <a:rPr lang="en-US" u="sng" baseline="0" dirty="0" smtClean="0"/>
              <a:t>their inaugural “Timeline Of The Month” featured on their own blog</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27</a:t>
            </a:fld>
            <a:endParaRPr lang="en-US"/>
          </a:p>
        </p:txBody>
      </p:sp>
    </p:spTree>
    <p:extLst>
      <p:ext uri="{BB962C8B-B14F-4D97-AF65-F5344CB8AC3E}">
        <p14:creationId xmlns:p14="http://schemas.microsoft.com/office/powerpoint/2010/main" val="322914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used other tools to explain local history as well.</a:t>
            </a:r>
          </a:p>
          <a:p>
            <a:endParaRPr lang="en-US" dirty="0" smtClean="0"/>
          </a:p>
          <a:p>
            <a:r>
              <a:rPr lang="en-US" dirty="0" smtClean="0"/>
              <a:t>One of them I discovered is</a:t>
            </a:r>
            <a:r>
              <a:rPr lang="en-US" baseline="0" dirty="0" smtClean="0"/>
              <a:t> </a:t>
            </a:r>
            <a:r>
              <a:rPr lang="en-US" baseline="0" dirty="0" err="1" smtClean="0"/>
              <a:t>Tiki</a:t>
            </a:r>
            <a:r>
              <a:rPr lang="en-US" baseline="0" dirty="0" smtClean="0"/>
              <a:t> Toki, a free interactive timeline tool that our superstar intern built and launched to tell the very complex story of Los Angeles transportation history going back to the 1870s.  </a:t>
            </a:r>
          </a:p>
          <a:p>
            <a:endParaRPr lang="en-US" baseline="0" dirty="0" smtClean="0"/>
          </a:p>
          <a:p>
            <a:r>
              <a:rPr lang="en-US" baseline="0" dirty="0" smtClean="0"/>
              <a:t>Did you know that Los Angeles had cable cars, just like San Francisco?  Check out the timeline later to learn why they lasted less than a decade.</a:t>
            </a:r>
          </a:p>
          <a:p>
            <a:endParaRPr lang="en-US" baseline="0" dirty="0" smtClean="0"/>
          </a:p>
          <a:p>
            <a:r>
              <a:rPr lang="en-US" baseline="0" dirty="0" smtClean="0"/>
              <a:t>I don’t know how well you can see this screenshot, but it features a traditional horizontal timeline where you can drag through the decades at the bottom, or click on any of the text bubbles that feature thumbnail photos to link to the corresponding Flickr photo set within our online collection, as well as video, digital documents, etc.</a:t>
            </a:r>
          </a:p>
          <a:p>
            <a:endParaRPr lang="en-US" baseline="0" dirty="0" smtClean="0"/>
          </a:p>
          <a:p>
            <a:r>
              <a:rPr lang="en-US" baseline="0" dirty="0" smtClean="0"/>
              <a:t>We had all the resources in-house to plug into a creative timeline, with hyperlinks out to our primary resources.  </a:t>
            </a:r>
            <a:r>
              <a:rPr lang="en-US" baseline="0" dirty="0" err="1" smtClean="0"/>
              <a:t>Tiki</a:t>
            </a:r>
            <a:r>
              <a:rPr lang="en-US" baseline="0" dirty="0" smtClean="0"/>
              <a:t> Toki loved it so much, they chose OUR timeline from amongst 100,000 created on their website as </a:t>
            </a:r>
            <a:r>
              <a:rPr lang="en-US" u="sng" baseline="0" dirty="0" smtClean="0"/>
              <a:t>their inaugural “Timeline Of The Month” featured on their own blog</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28</a:t>
            </a:fld>
            <a:endParaRPr lang="en-US"/>
          </a:p>
        </p:txBody>
      </p:sp>
    </p:spTree>
    <p:extLst>
      <p:ext uri="{BB962C8B-B14F-4D97-AF65-F5344CB8AC3E}">
        <p14:creationId xmlns:p14="http://schemas.microsoft.com/office/powerpoint/2010/main" val="3545608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29</a:t>
            </a:fld>
            <a:endParaRPr lang="en-US"/>
          </a:p>
        </p:txBody>
      </p:sp>
    </p:spTree>
    <p:extLst>
      <p:ext uri="{BB962C8B-B14F-4D97-AF65-F5344CB8AC3E}">
        <p14:creationId xmlns:p14="http://schemas.microsoft.com/office/powerpoint/2010/main" val="2473421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30</a:t>
            </a:fld>
            <a:endParaRPr lang="en-US"/>
          </a:p>
        </p:txBody>
      </p:sp>
    </p:spTree>
    <p:extLst>
      <p:ext uri="{BB962C8B-B14F-4D97-AF65-F5344CB8AC3E}">
        <p14:creationId xmlns:p14="http://schemas.microsoft.com/office/powerpoint/2010/main" val="2680226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32</a:t>
            </a:fld>
            <a:endParaRPr lang="en-US"/>
          </a:p>
        </p:txBody>
      </p:sp>
    </p:spTree>
    <p:extLst>
      <p:ext uri="{BB962C8B-B14F-4D97-AF65-F5344CB8AC3E}">
        <p14:creationId xmlns:p14="http://schemas.microsoft.com/office/powerpoint/2010/main" val="3470973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Tumblr</a:t>
            </a:r>
            <a:r>
              <a:rPr lang="en-US" dirty="0" smtClean="0"/>
              <a:t> to Flickr,  Twitter to Facebook, </a:t>
            </a:r>
            <a:r>
              <a:rPr lang="en-US" dirty="0" err="1" smtClean="0"/>
              <a:t>Instagram</a:t>
            </a:r>
            <a:r>
              <a:rPr lang="en-US" dirty="0" smtClean="0"/>
              <a:t> to everything, </a:t>
            </a:r>
            <a:r>
              <a:rPr lang="en-US" dirty="0" err="1" smtClean="0"/>
              <a:t>Pinterest</a:t>
            </a:r>
            <a:r>
              <a:rPr lang="en-US" dirty="0" smtClean="0"/>
              <a:t>…</a:t>
            </a:r>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33</a:t>
            </a:fld>
            <a:endParaRPr lang="en-US"/>
          </a:p>
        </p:txBody>
      </p:sp>
    </p:spTree>
    <p:extLst>
      <p:ext uri="{BB962C8B-B14F-4D97-AF65-F5344CB8AC3E}">
        <p14:creationId xmlns:p14="http://schemas.microsoft.com/office/powerpoint/2010/main" val="3396641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that’s 9,000 employees,</a:t>
            </a:r>
            <a:r>
              <a:rPr lang="en-US" baseline="0" dirty="0" smtClean="0"/>
              <a:t> in a County of about 10 million people, and we’re on the 15</a:t>
            </a:r>
            <a:r>
              <a:rPr lang="en-US" baseline="30000" dirty="0" smtClean="0"/>
              <a:t>th</a:t>
            </a:r>
            <a:r>
              <a:rPr lang="en-US" baseline="0" dirty="0" smtClean="0"/>
              <a:t> floor of a building in downtown Los Angeles – not the most accessible place for the public.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as a publicly-funded government agency, we serve not only our staff, including planners, engineers and operators, but contractors, consultants, academics, instructors, students, journalists and other media types, historians, bloggers, transit advocates, the film industry, L.A. history nerds, and pretty much everyone else!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oh yes, we do it all with just 1.5 Librarians.  I’m ONE, and my Library Administrator is the .5 (He also oversees Records Management, which is rather ulcer-inducing.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Obviously, traditional service model does not work.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a:t>
            </a:fld>
            <a:endParaRPr lang="en-US"/>
          </a:p>
        </p:txBody>
      </p:sp>
    </p:spTree>
    <p:extLst>
      <p:ext uri="{BB962C8B-B14F-4D97-AF65-F5344CB8AC3E}">
        <p14:creationId xmlns:p14="http://schemas.microsoft.com/office/powerpoint/2010/main" val="4011043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things start getting really interesting.  Up</a:t>
            </a:r>
            <a:r>
              <a:rPr lang="en-US" baseline="0" dirty="0" smtClean="0"/>
              <a:t> to this point, I’ve shared some of the tools I’ve used at the Metro Transportation Library for just our resources.  But what happens when we start playing in a shared sandbox?</a:t>
            </a:r>
          </a:p>
          <a:p>
            <a:endParaRPr lang="en-US" baseline="0" dirty="0" smtClean="0"/>
          </a:p>
          <a:p>
            <a:r>
              <a:rPr lang="en-US" baseline="0" dirty="0" smtClean="0"/>
              <a:t>This is </a:t>
            </a:r>
            <a:r>
              <a:rPr lang="en-US" baseline="0" dirty="0" err="1" smtClean="0"/>
              <a:t>Historypin</a:t>
            </a:r>
            <a:r>
              <a:rPr lang="en-US" baseline="0" dirty="0" smtClean="0"/>
              <a:t>.  In a nutshell, it was developed by a guy named Nick Stanhope in London.  He was looking at old family photos with his grandmother, and asking her “Who is in this picture?”  “Where was this taken?”  “What are they doing?” and so forth.</a:t>
            </a:r>
          </a:p>
          <a:p>
            <a:endParaRPr lang="en-US" baseline="0" dirty="0" smtClean="0"/>
          </a:p>
          <a:p>
            <a:r>
              <a:rPr lang="en-US" baseline="0" dirty="0" smtClean="0"/>
              <a:t>She shared with him all the stories behind the images – the METADATA if you will, and he realized that he would never have known all that good stuff if he hadn’t asked.  Obviously, once our seniors are gone, the metadata goes out the window with them.  Some of us have varying degrees of experience with oral histories, but check this out.</a:t>
            </a:r>
          </a:p>
          <a:p>
            <a:endParaRPr lang="en-US" baseline="0" dirty="0" smtClean="0"/>
          </a:p>
          <a:p>
            <a:r>
              <a:rPr lang="en-US" baseline="0" dirty="0" err="1" smtClean="0"/>
              <a:t>Historypin</a:t>
            </a:r>
            <a:r>
              <a:rPr lang="en-US" baseline="0" dirty="0" smtClean="0"/>
              <a:t> acts like a photo sharing site, with </a:t>
            </a:r>
            <a:r>
              <a:rPr lang="en-US" baseline="0" dirty="0" err="1" smtClean="0"/>
              <a:t>geolocation</a:t>
            </a:r>
            <a:r>
              <a:rPr lang="en-US" baseline="0" dirty="0" smtClean="0"/>
              <a:t> features like you would find in Flickr mapping, but it ALSO features a chronological data layer – so you can search for images across place AND time.  Once I heard about THAT, I was </a:t>
            </a:r>
            <a:r>
              <a:rPr lang="en-US" b="1" baseline="0" dirty="0" smtClean="0"/>
              <a:t>all about it</a:t>
            </a:r>
            <a:r>
              <a:rPr lang="en-US" baseline="0" dirty="0" smtClean="0"/>
              <a:t>.  </a:t>
            </a:r>
          </a:p>
          <a:p>
            <a:endParaRPr lang="en-US" baseline="0" dirty="0" smtClean="0"/>
          </a:p>
          <a:p>
            <a:r>
              <a:rPr lang="en-US" baseline="0" dirty="0" smtClean="0"/>
              <a:t>We were a global launch partner for </a:t>
            </a:r>
            <a:r>
              <a:rPr lang="en-US" baseline="0" dirty="0" err="1" smtClean="0"/>
              <a:t>Historypin</a:t>
            </a:r>
            <a:r>
              <a:rPr lang="en-US" baseline="0" dirty="0" smtClean="0"/>
              <a:t>, uploading 200 images to get going.  We wanted to be sure that they clustered together and weren’t just scattered all over the map, so you could move about easily without searching for other photos from our collection.  So we focused on Broadway downtown, Hollywood, and a few other key areas for the initial upload.</a:t>
            </a:r>
          </a:p>
          <a:p>
            <a:endParaRPr lang="en-US" baseline="0" dirty="0" smtClean="0"/>
          </a:p>
          <a:p>
            <a:r>
              <a:rPr lang="en-US" baseline="0" dirty="0" smtClean="0"/>
              <a:t>On the left is an image of our </a:t>
            </a:r>
            <a:r>
              <a:rPr lang="en-US" baseline="0" dirty="0" err="1" smtClean="0"/>
              <a:t>Historypin</a:t>
            </a:r>
            <a:r>
              <a:rPr lang="en-US" baseline="0" dirty="0" smtClean="0"/>
              <a:t> site – you see a 1950s photo of Hollywood Boulevard at Highland Avenue – a multi-modal image with streetcars, automobiles, pedestrians and there’s a bus back there, too…</a:t>
            </a:r>
          </a:p>
          <a:p>
            <a:endParaRPr lang="en-US" baseline="0" dirty="0" smtClean="0"/>
          </a:p>
          <a:p>
            <a:r>
              <a:rPr lang="en-US" baseline="0" dirty="0" smtClean="0"/>
              <a:t>You can create an account and upload your photos here and view them through your own channel or “mashed up” with contributions from other individuals and libraries, archives, museums and other collections.</a:t>
            </a:r>
          </a:p>
          <a:p>
            <a:endParaRPr lang="en-US" baseline="0" dirty="0" smtClean="0"/>
          </a:p>
          <a:p>
            <a:r>
              <a:rPr lang="en-US" baseline="0" dirty="0" smtClean="0"/>
              <a:t>On the right, you see a zoomed-in map of central Los Angeles where our photos are clustered.  The tabs above the map show that you can search our images as a feed, a list, or grouped by collection, or even as a tour – which is wonderful for telling a story through maps and photos in order, like we did with our images of the role that transportation played in the 1984 Summer Olympics in Los Angeles.  We promoted that narrative while the 2012 London games were going on, leveraging a contemporary event as an opportunity to highlight our own historic resources.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34</a:t>
            </a:fld>
            <a:endParaRPr lang="en-US"/>
          </a:p>
        </p:txBody>
      </p:sp>
    </p:spTree>
    <p:extLst>
      <p:ext uri="{BB962C8B-B14F-4D97-AF65-F5344CB8AC3E}">
        <p14:creationId xmlns:p14="http://schemas.microsoft.com/office/powerpoint/2010/main" val="2873898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35</a:t>
            </a:fld>
            <a:endParaRPr lang="en-US"/>
          </a:p>
        </p:txBody>
      </p:sp>
    </p:spTree>
    <p:extLst>
      <p:ext uri="{BB962C8B-B14F-4D97-AF65-F5344CB8AC3E}">
        <p14:creationId xmlns:p14="http://schemas.microsoft.com/office/powerpoint/2010/main" val="1316388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Here’s one of our </a:t>
            </a:r>
            <a:r>
              <a:rPr lang="en-US" dirty="0" err="1" smtClean="0"/>
              <a:t>Historypin</a:t>
            </a:r>
            <a:r>
              <a:rPr lang="en-US" baseline="0" dirty="0" smtClean="0"/>
              <a:t> images – a late 1940s</a:t>
            </a:r>
            <a:r>
              <a:rPr lang="en-US" dirty="0" smtClean="0"/>
              <a:t> photo</a:t>
            </a:r>
            <a:r>
              <a:rPr lang="en-US" baseline="0" dirty="0" smtClean="0"/>
              <a:t> of that same intersection of Hollywood Boulevard and Highland Avenue in the heart of Hollywood, looking northwest. We’ve clicked the “little yellow guy” to superimpose the geo-located image over contemporary street view, and position it accordingly so it matches up.</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36</a:t>
            </a:fld>
            <a:endParaRPr lang="en-US"/>
          </a:p>
        </p:txBody>
      </p:sp>
    </p:spTree>
    <p:extLst>
      <p:ext uri="{BB962C8B-B14F-4D97-AF65-F5344CB8AC3E}">
        <p14:creationId xmlns:p14="http://schemas.microsoft.com/office/powerpoint/2010/main" val="2832228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at</a:t>
            </a:r>
            <a:r>
              <a:rPr lang="en-US" baseline="0" dirty="0" smtClean="0"/>
              <a:t> Santa Ana Public Library, they are fortunate to have a superstar archivist named Manny Escamilla.  Manny has organized “TEEN COMMUNITY HISTORIANS”  who do a number of wonderful things out in the community like working in conjunction with Cal State Fullerton to train them in how to do oral histories and investigate information about photos uploaded to </a:t>
            </a:r>
            <a:r>
              <a:rPr lang="en-US" baseline="0" dirty="0" err="1" smtClean="0"/>
              <a:t>Historypin</a:t>
            </a:r>
            <a:r>
              <a:rPr lang="en-US" baseline="0" dirty="0" smtClean="0"/>
              <a:t>.  The city’s demographics have changed quite a bit over the past few decades, and the Local History Room had found that its collection reflected about 5% of the current population.</a:t>
            </a:r>
          </a:p>
          <a:p>
            <a:endParaRPr lang="en-US" baseline="0" dirty="0" smtClean="0"/>
          </a:p>
          <a:p>
            <a:r>
              <a:rPr lang="en-US" baseline="0" dirty="0" smtClean="0"/>
              <a:t>Manny set out to change that – and he motivated and enlisted a small army of teenagers to help him.  They have received grants to record the stories of Hispanic veterans, among other projects.  They are a force to be reckoned with!</a:t>
            </a:r>
          </a:p>
          <a:p>
            <a:endParaRPr lang="en-US" baseline="0" dirty="0" smtClean="0"/>
          </a:p>
          <a:p>
            <a:r>
              <a:rPr lang="en-US" baseline="0" dirty="0" smtClean="0"/>
              <a:t>Part of that story – storytelling with cultural heritage data – along with MANY more </a:t>
            </a:r>
            <a:r>
              <a:rPr lang="en-US" baseline="0" dirty="0" err="1" smtClean="0"/>
              <a:t>Historypin</a:t>
            </a:r>
            <a:r>
              <a:rPr lang="en-US" baseline="0" dirty="0" smtClean="0"/>
              <a:t> applications, can be found in a great presentation by Jon Voss of </a:t>
            </a:r>
            <a:r>
              <a:rPr lang="en-US" baseline="0" dirty="0" err="1" smtClean="0"/>
              <a:t>Historypin</a:t>
            </a:r>
            <a:r>
              <a:rPr lang="en-US" baseline="0" dirty="0" smtClean="0"/>
              <a:t> from which this screenshot is taken, so contact me offline if you’d like the link!</a:t>
            </a:r>
          </a:p>
          <a:p>
            <a:endParaRPr lang="en-US" baseline="0" dirty="0" smtClean="0"/>
          </a:p>
          <a:p>
            <a:r>
              <a:rPr lang="en-US" baseline="0" dirty="0" smtClean="0"/>
              <a:t>It’s phenomenal. Very powerful stuff.</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37</a:t>
            </a:fld>
            <a:endParaRPr lang="en-US"/>
          </a:p>
        </p:txBody>
      </p:sp>
    </p:spTree>
    <p:extLst>
      <p:ext uri="{BB962C8B-B14F-4D97-AF65-F5344CB8AC3E}">
        <p14:creationId xmlns:p14="http://schemas.microsoft.com/office/powerpoint/2010/main" val="446449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you can leverage an incredible tool like this for your own purposes, it truly begs for collaborative opportunities.  And we are already beginning to see this type of activity as libraries, archives and museums begin working together to upload images together.</a:t>
            </a:r>
          </a:p>
          <a:p>
            <a:endParaRPr lang="en-US" baseline="0" dirty="0" smtClean="0"/>
          </a:p>
          <a:p>
            <a:r>
              <a:rPr lang="en-US" baseline="0" dirty="0" smtClean="0"/>
              <a:t>Here’s a screenshot for “Year Of The Bay,” a </a:t>
            </a:r>
            <a:r>
              <a:rPr lang="en-US" baseline="0" dirty="0" err="1" smtClean="0"/>
              <a:t>Historypin</a:t>
            </a:r>
            <a:r>
              <a:rPr lang="en-US" baseline="0" dirty="0" smtClean="0"/>
              <a:t> site marking the 150</a:t>
            </a:r>
            <a:r>
              <a:rPr lang="en-US" baseline="30000" dirty="0" smtClean="0"/>
              <a:t>th</a:t>
            </a:r>
            <a:r>
              <a:rPr lang="en-US" baseline="0" dirty="0" smtClean="0"/>
              <a:t> anniversary of the Port of San Francisco.  The images come from several institutions around the Bay Area.  At the bottom you can see the “chronology slider” to choose which point in time you want to see photos from – the map reorients the thumbnails that match the decade you choose.</a:t>
            </a:r>
          </a:p>
          <a:p>
            <a:endParaRPr lang="en-US" baseline="0" dirty="0" smtClean="0"/>
          </a:p>
          <a:p>
            <a:r>
              <a:rPr lang="en-US" baseline="0" dirty="0" smtClean="0"/>
              <a:t>Not only is it content-rich, and not only does it foster collaboration amongst various institutions, and not only does it serve as a powerful educational tool, but to quote </a:t>
            </a:r>
            <a:r>
              <a:rPr lang="en-US" b="1" baseline="0" dirty="0" smtClean="0"/>
              <a:t>ANOTHER</a:t>
            </a:r>
            <a:r>
              <a:rPr lang="en-US" baseline="0" dirty="0" smtClean="0"/>
              <a:t> infomercial: “BUT WAIT, THERE’S MORE!”…and </a:t>
            </a:r>
            <a:r>
              <a:rPr lang="en-US" u="sng" baseline="0" dirty="0" smtClean="0"/>
              <a:t>that</a:t>
            </a:r>
            <a:r>
              <a:rPr lang="en-US" baseline="0" dirty="0" smtClean="0"/>
              <a:t> wonderful </a:t>
            </a:r>
            <a:r>
              <a:rPr lang="en-US" b="1" baseline="0" dirty="0" smtClean="0"/>
              <a:t>MORE</a:t>
            </a:r>
            <a:r>
              <a:rPr lang="en-US" baseline="0" dirty="0" smtClean="0"/>
              <a:t> is that it solicits community participation to help identify photos, to map them, to position them properly for the Google Street View augmented reality overlay, and to enjoy some treasure hunts and contests associated with this anniversary.  </a:t>
            </a:r>
            <a:r>
              <a:rPr lang="en-US" b="1" baseline="0" dirty="0" smtClean="0"/>
              <a:t>(You know, you </a:t>
            </a:r>
            <a:r>
              <a:rPr lang="en-US" b="1" baseline="0" dirty="0" err="1" smtClean="0"/>
              <a:t>gotta</a:t>
            </a:r>
            <a:r>
              <a:rPr lang="en-US" b="1" baseline="0" dirty="0" smtClean="0"/>
              <a:t> wonder about those images that are pinned to the map in the middle of the Bay, but besides Alcatraz, I hope those are for images taken from a boat and not just someone playing “Pin the Tail on the Donkey” with our historical resources!).</a:t>
            </a:r>
          </a:p>
          <a:p>
            <a:endParaRPr lang="en-US" baseline="0" dirty="0" smtClean="0"/>
          </a:p>
          <a:p>
            <a:r>
              <a:rPr lang="en-US" baseline="0" dirty="0" smtClean="0"/>
              <a:t>So to summarize:  Getting information directly from the community, to CROWDSOURCE THIS METADATA, is very powerful indeed.  </a:t>
            </a:r>
            <a:r>
              <a:rPr lang="en-US" u="sng" baseline="0" dirty="0" smtClean="0"/>
              <a:t>And fun</a:t>
            </a:r>
            <a:r>
              <a:rPr lang="en-US" baseline="0" dirty="0" smtClean="0"/>
              <a:t>.  And can only lead to the type of engagement that will carry over to other service areas for your library.</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38</a:t>
            </a:fld>
            <a:endParaRPr lang="en-US"/>
          </a:p>
        </p:txBody>
      </p:sp>
    </p:spTree>
    <p:extLst>
      <p:ext uri="{BB962C8B-B14F-4D97-AF65-F5344CB8AC3E}">
        <p14:creationId xmlns:p14="http://schemas.microsoft.com/office/powerpoint/2010/main" val="1179454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39</a:t>
            </a:fld>
            <a:endParaRPr lang="en-US"/>
          </a:p>
        </p:txBody>
      </p:sp>
    </p:spTree>
    <p:extLst>
      <p:ext uri="{BB962C8B-B14F-4D97-AF65-F5344CB8AC3E}">
        <p14:creationId xmlns:p14="http://schemas.microsoft.com/office/powerpoint/2010/main" val="4479504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40</a:t>
            </a:fld>
            <a:endParaRPr lang="en-US"/>
          </a:p>
        </p:txBody>
      </p:sp>
    </p:spTree>
    <p:extLst>
      <p:ext uri="{BB962C8B-B14F-4D97-AF65-F5344CB8AC3E}">
        <p14:creationId xmlns:p14="http://schemas.microsoft.com/office/powerpoint/2010/main" val="4051480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41</a:t>
            </a:fld>
            <a:endParaRPr lang="en-US"/>
          </a:p>
        </p:txBody>
      </p:sp>
    </p:spTree>
    <p:extLst>
      <p:ext uri="{BB962C8B-B14F-4D97-AF65-F5344CB8AC3E}">
        <p14:creationId xmlns:p14="http://schemas.microsoft.com/office/powerpoint/2010/main" val="15320871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42</a:t>
            </a:fld>
            <a:endParaRPr lang="en-US"/>
          </a:p>
        </p:txBody>
      </p:sp>
    </p:spTree>
    <p:extLst>
      <p:ext uri="{BB962C8B-B14F-4D97-AF65-F5344CB8AC3E}">
        <p14:creationId xmlns:p14="http://schemas.microsoft.com/office/powerpoint/2010/main" val="3895539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43</a:t>
            </a:fld>
            <a:endParaRPr lang="en-US"/>
          </a:p>
        </p:txBody>
      </p:sp>
    </p:spTree>
    <p:extLst>
      <p:ext uri="{BB962C8B-B14F-4D97-AF65-F5344CB8AC3E}">
        <p14:creationId xmlns:p14="http://schemas.microsoft.com/office/powerpoint/2010/main" val="4210788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a:t>
            </a:r>
            <a:r>
              <a:rPr lang="en-US" baseline="0" dirty="0" smtClean="0"/>
              <a:t> could do an entire presentation about the collection and its history, but I will just give you the basic facts to provide the context for how we have met the challenge of outreach through innovation despite being resource-deprived.</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4</a:t>
            </a:fld>
            <a:endParaRPr lang="en-US"/>
          </a:p>
        </p:txBody>
      </p:sp>
    </p:spTree>
    <p:extLst>
      <p:ext uri="{BB962C8B-B14F-4D97-AF65-F5344CB8AC3E}">
        <p14:creationId xmlns:p14="http://schemas.microsoft.com/office/powerpoint/2010/main" val="32496821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44</a:t>
            </a:fld>
            <a:endParaRPr lang="en-US"/>
          </a:p>
        </p:txBody>
      </p:sp>
    </p:spTree>
    <p:extLst>
      <p:ext uri="{BB962C8B-B14F-4D97-AF65-F5344CB8AC3E}">
        <p14:creationId xmlns:p14="http://schemas.microsoft.com/office/powerpoint/2010/main" val="3410944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45</a:t>
            </a:fld>
            <a:endParaRPr lang="en-US"/>
          </a:p>
        </p:txBody>
      </p:sp>
    </p:spTree>
    <p:extLst>
      <p:ext uri="{BB962C8B-B14F-4D97-AF65-F5344CB8AC3E}">
        <p14:creationId xmlns:p14="http://schemas.microsoft.com/office/powerpoint/2010/main" val="39669688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46</a:t>
            </a:fld>
            <a:endParaRPr lang="en-US"/>
          </a:p>
        </p:txBody>
      </p:sp>
    </p:spTree>
    <p:extLst>
      <p:ext uri="{BB962C8B-B14F-4D97-AF65-F5344CB8AC3E}">
        <p14:creationId xmlns:p14="http://schemas.microsoft.com/office/powerpoint/2010/main" val="432702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47</a:t>
            </a:fld>
            <a:endParaRPr lang="en-US"/>
          </a:p>
        </p:txBody>
      </p:sp>
    </p:spTree>
    <p:extLst>
      <p:ext uri="{BB962C8B-B14F-4D97-AF65-F5344CB8AC3E}">
        <p14:creationId xmlns:p14="http://schemas.microsoft.com/office/powerpoint/2010/main" val="480952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48</a:t>
            </a:fld>
            <a:endParaRPr lang="en-US"/>
          </a:p>
        </p:txBody>
      </p:sp>
    </p:spTree>
    <p:extLst>
      <p:ext uri="{BB962C8B-B14F-4D97-AF65-F5344CB8AC3E}">
        <p14:creationId xmlns:p14="http://schemas.microsoft.com/office/powerpoint/2010/main" val="280450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49</a:t>
            </a:fld>
            <a:endParaRPr lang="en-US"/>
          </a:p>
        </p:txBody>
      </p:sp>
    </p:spTree>
    <p:extLst>
      <p:ext uri="{BB962C8B-B14F-4D97-AF65-F5344CB8AC3E}">
        <p14:creationId xmlns:p14="http://schemas.microsoft.com/office/powerpoint/2010/main" val="2795410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50</a:t>
            </a:fld>
            <a:endParaRPr lang="en-US"/>
          </a:p>
        </p:txBody>
      </p:sp>
    </p:spTree>
    <p:extLst>
      <p:ext uri="{BB962C8B-B14F-4D97-AF65-F5344CB8AC3E}">
        <p14:creationId xmlns:p14="http://schemas.microsoft.com/office/powerpoint/2010/main" val="3256523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51</a:t>
            </a:fld>
            <a:endParaRPr lang="en-US"/>
          </a:p>
        </p:txBody>
      </p:sp>
    </p:spTree>
    <p:extLst>
      <p:ext uri="{BB962C8B-B14F-4D97-AF65-F5344CB8AC3E}">
        <p14:creationId xmlns:p14="http://schemas.microsoft.com/office/powerpoint/2010/main" val="35926323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noted in my introduction, I serve as the Executive Chair of LA as Subject, a network of more than 200 archives, libraries, museums, historical societies and cultural institutions who collections pertain to the history and culture of Southern California.  We are currently working with </a:t>
            </a:r>
            <a:r>
              <a:rPr lang="en-US" baseline="0" dirty="0" err="1" smtClean="0"/>
              <a:t>Historypin</a:t>
            </a:r>
            <a:r>
              <a:rPr lang="en-US" baseline="0" dirty="0" smtClean="0"/>
              <a:t> to get more members’ digitized images uploaded to create an incredible experience for both the user and the participants.  It can only create closer working relationships and higher visibility for all.</a:t>
            </a:r>
          </a:p>
          <a:p>
            <a:endParaRPr lang="en-US" baseline="0" dirty="0" smtClean="0"/>
          </a:p>
          <a:p>
            <a:r>
              <a:rPr lang="en-US" baseline="0" dirty="0" smtClean="0"/>
              <a:t>I also hope we can partner with other organizations outside of the library/archive world who value this type of work as well. For example, the LA Conservancy.</a:t>
            </a:r>
          </a:p>
          <a:p>
            <a:endParaRPr lang="en-US" baseline="0" dirty="0" smtClean="0"/>
          </a:p>
          <a:p>
            <a:r>
              <a:rPr lang="en-US" baseline="0" dirty="0" smtClean="0"/>
              <a:t>While they don’t have collections, they do have extraordinary, trained docents who provide historical walking tours of Los Angeles.  Imagine a high-interest guided walking tour supplemented by “augmented reality” on your phone or tablet.  Pre-loaded tours could be accessed on loaned </a:t>
            </a:r>
            <a:r>
              <a:rPr lang="en-US" baseline="0" dirty="0" err="1" smtClean="0"/>
              <a:t>iPads</a:t>
            </a:r>
            <a:r>
              <a:rPr lang="en-US" baseline="0" dirty="0" smtClean="0"/>
              <a:t> – there’s lots of potential for cross-pollination with what people are doing in Museums as well.</a:t>
            </a:r>
          </a:p>
          <a:p>
            <a:endParaRPr lang="en-US" baseline="0" dirty="0" smtClean="0"/>
          </a:p>
          <a:p>
            <a:r>
              <a:rPr lang="en-US" baseline="0" dirty="0" smtClean="0"/>
              <a:t>The sky’s the limit, and I intend to explore how high we can fly with this one.</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52</a:t>
            </a:fld>
            <a:endParaRPr lang="en-US"/>
          </a:p>
        </p:txBody>
      </p:sp>
    </p:spTree>
    <p:extLst>
      <p:ext uri="{BB962C8B-B14F-4D97-AF65-F5344CB8AC3E}">
        <p14:creationId xmlns:p14="http://schemas.microsoft.com/office/powerpoint/2010/main" val="33162964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53</a:t>
            </a:fld>
            <a:endParaRPr lang="en-US"/>
          </a:p>
        </p:txBody>
      </p:sp>
    </p:spTree>
    <p:extLst>
      <p:ext uri="{BB962C8B-B14F-4D97-AF65-F5344CB8AC3E}">
        <p14:creationId xmlns:p14="http://schemas.microsoft.com/office/powerpoint/2010/main" val="164071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we don’t take</a:t>
            </a:r>
            <a:r>
              <a:rPr lang="en-US" baseline="0" dirty="0" smtClean="0"/>
              <a:t> these values into consideration in a vacuum – we have to think about how our users and potential users and future users all look for and find information.</a:t>
            </a:r>
          </a:p>
          <a:p>
            <a:endParaRPr lang="en-US" baseline="0" dirty="0" smtClean="0"/>
          </a:p>
          <a:p>
            <a:r>
              <a:rPr lang="en-US" dirty="0" smtClean="0"/>
              <a:t>As I mentioned, for</a:t>
            </a:r>
            <a:r>
              <a:rPr lang="en-US" baseline="0" dirty="0" smtClean="0"/>
              <a:t> the purposes of this talk, I have identified THREE of those STRATEGIC  DIRECTIONS as roles that you may want to investigate further:</a:t>
            </a:r>
          </a:p>
          <a:p>
            <a:endParaRPr lang="en-US" baseline="0" dirty="0" smtClean="0"/>
          </a:p>
          <a:p>
            <a:r>
              <a:rPr lang="en-US" baseline="0" dirty="0" smtClean="0"/>
              <a:t>They are:</a:t>
            </a:r>
          </a:p>
          <a:p>
            <a:endParaRPr lang="en-US" baseline="0" dirty="0" smtClean="0"/>
          </a:p>
          <a:p>
            <a:pPr marL="171450" indent="-171450">
              <a:buFont typeface="Arial" panose="020B0604020202020204" pitchFamily="34" charset="0"/>
              <a:buChar char="•"/>
            </a:pPr>
            <a:r>
              <a:rPr lang="en-US" baseline="0" dirty="0" smtClean="0"/>
              <a:t>News aggregation and dissemination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Community </a:t>
            </a:r>
            <a:r>
              <a:rPr lang="en-US" baseline="0" dirty="0" err="1" smtClean="0"/>
              <a:t>curation</a:t>
            </a: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And Data alchemist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 want to examine each of these in concept and with some examples…</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5</a:t>
            </a:fld>
            <a:endParaRPr lang="en-US"/>
          </a:p>
        </p:txBody>
      </p:sp>
    </p:spTree>
    <p:extLst>
      <p:ext uri="{BB962C8B-B14F-4D97-AF65-F5344CB8AC3E}">
        <p14:creationId xmlns:p14="http://schemas.microsoft.com/office/powerpoint/2010/main" val="2627095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54</a:t>
            </a:fld>
            <a:endParaRPr lang="en-US"/>
          </a:p>
        </p:txBody>
      </p:sp>
    </p:spTree>
    <p:extLst>
      <p:ext uri="{BB962C8B-B14F-4D97-AF65-F5344CB8AC3E}">
        <p14:creationId xmlns:p14="http://schemas.microsoft.com/office/powerpoint/2010/main" val="3372941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55</a:t>
            </a:fld>
            <a:endParaRPr lang="en-US"/>
          </a:p>
        </p:txBody>
      </p:sp>
    </p:spTree>
    <p:extLst>
      <p:ext uri="{BB962C8B-B14F-4D97-AF65-F5344CB8AC3E}">
        <p14:creationId xmlns:p14="http://schemas.microsoft.com/office/powerpoint/2010/main" val="1130910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56</a:t>
            </a:fld>
            <a:endParaRPr lang="en-US"/>
          </a:p>
        </p:txBody>
      </p:sp>
    </p:spTree>
    <p:extLst>
      <p:ext uri="{BB962C8B-B14F-4D97-AF65-F5344CB8AC3E}">
        <p14:creationId xmlns:p14="http://schemas.microsoft.com/office/powerpoint/2010/main" val="936376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57</a:t>
            </a:fld>
            <a:endParaRPr lang="en-US"/>
          </a:p>
        </p:txBody>
      </p:sp>
    </p:spTree>
    <p:extLst>
      <p:ext uri="{BB962C8B-B14F-4D97-AF65-F5344CB8AC3E}">
        <p14:creationId xmlns:p14="http://schemas.microsoft.com/office/powerpoint/2010/main" val="3681059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58</a:t>
            </a:fld>
            <a:endParaRPr lang="en-US"/>
          </a:p>
        </p:txBody>
      </p:sp>
    </p:spTree>
    <p:extLst>
      <p:ext uri="{BB962C8B-B14F-4D97-AF65-F5344CB8AC3E}">
        <p14:creationId xmlns:p14="http://schemas.microsoft.com/office/powerpoint/2010/main" val="36601883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59</a:t>
            </a:fld>
            <a:endParaRPr lang="en-US"/>
          </a:p>
        </p:txBody>
      </p:sp>
    </p:spTree>
    <p:extLst>
      <p:ext uri="{BB962C8B-B14F-4D97-AF65-F5344CB8AC3E}">
        <p14:creationId xmlns:p14="http://schemas.microsoft.com/office/powerpoint/2010/main" val="3636255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61</a:t>
            </a:fld>
            <a:endParaRPr lang="en-US"/>
          </a:p>
        </p:txBody>
      </p:sp>
    </p:spTree>
    <p:extLst>
      <p:ext uri="{BB962C8B-B14F-4D97-AF65-F5344CB8AC3E}">
        <p14:creationId xmlns:p14="http://schemas.microsoft.com/office/powerpoint/2010/main" val="22685522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From the beginning of time until the year 2003, we humans created 5 </a:t>
            </a:r>
            <a:r>
              <a:rPr lang="en-US" dirty="0" err="1" smtClean="0"/>
              <a:t>exabytes</a:t>
            </a:r>
            <a:r>
              <a:rPr lang="en-US" dirty="0" smtClean="0"/>
              <a:t> of data (5 billion gigabytes). In</a:t>
            </a:r>
            <a:r>
              <a:rPr lang="en-US" baseline="0" dirty="0" smtClean="0"/>
              <a:t> the year 2011, we created that much data EVERY TWO DAYS.  In other words, 90% of all the data in the world was created 2009-2011.</a:t>
            </a:r>
          </a:p>
          <a:p>
            <a:pPr marL="171450" indent="-171450">
              <a:buFont typeface="Arial" panose="020B0604020202020204" pitchFamily="34" charset="0"/>
              <a:buChar char="•"/>
            </a:pPr>
            <a:r>
              <a:rPr lang="en-US" baseline="0" dirty="0" smtClean="0"/>
              <a:t>Again, from 2011, 10% of all the photos ever taken in history, were taken that year.</a:t>
            </a:r>
          </a:p>
          <a:p>
            <a:pPr marL="171450" indent="-171450">
              <a:buFont typeface="Arial" panose="020B0604020202020204" pitchFamily="34" charset="0"/>
              <a:buChar char="•"/>
            </a:pPr>
            <a:r>
              <a:rPr lang="en-US" baseline="0" dirty="0" smtClean="0"/>
              <a:t>Every hour, we create enough internet traffic to fill 7 billion DVDs. (Every hour!)</a:t>
            </a:r>
          </a:p>
          <a:p>
            <a:pPr marL="171450" indent="-171450">
              <a:buFont typeface="Arial" panose="020B0604020202020204" pitchFamily="34" charset="0"/>
              <a:buChar char="•"/>
            </a:pPr>
            <a:r>
              <a:rPr lang="en-US" baseline="0" dirty="0" smtClean="0"/>
              <a:t>The amount of data generated between 2012 and 2015 was expected to double.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Data is not generated only at the national or even state level.  Look at all of the information being generated at the county or city level. By Universities and private enterprise that is sharing it on the web.  Think about all the micro-level data being generated by drone photography.  So we can imagine what this is like at the local level.</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62</a:t>
            </a:fld>
            <a:endParaRPr lang="en-US"/>
          </a:p>
        </p:txBody>
      </p:sp>
    </p:spTree>
    <p:extLst>
      <p:ext uri="{BB962C8B-B14F-4D97-AF65-F5344CB8AC3E}">
        <p14:creationId xmlns:p14="http://schemas.microsoft.com/office/powerpoint/2010/main" val="4286859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63</a:t>
            </a:fld>
            <a:endParaRPr lang="en-US"/>
          </a:p>
        </p:txBody>
      </p:sp>
    </p:spTree>
    <p:extLst>
      <p:ext uri="{BB962C8B-B14F-4D97-AF65-F5344CB8AC3E}">
        <p14:creationId xmlns:p14="http://schemas.microsoft.com/office/powerpoint/2010/main" val="25169183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64</a:t>
            </a:fld>
            <a:endParaRPr lang="en-US"/>
          </a:p>
        </p:txBody>
      </p:sp>
    </p:spTree>
    <p:extLst>
      <p:ext uri="{BB962C8B-B14F-4D97-AF65-F5344CB8AC3E}">
        <p14:creationId xmlns:p14="http://schemas.microsoft.com/office/powerpoint/2010/main" val="795551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a:t>
            </a:r>
            <a:r>
              <a:rPr lang="en-US" baseline="0" dirty="0" smtClean="0"/>
              <a:t> start with news aggregation and dissemination.  </a:t>
            </a:r>
            <a:r>
              <a:rPr lang="en-US" b="1" baseline="0" dirty="0" smtClean="0"/>
              <a:t>Why would a library want to get involved in THIS?</a:t>
            </a:r>
          </a:p>
          <a:p>
            <a:endParaRPr lang="en-US" baseline="0" dirty="0" smtClean="0"/>
          </a:p>
          <a:p>
            <a:r>
              <a:rPr lang="en-US" baseline="0" dirty="0" smtClean="0"/>
              <a:t>As libraries strive to position themselves in an increasingly technological world as not just RELEVANT, but VITAL, one strategic direction is to leverage our expertise as information professionals in GATHERING and PUSHING organizational or community news from a variety of sources into a must-read digest.</a:t>
            </a:r>
          </a:p>
          <a:p>
            <a:endParaRPr lang="en-US" baseline="0" dirty="0" smtClean="0"/>
          </a:p>
          <a:p>
            <a:r>
              <a:rPr lang="en-US" baseline="0" dirty="0" smtClean="0"/>
              <a:t>So what are we looking at here.  On the left is a traditional newsstand, circa 1950s.  On the RIGHT, a contemporary or “MODERN” newsstand.  What’s so MODERN about it?  The HOUSING of the structure holding the media, not the TYPE of media, or the WAY in which the consumer accesses the information contained IN IT.  </a:t>
            </a:r>
          </a:p>
          <a:p>
            <a:endParaRPr lang="en-US" baseline="0" dirty="0" smtClean="0"/>
          </a:p>
          <a:p>
            <a:r>
              <a:rPr lang="en-US" baseline="0" dirty="0" smtClean="0"/>
              <a:t>The consumer still has to make their choice based on past experience with a particular publication, or what they see on the cover (given that you aren’t supposed to stand there and read the entire publication).</a:t>
            </a:r>
          </a:p>
          <a:p>
            <a:endParaRPr lang="en-US" baseline="0" dirty="0" smtClean="0"/>
          </a:p>
          <a:p>
            <a:r>
              <a:rPr lang="en-US" baseline="0" dirty="0" smtClean="0"/>
              <a:t>The consumer has to TAKE THEIR CHANCES on what they find inside will be important or interesting to them.  And with broadcast news, it’s whatever fits into a pre-determined time period.</a:t>
            </a:r>
          </a:p>
          <a:p>
            <a:endParaRPr lang="en-US" baseline="0" dirty="0" smtClean="0"/>
          </a:p>
          <a:p>
            <a:r>
              <a:rPr lang="en-US" baseline="0" dirty="0" smtClean="0"/>
              <a:t>But new tools allow libraries to BREAK DOWN those restrictions.  This isn’t about replacing news sources – or even newsstands – it’s ABOUT CONTRIBUTING TO THE QUALITY OF LIFE OF THE USERS.  Aggregating news and information helps them do their jobs or live their lives better without the DISTRACTION FROM, or LABOR </a:t>
            </a:r>
            <a:r>
              <a:rPr lang="en-US" b="1" baseline="0" dirty="0" smtClean="0"/>
              <a:t>OF</a:t>
            </a:r>
            <a:r>
              <a:rPr lang="en-US" baseline="0" dirty="0" smtClean="0"/>
              <a:t> finding information they want…need…or even don’t realize they need.</a:t>
            </a:r>
            <a:endParaRPr lang="en-US" dirty="0"/>
          </a:p>
        </p:txBody>
      </p:sp>
      <p:sp>
        <p:nvSpPr>
          <p:cNvPr id="4" name="Slide Number Placeholder 3"/>
          <p:cNvSpPr>
            <a:spLocks noGrp="1"/>
          </p:cNvSpPr>
          <p:nvPr>
            <p:ph type="sldNum" sz="quarter" idx="10"/>
          </p:nvPr>
        </p:nvSpPr>
        <p:spPr/>
        <p:txBody>
          <a:bodyPr/>
          <a:lstStyle/>
          <a:p>
            <a:fld id="{FFECA5DE-4C59-4951-857D-B6DBA0EAA46F}" type="slidenum">
              <a:rPr lang="en-US" smtClean="0"/>
              <a:t>6</a:t>
            </a:fld>
            <a:endParaRPr lang="en-US"/>
          </a:p>
        </p:txBody>
      </p:sp>
    </p:spTree>
    <p:extLst>
      <p:ext uri="{BB962C8B-B14F-4D97-AF65-F5344CB8AC3E}">
        <p14:creationId xmlns:p14="http://schemas.microsoft.com/office/powerpoint/2010/main" val="2936110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65</a:t>
            </a:fld>
            <a:endParaRPr lang="en-US"/>
          </a:p>
        </p:txBody>
      </p:sp>
    </p:spTree>
    <p:extLst>
      <p:ext uri="{BB962C8B-B14F-4D97-AF65-F5344CB8AC3E}">
        <p14:creationId xmlns:p14="http://schemas.microsoft.com/office/powerpoint/2010/main" val="35272646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66</a:t>
            </a:fld>
            <a:endParaRPr lang="en-US"/>
          </a:p>
        </p:txBody>
      </p:sp>
    </p:spTree>
    <p:extLst>
      <p:ext uri="{BB962C8B-B14F-4D97-AF65-F5344CB8AC3E}">
        <p14:creationId xmlns:p14="http://schemas.microsoft.com/office/powerpoint/2010/main" val="35630448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67</a:t>
            </a:fld>
            <a:endParaRPr lang="en-US"/>
          </a:p>
        </p:txBody>
      </p:sp>
    </p:spTree>
    <p:extLst>
      <p:ext uri="{BB962C8B-B14F-4D97-AF65-F5344CB8AC3E}">
        <p14:creationId xmlns:p14="http://schemas.microsoft.com/office/powerpoint/2010/main" val="37397236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68</a:t>
            </a:fld>
            <a:endParaRPr lang="en-US"/>
          </a:p>
        </p:txBody>
      </p:sp>
    </p:spTree>
    <p:extLst>
      <p:ext uri="{BB962C8B-B14F-4D97-AF65-F5344CB8AC3E}">
        <p14:creationId xmlns:p14="http://schemas.microsoft.com/office/powerpoint/2010/main" val="3342422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69</a:t>
            </a:fld>
            <a:endParaRPr lang="en-US"/>
          </a:p>
        </p:txBody>
      </p:sp>
    </p:spTree>
    <p:extLst>
      <p:ext uri="{BB962C8B-B14F-4D97-AF65-F5344CB8AC3E}">
        <p14:creationId xmlns:p14="http://schemas.microsoft.com/office/powerpoint/2010/main" val="3341546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70</a:t>
            </a:fld>
            <a:endParaRPr lang="en-US"/>
          </a:p>
        </p:txBody>
      </p:sp>
    </p:spTree>
    <p:extLst>
      <p:ext uri="{BB962C8B-B14F-4D97-AF65-F5344CB8AC3E}">
        <p14:creationId xmlns:p14="http://schemas.microsoft.com/office/powerpoint/2010/main" val="33415464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72</a:t>
            </a:fld>
            <a:endParaRPr lang="en-US"/>
          </a:p>
        </p:txBody>
      </p:sp>
    </p:spTree>
    <p:extLst>
      <p:ext uri="{BB962C8B-B14F-4D97-AF65-F5344CB8AC3E}">
        <p14:creationId xmlns:p14="http://schemas.microsoft.com/office/powerpoint/2010/main" val="8625876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ECA5DE-4C59-4951-857D-B6DBA0EAA46F}" type="slidenum">
              <a:rPr lang="en-US" smtClean="0"/>
              <a:t>73</a:t>
            </a:fld>
            <a:endParaRPr lang="en-US"/>
          </a:p>
        </p:txBody>
      </p:sp>
    </p:spTree>
    <p:extLst>
      <p:ext uri="{BB962C8B-B14F-4D97-AF65-F5344CB8AC3E}">
        <p14:creationId xmlns:p14="http://schemas.microsoft.com/office/powerpoint/2010/main" val="24892497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Authenticity is another important</a:t>
            </a:r>
            <a:r>
              <a:rPr lang="en-US" baseline="0" dirty="0" smtClean="0"/>
              <a:t> value – reinforcing the perception that in this day and age of mash-ups, Photoshop and other types of edits, digitization allows users to “handle” true copies while we guard the unaltered originals for safekeeping.</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74</a:t>
            </a:fld>
            <a:endParaRPr lang="en-US"/>
          </a:p>
        </p:txBody>
      </p:sp>
    </p:spTree>
    <p:extLst>
      <p:ext uri="{BB962C8B-B14F-4D97-AF65-F5344CB8AC3E}">
        <p14:creationId xmlns:p14="http://schemas.microsoft.com/office/powerpoint/2010/main" val="17478232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need to elbow our way into an increasingly agile and mobile, but crowded, world.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are competing for eyeballs in telling our story and promoting our value.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Multiple platforms are key to being where our users are, and I will be addressing more of this a little later.  In the image here, you can see a “modern” streetcar headed for Century City – as proposed back in the early 1960s when Century City was being built.</a:t>
            </a:r>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75</a:t>
            </a:fld>
            <a:endParaRPr lang="en-US"/>
          </a:p>
        </p:txBody>
      </p:sp>
    </p:spTree>
    <p:extLst>
      <p:ext uri="{BB962C8B-B14F-4D97-AF65-F5344CB8AC3E}">
        <p14:creationId xmlns:p14="http://schemas.microsoft.com/office/powerpoint/2010/main" val="479413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7</a:t>
            </a:fld>
            <a:endParaRPr lang="en-US"/>
          </a:p>
        </p:txBody>
      </p:sp>
    </p:spTree>
    <p:extLst>
      <p:ext uri="{BB962C8B-B14F-4D97-AF65-F5344CB8AC3E}">
        <p14:creationId xmlns:p14="http://schemas.microsoft.com/office/powerpoint/2010/main" val="3673404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providing access means nothing if users cannot locate resources.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Findability</a:t>
            </a:r>
            <a:r>
              <a:rPr lang="en-US" baseline="0" dirty="0" smtClean="0"/>
              <a:t> is a different consideration than access – we need to address the ease with which users can locate material, not just access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image is the “before” and “after” images of one of the many bridge crossings over the Los Angeles River in March, 1938.  Hard to imagine now during the drought, but L.A. got like 15 inches of rain in a few days.  The heavy runoff washed out numerous Los Angeles Railway and Pacific Electric streetcar lines, leading to the “concretization” of the River to avoid future floods)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76</a:t>
            </a:fld>
            <a:endParaRPr lang="en-US"/>
          </a:p>
        </p:txBody>
      </p:sp>
    </p:spTree>
    <p:extLst>
      <p:ext uri="{BB962C8B-B14F-4D97-AF65-F5344CB8AC3E}">
        <p14:creationId xmlns:p14="http://schemas.microsoft.com/office/powerpoint/2010/main" val="14407078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Embodiment addresses our desire to further</a:t>
            </a:r>
            <a:r>
              <a:rPr lang="en-US" baseline="0" dirty="0" smtClean="0"/>
              <a:t> strengthen our reputation as a trusted source for information.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protect not just individual resources, but collections and the overall heritage of the mobility agenda and transportation legacy of Southern California.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you’re looking at here is a recently discovered image of visitors atop Mt. Lowe, the railway east of Los Angeles that was one of the biggest tourist attractions in California in the early 1920s).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77</a:t>
            </a:fld>
            <a:endParaRPr lang="en-US"/>
          </a:p>
        </p:txBody>
      </p:sp>
    </p:spTree>
    <p:extLst>
      <p:ext uri="{BB962C8B-B14F-4D97-AF65-F5344CB8AC3E}">
        <p14:creationId xmlns:p14="http://schemas.microsoft.com/office/powerpoint/2010/main" val="15739485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finally, we want to build on all of these values.</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believe that the only thing better than free is more of it.  Nothing beats word of mouth marketing, so engaging our users and making them into our own most valuable boosters and referrers is in our in addressing the other values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78</a:t>
            </a:fld>
            <a:endParaRPr lang="en-US"/>
          </a:p>
        </p:txBody>
      </p:sp>
    </p:spTree>
    <p:extLst>
      <p:ext uri="{BB962C8B-B14F-4D97-AF65-F5344CB8AC3E}">
        <p14:creationId xmlns:p14="http://schemas.microsoft.com/office/powerpoint/2010/main" val="23663430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79</a:t>
            </a:fld>
            <a:endParaRPr lang="en-US"/>
          </a:p>
        </p:txBody>
      </p:sp>
    </p:spTree>
    <p:extLst>
      <p:ext uri="{BB962C8B-B14F-4D97-AF65-F5344CB8AC3E}">
        <p14:creationId xmlns:p14="http://schemas.microsoft.com/office/powerpoint/2010/main" val="12971005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80</a:t>
            </a:fld>
            <a:endParaRPr lang="en-US"/>
          </a:p>
        </p:txBody>
      </p:sp>
    </p:spTree>
    <p:extLst>
      <p:ext uri="{BB962C8B-B14F-4D97-AF65-F5344CB8AC3E}">
        <p14:creationId xmlns:p14="http://schemas.microsoft.com/office/powerpoint/2010/main" val="22498181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81</a:t>
            </a:fld>
            <a:endParaRPr lang="en-US"/>
          </a:p>
        </p:txBody>
      </p:sp>
    </p:spTree>
    <p:extLst>
      <p:ext uri="{BB962C8B-B14F-4D97-AF65-F5344CB8AC3E}">
        <p14:creationId xmlns:p14="http://schemas.microsoft.com/office/powerpoint/2010/main" val="1755475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82</a:t>
            </a:fld>
            <a:endParaRPr lang="en-US"/>
          </a:p>
        </p:txBody>
      </p:sp>
    </p:spTree>
    <p:extLst>
      <p:ext uri="{BB962C8B-B14F-4D97-AF65-F5344CB8AC3E}">
        <p14:creationId xmlns:p14="http://schemas.microsoft.com/office/powerpoint/2010/main" val="18329366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83</a:t>
            </a:fld>
            <a:endParaRPr lang="en-US"/>
          </a:p>
        </p:txBody>
      </p:sp>
    </p:spTree>
    <p:extLst>
      <p:ext uri="{BB962C8B-B14F-4D97-AF65-F5344CB8AC3E}">
        <p14:creationId xmlns:p14="http://schemas.microsoft.com/office/powerpoint/2010/main" val="14477750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84</a:t>
            </a:fld>
            <a:endParaRPr lang="en-US"/>
          </a:p>
        </p:txBody>
      </p:sp>
    </p:spTree>
    <p:extLst>
      <p:ext uri="{BB962C8B-B14F-4D97-AF65-F5344CB8AC3E}">
        <p14:creationId xmlns:p14="http://schemas.microsoft.com/office/powerpoint/2010/main" val="1483047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F31D6D-0650-4DA1-B5DF-16AB7451A1A0}" type="slidenum">
              <a:rPr lang="en-US" smtClean="0"/>
              <a:t>8</a:t>
            </a:fld>
            <a:endParaRPr lang="en-US"/>
          </a:p>
        </p:txBody>
      </p:sp>
    </p:spTree>
    <p:extLst>
      <p:ext uri="{BB962C8B-B14F-4D97-AF65-F5344CB8AC3E}">
        <p14:creationId xmlns:p14="http://schemas.microsoft.com/office/powerpoint/2010/main" val="2985500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began aggregating transportation news way back in 2005.  Our initial blogger platform is like the </a:t>
            </a:r>
            <a:r>
              <a:rPr lang="en-US" b="1" baseline="0" dirty="0" smtClean="0"/>
              <a:t>Stonehenge</a:t>
            </a:r>
            <a:r>
              <a:rPr lang="en-US" baseline="0" dirty="0" smtClean="0"/>
              <a:t> of transportation social media</a:t>
            </a:r>
          </a:p>
          <a:p>
            <a:endParaRPr lang="en-US" baseline="0" dirty="0" smtClean="0"/>
          </a:p>
          <a:p>
            <a:r>
              <a:rPr lang="en-US" baseline="0" dirty="0" smtClean="0"/>
              <a:t>This eventually evolved into a curated keyword list in Google Alerts.  When Los Angeles County passed what is known as “Measure R” in 2008, a PERFECT STORM of converging factors slammed us in the face.  More citizen advocacy, more attention being paid to multiple transit projects and proposals in a range of planning and construction, and more opportunity to inform people – OR GET IT WRONG</a:t>
            </a:r>
          </a:p>
          <a:p>
            <a:endParaRPr lang="en-US" baseline="0" dirty="0" smtClean="0"/>
          </a:p>
          <a:p>
            <a:r>
              <a:rPr lang="en-US" baseline="0" dirty="0" smtClean="0"/>
              <a:t>We had to evolve, and we had to go mobile as well.  But alas, Google Alerts died off recently, so we had to go with another aggregator tool and began using </a:t>
            </a:r>
            <a:r>
              <a:rPr lang="en-US" baseline="0" dirty="0" err="1" smtClean="0"/>
              <a:t>Feedly</a:t>
            </a:r>
            <a:endParaRPr lang="en-US" baseline="0" dirty="0" smtClean="0"/>
          </a:p>
          <a:p>
            <a:endParaRPr lang="en-US" baseline="0" dirty="0" smtClean="0"/>
          </a:p>
          <a:p>
            <a:r>
              <a:rPr lang="en-US" baseline="0" dirty="0" smtClean="0"/>
              <a:t>However, there are other models for getting what you need and what will work best for you and what you are trying to accomplish</a:t>
            </a:r>
          </a:p>
          <a:p>
            <a:endParaRPr lang="en-US" dirty="0"/>
          </a:p>
        </p:txBody>
      </p:sp>
      <p:sp>
        <p:nvSpPr>
          <p:cNvPr id="4" name="Slide Number Placeholder 3"/>
          <p:cNvSpPr>
            <a:spLocks noGrp="1"/>
          </p:cNvSpPr>
          <p:nvPr>
            <p:ph type="sldNum" sz="quarter" idx="10"/>
          </p:nvPr>
        </p:nvSpPr>
        <p:spPr/>
        <p:txBody>
          <a:bodyPr/>
          <a:lstStyle/>
          <a:p>
            <a:fld id="{11F31D6D-0650-4DA1-B5DF-16AB7451A1A0}" type="slidenum">
              <a:rPr lang="en-US" smtClean="0"/>
              <a:t>9</a:t>
            </a:fld>
            <a:endParaRPr lang="en-US"/>
          </a:p>
        </p:txBody>
      </p:sp>
    </p:spTree>
    <p:extLst>
      <p:ext uri="{BB962C8B-B14F-4D97-AF65-F5344CB8AC3E}">
        <p14:creationId xmlns:p14="http://schemas.microsoft.com/office/powerpoint/2010/main" val="383002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80E183C-7C1F-4A9F-991E-D1DF5BE36C01}" type="datetimeFigureOut">
              <a:rPr lang="en-US" smtClean="0"/>
              <a:t>11/4/2014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1E2C6AE3-31E9-4270-9CEF-901DB952CF4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0E183C-7C1F-4A9F-991E-D1DF5BE36C01}"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0E183C-7C1F-4A9F-991E-D1DF5BE36C01}"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0E183C-7C1F-4A9F-991E-D1DF5BE36C01}"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80E183C-7C1F-4A9F-991E-D1DF5BE36C01}" type="datetimeFigureOut">
              <a:rPr lang="en-US" smtClean="0"/>
              <a:t>11/4/2014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C6AE3-31E9-4270-9CEF-901DB952CF47}"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80E183C-7C1F-4A9F-991E-D1DF5BE36C01}"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80E183C-7C1F-4A9F-991E-D1DF5BE36C01}" type="datetimeFigureOut">
              <a:rPr lang="en-US" smtClean="0"/>
              <a:t>11/4/2014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80E183C-7C1F-4A9F-991E-D1DF5BE36C01}" type="datetimeFigureOut">
              <a:rPr lang="en-US" smtClean="0"/>
              <a:t>11/4/2014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E183C-7C1F-4A9F-991E-D1DF5BE36C01}" type="datetimeFigureOut">
              <a:rPr lang="en-US" smtClean="0"/>
              <a:t>11/4/2014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80E183C-7C1F-4A9F-991E-D1DF5BE36C01}"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C6AE3-31E9-4270-9CEF-901DB952CF4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80E183C-7C1F-4A9F-991E-D1DF5BE36C01}" type="datetimeFigureOut">
              <a:rPr lang="en-US" smtClean="0"/>
              <a:t>11/4/2014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1E2C6AE3-31E9-4270-9CEF-901DB952CF47}"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80E183C-7C1F-4A9F-991E-D1DF5BE36C01}" type="datetimeFigureOut">
              <a:rPr lang="en-US" smtClean="0"/>
              <a:t>11/4/2014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1E2C6AE3-31E9-4270-9CEF-901DB952CF47}"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mailto:bicknellk@metro.net" TargetMode="External"/><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hyperlink" Target="http://metroprimaryresources.info/" TargetMode="External"/><Relationship Id="rId4" Type="http://schemas.openxmlformats.org/officeDocument/2006/relationships/hyperlink" Target="http://www.metro.net/librar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838200"/>
            <a:ext cx="7851648" cy="3657600"/>
          </a:xfrm>
        </p:spPr>
        <p:txBody>
          <a:bodyPr>
            <a:normAutofit fontScale="90000"/>
          </a:bodyPr>
          <a:lstStyle/>
          <a:p>
            <a:pPr algn="ctr"/>
            <a:r>
              <a:rPr lang="en-US" dirty="0" smtClean="0"/>
              <a:t>COMMUNITY CURATION, NEWS AGGREGATION </a:t>
            </a:r>
            <a:r>
              <a:rPr lang="en-US" dirty="0" smtClean="0"/>
              <a:t>&amp; “DATA ALCHEMY”:</a:t>
            </a:r>
            <a:br>
              <a:rPr lang="en-US" dirty="0" smtClean="0"/>
            </a:br>
            <a:r>
              <a:rPr lang="en-US" dirty="0" smtClean="0"/>
              <a:t>The Bleeding Edge of Library Opportunity</a:t>
            </a:r>
            <a:endParaRPr lang="en-US" dirty="0"/>
          </a:p>
        </p:txBody>
      </p:sp>
      <p:sp>
        <p:nvSpPr>
          <p:cNvPr id="3" name="Subtitle 2"/>
          <p:cNvSpPr>
            <a:spLocks noGrp="1"/>
          </p:cNvSpPr>
          <p:nvPr>
            <p:ph type="subTitle" idx="1"/>
          </p:nvPr>
        </p:nvSpPr>
        <p:spPr>
          <a:xfrm>
            <a:off x="533400" y="4648200"/>
            <a:ext cx="7854696" cy="1981200"/>
          </a:xfrm>
        </p:spPr>
        <p:txBody>
          <a:bodyPr>
            <a:normAutofit fontScale="77500" lnSpcReduction="20000"/>
          </a:bodyPr>
          <a:lstStyle/>
          <a:p>
            <a:pPr algn="ctr"/>
            <a:r>
              <a:rPr lang="en-US" dirty="0" smtClean="0"/>
              <a:t>California Library Association</a:t>
            </a:r>
            <a:endParaRPr lang="en-US" dirty="0" smtClean="0"/>
          </a:p>
          <a:p>
            <a:pPr algn="ctr"/>
            <a:r>
              <a:rPr lang="en-US" dirty="0" smtClean="0"/>
              <a:t>November 9</a:t>
            </a:r>
            <a:r>
              <a:rPr lang="en-US" dirty="0" smtClean="0"/>
              <a:t>, </a:t>
            </a:r>
            <a:r>
              <a:rPr lang="en-US" dirty="0" smtClean="0"/>
              <a:t>2014</a:t>
            </a:r>
          </a:p>
          <a:p>
            <a:pPr algn="l"/>
            <a:endParaRPr lang="en-US" dirty="0" smtClean="0"/>
          </a:p>
          <a:p>
            <a:pPr algn="l"/>
            <a:r>
              <a:rPr lang="en-US" dirty="0" err="1" smtClean="0"/>
              <a:t>Kenn</a:t>
            </a:r>
            <a:r>
              <a:rPr lang="en-US" dirty="0" smtClean="0"/>
              <a:t> </a:t>
            </a:r>
            <a:r>
              <a:rPr lang="en-US" dirty="0" smtClean="0"/>
              <a:t>Bicknell:  </a:t>
            </a:r>
            <a:r>
              <a:rPr lang="en-US" b="1" dirty="0" smtClean="0">
                <a:solidFill>
                  <a:schemeClr val="bg1"/>
                </a:solidFill>
              </a:rPr>
              <a:t>@</a:t>
            </a:r>
            <a:r>
              <a:rPr lang="en-US" b="1" dirty="0" err="1" smtClean="0">
                <a:solidFill>
                  <a:schemeClr val="bg1"/>
                </a:solidFill>
              </a:rPr>
              <a:t>StrategicLbries</a:t>
            </a:r>
            <a:endParaRPr lang="en-US" b="1" dirty="0" smtClean="0">
              <a:solidFill>
                <a:schemeClr val="bg1"/>
              </a:solidFill>
            </a:endParaRPr>
          </a:p>
          <a:p>
            <a:pPr algn="l"/>
            <a:r>
              <a:rPr lang="en-US" i="1" dirty="0" smtClean="0"/>
              <a:t>Digital Resources Librarian</a:t>
            </a:r>
          </a:p>
          <a:p>
            <a:pPr algn="l"/>
            <a:r>
              <a:rPr lang="en-US" i="1" dirty="0" smtClean="0"/>
              <a:t>Los Angeles County Metropolitan Transportation Authority</a:t>
            </a:r>
            <a:endParaRPr lang="en-US" i="1" dirty="0"/>
          </a:p>
        </p:txBody>
      </p:sp>
    </p:spTree>
    <p:extLst>
      <p:ext uri="{BB962C8B-B14F-4D97-AF65-F5344CB8AC3E}">
        <p14:creationId xmlns:p14="http://schemas.microsoft.com/office/powerpoint/2010/main" val="1525123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rmAutofit fontScale="90000"/>
          </a:bodyPr>
          <a:lstStyle/>
          <a:p>
            <a:pPr algn="ctr"/>
            <a:r>
              <a:rPr lang="en-US" dirty="0" smtClean="0"/>
              <a:t>Where they are looking </a:t>
            </a:r>
            <a:br>
              <a:rPr lang="en-US" dirty="0" smtClean="0"/>
            </a:br>
            <a:r>
              <a:rPr lang="en-US" dirty="0" smtClean="0"/>
              <a:t>for information</a:t>
            </a:r>
            <a:endParaRPr lang="en-US" dirty="0"/>
          </a:p>
        </p:txBody>
      </p:sp>
      <p:pic>
        <p:nvPicPr>
          <p:cNvPr id="3074" name="Picture 2" descr="J:\Kenn Bicknell\PRESENTATIONS\images\news-consumption-across-social-media-pew-chart-2013.p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29200" y="2209800"/>
            <a:ext cx="3276600" cy="443388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J:\Kenn Bicknell\PRESENTATIONS\images\news-consumption-rise- across-social-media-pew-chart-2013.pn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3581400" cy="449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2302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 Online Newspaper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7310" y="1975326"/>
            <a:ext cx="6469380" cy="4309110"/>
          </a:xfrm>
        </p:spPr>
      </p:pic>
    </p:spTree>
    <p:extLst>
      <p:ext uri="{BB962C8B-B14F-4D97-AF65-F5344CB8AC3E}">
        <p14:creationId xmlns:p14="http://schemas.microsoft.com/office/powerpoint/2010/main" val="4205729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Creating Your Own Newspaper</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9600" y="2590800"/>
            <a:ext cx="4038600" cy="2547808"/>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43400" y="2590800"/>
            <a:ext cx="4038600" cy="3040828"/>
          </a:xfrm>
        </p:spPr>
      </p:pic>
    </p:spTree>
    <p:extLst>
      <p:ext uri="{BB962C8B-B14F-4D97-AF65-F5344CB8AC3E}">
        <p14:creationId xmlns:p14="http://schemas.microsoft.com/office/powerpoint/2010/main" val="3141894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Featured Content Every Day</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895600"/>
            <a:ext cx="4038600" cy="2522047"/>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876795"/>
            <a:ext cx="4038600" cy="2522047"/>
          </a:xfrm>
        </p:spPr>
      </p:pic>
    </p:spTree>
    <p:extLst>
      <p:ext uri="{BB962C8B-B14F-4D97-AF65-F5344CB8AC3E}">
        <p14:creationId xmlns:p14="http://schemas.microsoft.com/office/powerpoint/2010/main" val="1142364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267712"/>
          </a:xfrm>
        </p:spPr>
        <p:txBody>
          <a:bodyPr>
            <a:normAutofit fontScale="90000"/>
          </a:bodyPr>
          <a:lstStyle/>
          <a:p>
            <a:r>
              <a:rPr lang="en-US" dirty="0" smtClean="0"/>
              <a:t>Case study: </a:t>
            </a:r>
            <a:br>
              <a:rPr lang="en-US" dirty="0" smtClean="0"/>
            </a:br>
            <a:r>
              <a:rPr lang="en-US" dirty="0" smtClean="0"/>
              <a:t>Community News Rooms</a:t>
            </a:r>
            <a:br>
              <a:rPr lang="en-US" dirty="0" smtClean="0"/>
            </a:br>
            <a:r>
              <a:rPr lang="en-US" dirty="0" smtClean="0"/>
              <a:t>Fourth Estate (Detroit)</a:t>
            </a:r>
            <a:endParaRPr lang="en-US" dirty="0"/>
          </a:p>
        </p:txBody>
      </p:sp>
      <p:sp>
        <p:nvSpPr>
          <p:cNvPr id="3" name="Content Placeholder 2"/>
          <p:cNvSpPr>
            <a:spLocks noGrp="1"/>
          </p:cNvSpPr>
          <p:nvPr>
            <p:ph idx="1"/>
          </p:nvPr>
        </p:nvSpPr>
        <p:spPr>
          <a:xfrm>
            <a:off x="457200" y="3124200"/>
            <a:ext cx="8229600" cy="3169920"/>
          </a:xfrm>
        </p:spPr>
        <p:txBody>
          <a:bodyPr/>
          <a:lstStyle/>
          <a:p>
            <a:r>
              <a:rPr lang="en-US" u="sng" dirty="0" smtClean="0"/>
              <a:t>NEED</a:t>
            </a:r>
            <a:r>
              <a:rPr lang="en-US" dirty="0" smtClean="0"/>
              <a:t>:  Watchdog journalism in “news deserts”</a:t>
            </a:r>
          </a:p>
          <a:p>
            <a:r>
              <a:rPr lang="en-US" u="sng" dirty="0" smtClean="0"/>
              <a:t>PROPOSAL</a:t>
            </a:r>
            <a:r>
              <a:rPr lang="en-US" dirty="0" smtClean="0"/>
              <a:t>: Pooling community talent and resources into a network of independent, sustainable and cooperatively networked organizations</a:t>
            </a:r>
          </a:p>
          <a:p>
            <a:r>
              <a:rPr lang="en-US" u="sng" dirty="0" smtClean="0"/>
              <a:t>OUTCOMES</a:t>
            </a:r>
            <a:r>
              <a:rPr lang="en-US" dirty="0" smtClean="0"/>
              <a:t>: Self-sustaining Town Square, Real local public interest news</a:t>
            </a:r>
            <a:endParaRPr lang="en-US" dirty="0"/>
          </a:p>
        </p:txBody>
      </p:sp>
      <p:pic>
        <p:nvPicPr>
          <p:cNvPr id="2051" name="Picture 3" descr="J:\Kenn Bicknell\PRESENTATIONS\images\case-studies\news\4th-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600200"/>
            <a:ext cx="180975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833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524000"/>
          </a:xfrm>
        </p:spPr>
        <p:txBody>
          <a:bodyPr>
            <a:normAutofit fontScale="90000"/>
          </a:bodyPr>
          <a:lstStyle/>
          <a:p>
            <a:r>
              <a:rPr lang="en-US" dirty="0" smtClean="0"/>
              <a:t>Case study: </a:t>
            </a:r>
            <a:br>
              <a:rPr lang="en-US" dirty="0" smtClean="0"/>
            </a:br>
            <a:r>
              <a:rPr lang="en-US" dirty="0" smtClean="0"/>
              <a:t>University of Oregon &amp; KEZI </a:t>
            </a:r>
            <a:endParaRPr lang="en-US" dirty="0"/>
          </a:p>
        </p:txBody>
      </p:sp>
      <p:sp>
        <p:nvSpPr>
          <p:cNvPr id="3" name="Content Placeholder 2"/>
          <p:cNvSpPr>
            <a:spLocks noGrp="1"/>
          </p:cNvSpPr>
          <p:nvPr>
            <p:ph idx="1"/>
          </p:nvPr>
        </p:nvSpPr>
        <p:spPr>
          <a:xfrm>
            <a:off x="457200" y="2286000"/>
            <a:ext cx="8229600" cy="4343400"/>
          </a:xfrm>
        </p:spPr>
        <p:txBody>
          <a:bodyPr>
            <a:normAutofit fontScale="92500" lnSpcReduction="10000"/>
          </a:bodyPr>
          <a:lstStyle/>
          <a:p>
            <a:r>
              <a:rPr lang="en-US" u="sng" dirty="0" smtClean="0"/>
              <a:t>NEED</a:t>
            </a:r>
            <a:r>
              <a:rPr lang="en-US" dirty="0" smtClean="0"/>
              <a:t>: Identifies gaps in historical accounts, expands existing initiatives with underrepresented communities (Latino, Native American)</a:t>
            </a:r>
          </a:p>
          <a:p>
            <a:r>
              <a:rPr lang="en-US" u="sng" dirty="0" smtClean="0"/>
              <a:t>PROPOSAL</a:t>
            </a:r>
            <a:r>
              <a:rPr lang="en-US" dirty="0" smtClean="0"/>
              <a:t>: Facilitate personal and collective </a:t>
            </a:r>
            <a:r>
              <a:rPr lang="en-US" dirty="0" err="1" smtClean="0"/>
              <a:t>sensemaking</a:t>
            </a:r>
            <a:r>
              <a:rPr lang="en-US" dirty="0" smtClean="0"/>
              <a:t> and action via </a:t>
            </a:r>
          </a:p>
          <a:p>
            <a:pPr marL="0" indent="0">
              <a:buNone/>
            </a:pPr>
            <a:r>
              <a:rPr lang="en-US" dirty="0"/>
              <a:t> </a:t>
            </a:r>
            <a:r>
              <a:rPr lang="en-US" dirty="0" smtClean="0"/>
              <a:t>  news reporting, digital </a:t>
            </a:r>
          </a:p>
          <a:p>
            <a:r>
              <a:rPr lang="en-US" u="sng" dirty="0" smtClean="0"/>
              <a:t>OUTCOMES</a:t>
            </a:r>
            <a:r>
              <a:rPr lang="en-US" dirty="0" smtClean="0"/>
              <a:t>: Collaboration</a:t>
            </a:r>
          </a:p>
          <a:p>
            <a:pPr marL="0" indent="0">
              <a:buNone/>
            </a:pPr>
            <a:r>
              <a:rPr lang="en-US" dirty="0" smtClean="0"/>
              <a:t>   with UO SOJC, Latino Roots</a:t>
            </a:r>
          </a:p>
          <a:p>
            <a:pPr marL="0" indent="0">
              <a:buNone/>
            </a:pPr>
            <a:r>
              <a:rPr lang="en-US" dirty="0"/>
              <a:t> </a:t>
            </a:r>
            <a:r>
              <a:rPr lang="en-US" dirty="0" smtClean="0"/>
              <a:t>  Project, Tribal Archives Portal;</a:t>
            </a:r>
          </a:p>
          <a:p>
            <a:pPr marL="0" indent="0">
              <a:buNone/>
            </a:pPr>
            <a:r>
              <a:rPr lang="en-US" dirty="0" smtClean="0"/>
              <a:t>   Interactive digital storytelling</a:t>
            </a:r>
          </a:p>
          <a:p>
            <a:pPr marL="0" indent="0">
              <a:buNone/>
            </a:pPr>
            <a:r>
              <a:rPr lang="en-US" dirty="0" smtClean="0"/>
              <a:t>   Portal; replicable statewide/beyond</a:t>
            </a:r>
            <a:endParaRPr lang="en-US" dirty="0"/>
          </a:p>
        </p:txBody>
      </p:sp>
      <p:pic>
        <p:nvPicPr>
          <p:cNvPr id="5122" name="Picture 2" descr="J:\Kenn Bicknell\PRESENTATIONS\images\case-studies\news\oregon-kez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743" y="4539343"/>
            <a:ext cx="36576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818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039112"/>
          </a:xfrm>
        </p:spPr>
        <p:txBody>
          <a:bodyPr>
            <a:normAutofit/>
          </a:bodyPr>
          <a:lstStyle/>
          <a:p>
            <a:pPr algn="ctr"/>
            <a:r>
              <a:rPr lang="en-US" dirty="0">
                <a:solidFill>
                  <a:schemeClr val="tx1"/>
                </a:solidFill>
              </a:rPr>
              <a:t>STRATEGIC DIRECTION </a:t>
            </a:r>
            <a:r>
              <a:rPr lang="en-US" dirty="0" smtClean="0">
                <a:solidFill>
                  <a:schemeClr val="tx1"/>
                </a:solidFill>
              </a:rPr>
              <a:t>#2:</a:t>
            </a:r>
            <a:r>
              <a:rPr lang="en-US" dirty="0">
                <a:solidFill>
                  <a:srgbClr val="FF0000"/>
                </a:solidFill>
              </a:rPr>
              <a:t/>
            </a:r>
            <a:br>
              <a:rPr lang="en-US" dirty="0">
                <a:solidFill>
                  <a:srgbClr val="FF0000"/>
                </a:solidFill>
              </a:rPr>
            </a:br>
            <a:r>
              <a:rPr lang="en-US" dirty="0" smtClean="0">
                <a:solidFill>
                  <a:srgbClr val="FF0000"/>
                </a:solidFill>
              </a:rPr>
              <a:t>COMMUNITY CURATION</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2096" y="2971800"/>
            <a:ext cx="455980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28795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066800"/>
          </a:xfrm>
        </p:spPr>
        <p:txBody>
          <a:bodyPr/>
          <a:lstStyle/>
          <a:p>
            <a:pPr algn="ctr"/>
            <a:r>
              <a:rPr lang="en-US" dirty="0" smtClean="0"/>
              <a:t>Differentiation</a:t>
            </a:r>
            <a:endParaRPr lang="en-US" dirty="0"/>
          </a:p>
        </p:txBody>
      </p:sp>
      <p:pic>
        <p:nvPicPr>
          <p:cNvPr id="24578" name="Picture 2" descr="J:\Kenn Bicknell\PRESENTATIONS\images\differentiation-strateg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676401"/>
            <a:ext cx="73914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7940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t>Theme:</a:t>
            </a:r>
            <a:br>
              <a:rPr lang="en-US" dirty="0" smtClean="0"/>
            </a:br>
            <a:r>
              <a:rPr lang="en-US" dirty="0" smtClean="0"/>
              <a:t>Local </a:t>
            </a:r>
            <a:r>
              <a:rPr lang="en-US" dirty="0" smtClean="0"/>
              <a:t>History Advocacy</a:t>
            </a:r>
            <a:endParaRPr lang="en-US" dirty="0"/>
          </a:p>
        </p:txBody>
      </p:sp>
      <p:pic>
        <p:nvPicPr>
          <p:cNvPr id="21506" name="Picture 2" descr="J:\Kenn Bicknell\PRESENTATIONS\images\pe-map-local-history-advocacy.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2362200"/>
            <a:ext cx="7098883"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8229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L.A. as Subject</a:t>
            </a:r>
            <a:endParaRPr lang="en-US" dirty="0"/>
          </a:p>
        </p:txBody>
      </p:sp>
      <p:pic>
        <p:nvPicPr>
          <p:cNvPr id="27651" name="Picture 3" descr="J:\Kenn Bicknell\PRESENTATIONS\images\laassubject-directory-pinmap.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71680" y="1935163"/>
            <a:ext cx="6000639"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6591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About The Metro Library</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73452" y="1935163"/>
            <a:ext cx="339709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268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ctr"/>
            <a:r>
              <a:rPr lang="en-US" dirty="0" smtClean="0"/>
              <a:t>L.A. as Subject</a:t>
            </a:r>
            <a:endParaRPr lang="en-US" dirty="0"/>
          </a:p>
        </p:txBody>
      </p:sp>
      <p:pic>
        <p:nvPicPr>
          <p:cNvPr id="26626" name="Picture 2" descr="J:\Kenn Bicknell\PRESENTATIONS\images\laassubject-front-page-738x598.bm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63468" y="1935163"/>
            <a:ext cx="5417064"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387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Media Partnerships</a:t>
            </a:r>
            <a:endParaRPr lang="en-US" dirty="0"/>
          </a:p>
        </p:txBody>
      </p:sp>
      <p:pic>
        <p:nvPicPr>
          <p:cNvPr id="25602" name="Picture 2" descr="J:\Kenn Bicknell\PRESENTATIONS\images\laassubject-kcet-story-bicyclin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36665" y="1935163"/>
            <a:ext cx="5270670"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02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Archives Bazaar</a:t>
            </a:r>
            <a:endParaRPr lang="en-US" dirty="0"/>
          </a:p>
        </p:txBody>
      </p:sp>
      <p:pic>
        <p:nvPicPr>
          <p:cNvPr id="23554" name="Picture 2" descr="J:\Kenn Bicknell\PRESENTATIONS\images\laassubject-archives-bazaar-group-photo.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623344"/>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J:\Kenn Bicknell\PRESENTATIONS\images\laassubject-archives-bazaar-group-photo-2.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667000"/>
            <a:ext cx="3733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558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Archives Bazaar</a:t>
            </a:r>
            <a:endParaRPr lang="en-US" dirty="0"/>
          </a:p>
        </p:txBody>
      </p:sp>
      <p:pic>
        <p:nvPicPr>
          <p:cNvPr id="22531" name="Picture 3" descr="J:\Kenn Bicknell\PRESENTATIONS\images\laassubject-austin-archives-bazaar.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83509" y="1935163"/>
            <a:ext cx="3976981"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3961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15312"/>
          </a:xfrm>
        </p:spPr>
        <p:txBody>
          <a:bodyPr>
            <a:normAutofit fontScale="90000"/>
          </a:bodyPr>
          <a:lstStyle/>
          <a:p>
            <a:r>
              <a:rPr lang="en-US" dirty="0" smtClean="0"/>
              <a:t>Case Study:</a:t>
            </a:r>
            <a:br>
              <a:rPr lang="en-US" dirty="0" smtClean="0"/>
            </a:br>
            <a:r>
              <a:rPr lang="en-US" dirty="0" err="1" smtClean="0"/>
              <a:t>Citizenscapes</a:t>
            </a:r>
            <a:r>
              <a:rPr lang="en-US" dirty="0" smtClean="0"/>
              <a:t>: Stories</a:t>
            </a:r>
            <a:br>
              <a:rPr lang="en-US" dirty="0" smtClean="0"/>
            </a:br>
            <a:r>
              <a:rPr lang="en-US" dirty="0" smtClean="0"/>
              <a:t>of Our San Francisco </a:t>
            </a:r>
            <a:endParaRPr lang="en-US" dirty="0"/>
          </a:p>
        </p:txBody>
      </p:sp>
      <p:sp>
        <p:nvSpPr>
          <p:cNvPr id="3" name="Content Placeholder 2"/>
          <p:cNvSpPr>
            <a:spLocks noGrp="1"/>
          </p:cNvSpPr>
          <p:nvPr>
            <p:ph idx="1"/>
          </p:nvPr>
        </p:nvSpPr>
        <p:spPr>
          <a:xfrm>
            <a:off x="457200" y="2971800"/>
            <a:ext cx="8229600" cy="3352800"/>
          </a:xfrm>
        </p:spPr>
        <p:txBody>
          <a:bodyPr>
            <a:normAutofit lnSpcReduction="10000"/>
          </a:bodyPr>
          <a:lstStyle/>
          <a:p>
            <a:r>
              <a:rPr lang="en-US" u="sng" dirty="0" smtClean="0"/>
              <a:t>NEED</a:t>
            </a:r>
            <a:r>
              <a:rPr lang="en-US" dirty="0" smtClean="0"/>
              <a:t>: Preserve diverse neighborhood histories in a time of rapid gentrification and change</a:t>
            </a:r>
          </a:p>
          <a:p>
            <a:r>
              <a:rPr lang="en-US" u="sng" dirty="0" smtClean="0"/>
              <a:t>PROPOSAL</a:t>
            </a:r>
            <a:r>
              <a:rPr lang="en-US" dirty="0" smtClean="0"/>
              <a:t>: Program to train people how to be digital “citizen storytellers using smart phones, tablets, cameras</a:t>
            </a:r>
          </a:p>
          <a:p>
            <a:r>
              <a:rPr lang="en-US" u="sng" dirty="0" smtClean="0"/>
              <a:t>OUTCOME</a:t>
            </a:r>
            <a:r>
              <a:rPr lang="en-US" dirty="0" smtClean="0"/>
              <a:t>: Neighborhood history for SFPL audiovisual archives, public engagement, model for other cities, skill-building for participants</a:t>
            </a:r>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914400"/>
            <a:ext cx="2590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40125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828800"/>
          </a:xfrm>
        </p:spPr>
        <p:txBody>
          <a:bodyPr>
            <a:normAutofit fontScale="90000"/>
          </a:bodyPr>
          <a:lstStyle/>
          <a:p>
            <a:r>
              <a:rPr lang="en-US" dirty="0" smtClean="0"/>
              <a:t>Case Study: </a:t>
            </a:r>
            <a:br>
              <a:rPr lang="en-US" dirty="0" smtClean="0"/>
            </a:br>
            <a:r>
              <a:rPr lang="en-US" dirty="0" smtClean="0"/>
              <a:t>Kansas City (MO) </a:t>
            </a:r>
            <a:br>
              <a:rPr lang="en-US" dirty="0" smtClean="0"/>
            </a:br>
            <a:r>
              <a:rPr lang="en-US" dirty="0" smtClean="0"/>
              <a:t>Then &amp; Now</a:t>
            </a:r>
            <a:endParaRPr lang="en-US" dirty="0"/>
          </a:p>
        </p:txBody>
      </p:sp>
      <p:sp>
        <p:nvSpPr>
          <p:cNvPr id="3" name="Content Placeholder 2"/>
          <p:cNvSpPr>
            <a:spLocks noGrp="1"/>
          </p:cNvSpPr>
          <p:nvPr>
            <p:ph idx="1"/>
          </p:nvPr>
        </p:nvSpPr>
        <p:spPr>
          <a:xfrm>
            <a:off x="457200" y="3352800"/>
            <a:ext cx="8229600" cy="3276600"/>
          </a:xfrm>
        </p:spPr>
        <p:txBody>
          <a:bodyPr>
            <a:normAutofit lnSpcReduction="10000"/>
          </a:bodyPr>
          <a:lstStyle/>
          <a:p>
            <a:r>
              <a:rPr lang="en-US" u="sng" dirty="0" smtClean="0"/>
              <a:t>NEED</a:t>
            </a:r>
            <a:r>
              <a:rPr lang="en-US" dirty="0" smtClean="0"/>
              <a:t>: Engendering interest in city’s history via one comprehensive resource: 1940 Tax Assessment photos</a:t>
            </a:r>
          </a:p>
          <a:p>
            <a:r>
              <a:rPr lang="en-US" u="sng" dirty="0" smtClean="0"/>
              <a:t>PROPOSAL</a:t>
            </a:r>
            <a:r>
              <a:rPr lang="en-US" dirty="0" smtClean="0"/>
              <a:t>: </a:t>
            </a:r>
            <a:r>
              <a:rPr lang="en-US" dirty="0" err="1" smtClean="0"/>
              <a:t>Crowdsource</a:t>
            </a:r>
            <a:r>
              <a:rPr lang="en-US" dirty="0" smtClean="0"/>
              <a:t> item-level metadata, add contemporary images as platform for storytelling, neighborhood development</a:t>
            </a:r>
          </a:p>
          <a:p>
            <a:r>
              <a:rPr lang="en-US" u="sng" dirty="0" smtClean="0"/>
              <a:t>OUTCOMES</a:t>
            </a:r>
            <a:r>
              <a:rPr lang="en-US" dirty="0" smtClean="0"/>
              <a:t>: Citizen sense of place, increase knowledge about historic assets, link past to present and future, model for other cities</a:t>
            </a:r>
            <a:endParaRPr lang="en-US" dirty="0"/>
          </a:p>
        </p:txBody>
      </p:sp>
      <p:pic>
        <p:nvPicPr>
          <p:cNvPr id="7170" name="Picture 2" descr="J:\Kenn Bicknell\PRESENTATIONS\images\case-studies\local-history\kansas-city-then-n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914400"/>
            <a:ext cx="3886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789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524000"/>
          </a:xfrm>
        </p:spPr>
        <p:txBody>
          <a:bodyPr>
            <a:normAutofit fontScale="90000"/>
          </a:bodyPr>
          <a:lstStyle/>
          <a:p>
            <a:pPr algn="ctr"/>
            <a:r>
              <a:rPr lang="en-US" dirty="0" smtClean="0"/>
              <a:t>Theme:</a:t>
            </a:r>
            <a:br>
              <a:rPr lang="en-US" dirty="0" smtClean="0"/>
            </a:br>
            <a:r>
              <a:rPr lang="en-US" dirty="0" smtClean="0"/>
              <a:t>New </a:t>
            </a:r>
            <a:r>
              <a:rPr lang="en-US" dirty="0" smtClean="0"/>
              <a:t>Technology Tools</a:t>
            </a:r>
            <a:endParaRPr lang="en-US" dirty="0"/>
          </a:p>
        </p:txBody>
      </p:sp>
      <p:pic>
        <p:nvPicPr>
          <p:cNvPr id="28674" name="Picture 2" descr="J:\Kenn Bicknell\PRESENTATIONS\images\museums-tomorrow-qr-code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52600" y="2438400"/>
            <a:ext cx="5705475"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3359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Timelines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10667629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Family Trees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38828961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ScenePast</a:t>
            </a:r>
            <a:r>
              <a:rPr lang="en-US" dirty="0" smtClean="0"/>
              <a:t> App</a:t>
            </a:r>
            <a:endParaRPr lang="en-US" dirty="0"/>
          </a:p>
        </p:txBody>
      </p:sp>
      <p:pic>
        <p:nvPicPr>
          <p:cNvPr id="31746" name="Picture 2" descr="J:\Kenn Bicknell\PRESENTATIONS\images\ScenePast-graumans-chinese-theatre.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03743" y="1920875"/>
            <a:ext cx="3345513" cy="4433888"/>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J:\Kenn Bicknell\PRESENTATIONS\images\ScenePast-boston-quincy-market.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14327" y="1920875"/>
            <a:ext cx="3706346" cy="443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3184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Breaking The Mold</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3632" y="1935163"/>
            <a:ext cx="6416735"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63530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ScenePast</a:t>
            </a:r>
            <a:r>
              <a:rPr lang="en-US" dirty="0" smtClean="0"/>
              <a:t> App</a:t>
            </a:r>
            <a:endParaRPr lang="en-US" dirty="0"/>
          </a:p>
        </p:txBody>
      </p:sp>
      <p:pic>
        <p:nvPicPr>
          <p:cNvPr id="32770" name="Picture 2" descr="J:\Kenn Bicknell\PRESENTATIONS\images\ScenePast-disneyland-hotel.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56572"/>
            <a:ext cx="8229600" cy="4346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5657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did this happen?</a:t>
            </a:r>
            <a:endParaRPr lang="en-US" dirty="0"/>
          </a:p>
        </p:txBody>
      </p:sp>
      <p:pic>
        <p:nvPicPr>
          <p:cNvPr id="6147" name="Picture 3" descr="J:\Flickr\20141105-stat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7821" y="1935163"/>
            <a:ext cx="760835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4063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a:bodyPr>
          <a:lstStyle/>
          <a:p>
            <a:pPr algn="ctr"/>
            <a:r>
              <a:rPr lang="en-US" dirty="0" smtClean="0"/>
              <a:t>Theme:</a:t>
            </a:r>
            <a:br>
              <a:rPr lang="en-US" dirty="0" smtClean="0"/>
            </a:br>
            <a:r>
              <a:rPr lang="en-US" dirty="0" err="1" smtClean="0"/>
              <a:t>Volumization</a:t>
            </a:r>
            <a:endParaRPr lang="en-US" dirty="0"/>
          </a:p>
        </p:txBody>
      </p:sp>
      <p:pic>
        <p:nvPicPr>
          <p:cNvPr id="35842" name="Picture 2" descr="J:\Kenn Bicknell\PRESENTATIONS\images\social-media-tiles.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687644"/>
            <a:ext cx="8229600" cy="288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722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Leverage Tools</a:t>
            </a:r>
            <a:endParaRPr lang="en-US" dirty="0"/>
          </a:p>
        </p:txBody>
      </p:sp>
      <p:pic>
        <p:nvPicPr>
          <p:cNvPr id="34818" name="Picture 2" descr="J:\Kenn Bicknell\PRESENTATIONS\images\social_media-keyboar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84032" y="1935163"/>
            <a:ext cx="6575935"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173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10512"/>
          </a:xfrm>
        </p:spPr>
        <p:txBody>
          <a:bodyPr>
            <a:normAutofit fontScale="90000"/>
          </a:bodyPr>
          <a:lstStyle/>
          <a:p>
            <a:pPr algn="ctr"/>
            <a:r>
              <a:rPr lang="en-US" dirty="0" smtClean="0"/>
              <a:t>Theme: </a:t>
            </a:r>
            <a:br>
              <a:rPr lang="en-US" dirty="0" smtClean="0"/>
            </a:br>
            <a:r>
              <a:rPr lang="en-US" dirty="0" smtClean="0"/>
              <a:t>Beyond “Traditional” Social Media</a:t>
            </a: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7200" y="2876795"/>
            <a:ext cx="4038600" cy="2522047"/>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2876795"/>
            <a:ext cx="4038600" cy="2522047"/>
          </a:xfrm>
        </p:spPr>
      </p:pic>
    </p:spTree>
    <p:extLst>
      <p:ext uri="{BB962C8B-B14F-4D97-AF65-F5344CB8AC3E}">
        <p14:creationId xmlns:p14="http://schemas.microsoft.com/office/powerpoint/2010/main" val="788470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Historypin</a:t>
            </a:r>
            <a:r>
              <a:rPr lang="en-US" dirty="0" smtClean="0"/>
              <a:t>: Augmented </a:t>
            </a:r>
            <a:r>
              <a:rPr lang="en-US" dirty="0" smtClean="0"/>
              <a:t>Reality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22703503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Augmented Reality</a:t>
            </a:r>
            <a:endParaRPr lang="en-US" dirty="0"/>
          </a:p>
        </p:txBody>
      </p:sp>
      <p:sp>
        <p:nvSpPr>
          <p:cNvPr id="3" name="Text Placeholder 2"/>
          <p:cNvSpPr>
            <a:spLocks noGrp="1"/>
          </p:cNvSpPr>
          <p:nvPr>
            <p:ph type="body" idx="1"/>
          </p:nvPr>
        </p:nvSpPr>
        <p:spPr>
          <a:xfrm>
            <a:off x="457200" y="2057400"/>
            <a:ext cx="4040188" cy="838200"/>
          </a:xfrm>
        </p:spPr>
        <p:txBody>
          <a:bodyPr/>
          <a:lstStyle/>
          <a:p>
            <a:pPr algn="ctr"/>
            <a:r>
              <a:rPr lang="en-US" dirty="0" smtClean="0"/>
              <a:t>Google Street View</a:t>
            </a:r>
            <a:endParaRPr lang="en-US" dirty="0"/>
          </a:p>
        </p:txBody>
      </p:sp>
      <p:sp>
        <p:nvSpPr>
          <p:cNvPr id="4" name="Text Placeholder 3"/>
          <p:cNvSpPr>
            <a:spLocks noGrp="1"/>
          </p:cNvSpPr>
          <p:nvPr>
            <p:ph type="body" sz="half" idx="3"/>
          </p:nvPr>
        </p:nvSpPr>
        <p:spPr>
          <a:xfrm>
            <a:off x="4645025" y="2057400"/>
            <a:ext cx="4041775" cy="838200"/>
          </a:xfrm>
        </p:spPr>
        <p:txBody>
          <a:bodyPr/>
          <a:lstStyle/>
          <a:p>
            <a:pPr algn="ctr"/>
            <a:r>
              <a:rPr lang="en-US" dirty="0" smtClean="0"/>
              <a:t>Fade Button Slider</a:t>
            </a:r>
            <a:endParaRPr lang="en-US" dirty="0"/>
          </a:p>
        </p:txBody>
      </p:sp>
      <p:pic>
        <p:nvPicPr>
          <p:cNvPr id="7" name="Content Placeholder 8"/>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57204" y="3176339"/>
            <a:ext cx="4040180" cy="2523034"/>
          </a:xfrm>
        </p:spPr>
      </p:pic>
      <p:pic>
        <p:nvPicPr>
          <p:cNvPr id="8" name="Content Placeholder 9"/>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822" y="3176339"/>
            <a:ext cx="4040180" cy="2523034"/>
          </a:xfrm>
        </p:spPr>
      </p:pic>
    </p:spTree>
    <p:extLst>
      <p:ext uri="{BB962C8B-B14F-4D97-AF65-F5344CB8AC3E}">
        <p14:creationId xmlns:p14="http://schemas.microsoft.com/office/powerpoint/2010/main" val="5999825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Case Study: Santa Ana PL</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58924" y="1935163"/>
            <a:ext cx="6226151" cy="4389437"/>
          </a:xfrm>
        </p:spPr>
      </p:pic>
    </p:spTree>
    <p:extLst>
      <p:ext uri="{BB962C8B-B14F-4D97-AF65-F5344CB8AC3E}">
        <p14:creationId xmlns:p14="http://schemas.microsoft.com/office/powerpoint/2010/main" val="1703955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Collaboration Around New Tools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33010527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Theme: Calendaring</a:t>
            </a:r>
            <a:endParaRPr lang="en-US" dirty="0"/>
          </a:p>
        </p:txBody>
      </p:sp>
      <p:pic>
        <p:nvPicPr>
          <p:cNvPr id="29699" name="Picture 3" descr="J:\Kenn Bicknell\PRESENTATIONS\images\calendaring-this-date-in-history-sandusky-star-journal-oh-14-dec-191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57500" y="2215356"/>
            <a:ext cx="34290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4107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295400"/>
          </a:xfrm>
        </p:spPr>
        <p:txBody>
          <a:bodyPr>
            <a:normAutofit fontScale="90000"/>
          </a:bodyPr>
          <a:lstStyle/>
          <a:p>
            <a:pPr algn="ctr"/>
            <a:r>
              <a:rPr lang="en-US" dirty="0"/>
              <a:t>The Perfect Storm </a:t>
            </a:r>
            <a:br>
              <a:rPr lang="en-US" dirty="0"/>
            </a:br>
            <a:r>
              <a:rPr lang="en-US" dirty="0"/>
              <a:t>Drives Innovation</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63871" y="2819400"/>
            <a:ext cx="4816257"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524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Calendar</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450" y="1935163"/>
            <a:ext cx="7023099" cy="4389437"/>
          </a:xfrm>
        </p:spPr>
      </p:pic>
    </p:spTree>
    <p:extLst>
      <p:ext uri="{BB962C8B-B14F-4D97-AF65-F5344CB8AC3E}">
        <p14:creationId xmlns:p14="http://schemas.microsoft.com/office/powerpoint/2010/main" val="3348032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24712"/>
          </a:xfrm>
        </p:spPr>
        <p:txBody>
          <a:bodyPr>
            <a:normAutofit/>
          </a:bodyPr>
          <a:lstStyle/>
          <a:p>
            <a:pPr algn="ctr"/>
            <a:r>
              <a:rPr lang="en-US" dirty="0" smtClean="0"/>
              <a:t>Sample </a:t>
            </a:r>
            <a:r>
              <a:rPr lang="en-US" dirty="0"/>
              <a:t>Calendar </a:t>
            </a:r>
            <a:r>
              <a:rPr lang="en-US" dirty="0" smtClean="0"/>
              <a:t>Entries</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309646"/>
            <a:ext cx="4038600" cy="3656345"/>
          </a:xfrm>
        </p:spPr>
      </p:pic>
      <p:pic>
        <p:nvPicPr>
          <p:cNvPr id="7170" name="Picture 2" descr="J:\Kenn Bicknell\PRESENTATIONS\images\calendar-this-date-november-9-screenshot.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7200" y="2286000"/>
            <a:ext cx="40386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6864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Local History Goes Viral</a:t>
            </a:r>
            <a:endParaRPr lang="en-US" dirty="0"/>
          </a:p>
        </p:txBody>
      </p:sp>
      <p:pic>
        <p:nvPicPr>
          <p:cNvPr id="307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5886" y="1956469"/>
            <a:ext cx="5572227" cy="4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1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353312"/>
          </a:xfrm>
        </p:spPr>
        <p:txBody>
          <a:bodyPr>
            <a:normAutofit fontScale="90000"/>
          </a:bodyPr>
          <a:lstStyle/>
          <a:p>
            <a:pPr algn="ctr"/>
            <a:r>
              <a:rPr lang="en-US" dirty="0" smtClean="0"/>
              <a:t>Theme: </a:t>
            </a:r>
            <a:br>
              <a:rPr lang="en-US" dirty="0" smtClean="0"/>
            </a:br>
            <a:r>
              <a:rPr lang="en-US" dirty="0" smtClean="0"/>
              <a:t>Storytelling </a:t>
            </a:r>
            <a:r>
              <a:rPr lang="en-US" dirty="0" smtClean="0"/>
              <a:t>Comes Alive</a:t>
            </a:r>
            <a:endParaRPr lang="en-US" dirty="0"/>
          </a:p>
        </p:txBody>
      </p:sp>
      <p:pic>
        <p:nvPicPr>
          <p:cNvPr id="36867" name="Picture 3" descr="J:\Kenn Bicknell\PRESENTATIONS\images\storytelling-comes-aliv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8229600" cy="429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6614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lstStyle/>
          <a:p>
            <a:pPr algn="ctr"/>
            <a:r>
              <a:rPr lang="en-US" dirty="0" smtClean="0"/>
              <a:t>L.A.’s First “</a:t>
            </a:r>
            <a:r>
              <a:rPr lang="en-US" dirty="0" err="1" smtClean="0"/>
              <a:t>Motormanettes</a:t>
            </a:r>
            <a:r>
              <a:rPr lang="en-US" dirty="0" smtClean="0"/>
              <a:t>”</a:t>
            </a:r>
            <a:endParaRPr lang="en-US" dirty="0"/>
          </a:p>
        </p:txBody>
      </p:sp>
      <p:pic>
        <p:nvPicPr>
          <p:cNvPr id="37891" name="Picture 3" descr="J:\Kenn Bicknell\PRESENTATIONS\images\storytelling-motormanettes.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3429000" cy="44196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J:\Kenn Bicknell\PRESENTATIONS\images\storytelling-arcola-philpott.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257800" y="2438400"/>
            <a:ext cx="2667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633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1980 Summer Olympics Tour</a:t>
            </a:r>
            <a:endParaRPr lang="en-US" dirty="0"/>
          </a:p>
        </p:txBody>
      </p:sp>
      <p:pic>
        <p:nvPicPr>
          <p:cNvPr id="38914" name="Picture 2" descr="J:\Kenn Bicknell\PRESENTATIONS\images\historypin-1980-summer-olympics-tou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2555" y="1935163"/>
            <a:ext cx="7698890"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1554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1980 Olympics: Storytelling</a:t>
            </a:r>
            <a:endParaRPr lang="en-US" dirty="0"/>
          </a:p>
        </p:txBody>
      </p:sp>
      <p:pic>
        <p:nvPicPr>
          <p:cNvPr id="39939" name="Picture 3" descr="J:\Kenn Bicknell\PRESENTATIONS\images\storytelling-1980-olympics-primary-resources-stor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66798" y="1935163"/>
            <a:ext cx="5210404"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3915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1980 Olympics: Storytelling</a:t>
            </a:r>
            <a:endParaRPr lang="en-US" dirty="0"/>
          </a:p>
        </p:txBody>
      </p:sp>
      <p:pic>
        <p:nvPicPr>
          <p:cNvPr id="40962" name="Picture 2" descr="J:\Kenn Bicknell\PRESENTATIONS\images\storytelling-1980-olympics-youtube-celebrity-psa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5971" y="1935163"/>
            <a:ext cx="531205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1399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pPr algn="ctr"/>
            <a:r>
              <a:rPr lang="en-US" dirty="0" smtClean="0"/>
              <a:t>Theme: </a:t>
            </a:r>
            <a:br>
              <a:rPr lang="en-US" dirty="0" smtClean="0"/>
            </a:br>
            <a:r>
              <a:rPr lang="en-US" dirty="0" smtClean="0"/>
              <a:t>Exploiting </a:t>
            </a:r>
            <a:r>
              <a:rPr lang="en-US" dirty="0" smtClean="0"/>
              <a:t>Embedded Resources</a:t>
            </a:r>
            <a:endParaRPr lang="en-US" dirty="0"/>
          </a:p>
        </p:txBody>
      </p:sp>
      <p:pic>
        <p:nvPicPr>
          <p:cNvPr id="45058" name="Picture 2" descr="J:\Kenn Bicknell\PRESENTATIONS\images\embedded-resources-monorail-goodell-1962-letter.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9400" y="2286000"/>
            <a:ext cx="340010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571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Goodell</a:t>
            </a:r>
            <a:r>
              <a:rPr lang="en-US" dirty="0" smtClean="0"/>
              <a:t> Monorail Rendering</a:t>
            </a:r>
            <a:endParaRPr lang="en-US" dirty="0"/>
          </a:p>
        </p:txBody>
      </p:sp>
      <p:pic>
        <p:nvPicPr>
          <p:cNvPr id="41987" name="Picture 3" descr="J:\Kenn Bicknell\PRESENTATIONS\images\embedded-resources-monorail-goodell-196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3770" y="1935163"/>
            <a:ext cx="5736459"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86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10512"/>
          </a:xfrm>
        </p:spPr>
        <p:txBody>
          <a:bodyPr>
            <a:normAutofit/>
          </a:bodyPr>
          <a:lstStyle/>
          <a:p>
            <a:pPr algn="ctr"/>
            <a:r>
              <a:rPr lang="en-US" dirty="0" smtClean="0"/>
              <a:t>OPPORTUNITIES &amp; </a:t>
            </a:r>
            <a:r>
              <a:rPr lang="en-US" dirty="0" smtClean="0"/>
              <a:t>STRATEGIES</a:t>
            </a:r>
            <a:endParaRPr lang="en-US" dirty="0"/>
          </a:p>
        </p:txBody>
      </p:sp>
      <p:sp>
        <p:nvSpPr>
          <p:cNvPr id="3" name="Content Placeholder 2"/>
          <p:cNvSpPr>
            <a:spLocks noGrp="1"/>
          </p:cNvSpPr>
          <p:nvPr>
            <p:ph idx="1"/>
          </p:nvPr>
        </p:nvSpPr>
        <p:spPr>
          <a:xfrm>
            <a:off x="457200" y="3352800"/>
            <a:ext cx="8229600" cy="2971800"/>
          </a:xfrm>
        </p:spPr>
        <p:txBody>
          <a:bodyPr/>
          <a:lstStyle/>
          <a:p>
            <a:r>
              <a:rPr lang="en-US" dirty="0" smtClean="0">
                <a:solidFill>
                  <a:srgbClr val="FF0000"/>
                </a:solidFill>
              </a:rPr>
              <a:t>NEWS AGGREGATION &amp; DISSEMINATION</a:t>
            </a:r>
          </a:p>
          <a:p>
            <a:endParaRPr lang="en-US" dirty="0" smtClean="0">
              <a:solidFill>
                <a:srgbClr val="FF0000"/>
              </a:solidFill>
            </a:endParaRPr>
          </a:p>
          <a:p>
            <a:r>
              <a:rPr lang="en-US" dirty="0" smtClean="0">
                <a:solidFill>
                  <a:srgbClr val="FF0000"/>
                </a:solidFill>
              </a:rPr>
              <a:t>COMMUNITY CURATION</a:t>
            </a:r>
          </a:p>
          <a:p>
            <a:endParaRPr lang="en-US" dirty="0" smtClean="0">
              <a:solidFill>
                <a:srgbClr val="FF0000"/>
              </a:solidFill>
            </a:endParaRPr>
          </a:p>
          <a:p>
            <a:r>
              <a:rPr lang="en-US" dirty="0" smtClean="0">
                <a:solidFill>
                  <a:srgbClr val="FF0000"/>
                </a:solidFill>
              </a:rPr>
              <a:t>DIGITAL DATA ALCHEMY</a:t>
            </a:r>
            <a:endParaRPr lang="en-US" dirty="0">
              <a:solidFill>
                <a:srgbClr val="FF0000"/>
              </a:solidFill>
            </a:endParaRPr>
          </a:p>
        </p:txBody>
      </p:sp>
    </p:spTree>
    <p:extLst>
      <p:ext uri="{BB962C8B-B14F-4D97-AF65-F5344CB8AC3E}">
        <p14:creationId xmlns:p14="http://schemas.microsoft.com/office/powerpoint/2010/main" val="422313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A+D Museum: </a:t>
            </a:r>
            <a:r>
              <a:rPr lang="en-US" i="1" dirty="0" smtClean="0"/>
              <a:t>Never Built </a:t>
            </a:r>
            <a:r>
              <a:rPr lang="en-US" dirty="0" smtClean="0"/>
              <a:t>Exhibit</a:t>
            </a:r>
            <a:endParaRPr lang="en-US" dirty="0"/>
          </a:p>
        </p:txBody>
      </p:sp>
      <p:pic>
        <p:nvPicPr>
          <p:cNvPr id="43010" name="Picture 2" descr="J:\Kenn Bicknell\PRESENTATIONS\images\embedded-resources-monorail-ad-museum-fron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149107"/>
            <a:ext cx="8229600" cy="3961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6629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pPr algn="ctr"/>
            <a:r>
              <a:rPr lang="en-US" dirty="0" err="1" smtClean="0"/>
              <a:t>Goodell</a:t>
            </a:r>
            <a:r>
              <a:rPr lang="en-US" dirty="0" smtClean="0"/>
              <a:t> Monorail, </a:t>
            </a:r>
            <a:r>
              <a:rPr lang="en-US" dirty="0" smtClean="0"/>
              <a:t>1962: What stories does this image tell?</a:t>
            </a:r>
            <a:endParaRPr lang="en-US" dirty="0"/>
          </a:p>
        </p:txBody>
      </p:sp>
      <p:pic>
        <p:nvPicPr>
          <p:cNvPr id="44035" name="Picture 3" descr="J:\Kenn Bicknell\PRESENTATIONS\images\embedded-resources-monorail-goodell-1962-closeup.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2209800"/>
            <a:ext cx="5854536"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3004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t>Theme: </a:t>
            </a:r>
            <a:br>
              <a:rPr lang="en-US" dirty="0" smtClean="0"/>
            </a:br>
            <a:r>
              <a:rPr lang="en-US" dirty="0" smtClean="0"/>
              <a:t>Creative </a:t>
            </a:r>
            <a:r>
              <a:rPr lang="en-US" dirty="0" smtClean="0"/>
              <a:t>Collaboration</a:t>
            </a:r>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2514600"/>
            <a:ext cx="7846232" cy="403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2755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a:t>
            </a:r>
            <a:r>
              <a:rPr lang="en-US" dirty="0" err="1" smtClean="0"/>
              <a:t>Exo</a:t>
            </a:r>
            <a:r>
              <a:rPr lang="en-US" dirty="0" smtClean="0"/>
              <a:t>-Library</a:t>
            </a:r>
            <a:endParaRPr lang="en-US" dirty="0"/>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33096" y="1920875"/>
            <a:ext cx="3686808"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1905000"/>
            <a:ext cx="4038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5863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69193" y="1935163"/>
            <a:ext cx="6205613"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4607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3074" name="Picture 2" descr="J:\Kenn Bicknell\PRESENTATIONS\images\transit-kiosks-metropor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2133600"/>
            <a:ext cx="5943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5752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Interactive Transit Kiosks</a:t>
            </a:r>
            <a:endParaRPr lang="en-US" dirty="0"/>
          </a:p>
        </p:txBody>
      </p:sp>
      <p:pic>
        <p:nvPicPr>
          <p:cNvPr id="4099" name="Picture 3" descr="J:\Kenn Bicknell\PRESENTATIONS\images\transit-kiosks-metroport-model-ucl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8608" y="2106009"/>
            <a:ext cx="3986784" cy="404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2394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2895600"/>
          </a:xfrm>
        </p:spPr>
        <p:txBody>
          <a:bodyPr>
            <a:normAutofit fontScale="90000"/>
          </a:bodyPr>
          <a:lstStyle/>
          <a:p>
            <a:r>
              <a:rPr lang="en-US" dirty="0" smtClean="0"/>
              <a:t>Case Study: “City Key-</a:t>
            </a:r>
            <a:r>
              <a:rPr lang="en-US" dirty="0" err="1" smtClean="0"/>
              <a:t>osks</a:t>
            </a:r>
            <a:r>
              <a:rPr lang="en-US" dirty="0" smtClean="0"/>
              <a:t>”: Bringing Community </a:t>
            </a:r>
            <a:br>
              <a:rPr lang="en-US" dirty="0" smtClean="0"/>
            </a:br>
            <a:r>
              <a:rPr lang="en-US" dirty="0" smtClean="0"/>
              <a:t>Information To The </a:t>
            </a:r>
            <a:br>
              <a:rPr lang="en-US" dirty="0" smtClean="0"/>
            </a:br>
            <a:r>
              <a:rPr lang="en-US" dirty="0" smtClean="0"/>
              <a:t>Masses (Baton Rouge, LA)</a:t>
            </a:r>
            <a:endParaRPr lang="en-US" dirty="0"/>
          </a:p>
        </p:txBody>
      </p:sp>
      <p:sp>
        <p:nvSpPr>
          <p:cNvPr id="3" name="Content Placeholder 2"/>
          <p:cNvSpPr>
            <a:spLocks noGrp="1"/>
          </p:cNvSpPr>
          <p:nvPr>
            <p:ph idx="1"/>
          </p:nvPr>
        </p:nvSpPr>
        <p:spPr>
          <a:xfrm>
            <a:off x="457200" y="4114800"/>
            <a:ext cx="8229600" cy="2667000"/>
          </a:xfrm>
        </p:spPr>
        <p:txBody>
          <a:bodyPr/>
          <a:lstStyle/>
          <a:p>
            <a:r>
              <a:rPr lang="en-US" u="sng" dirty="0" smtClean="0"/>
              <a:t>NEED</a:t>
            </a:r>
            <a:r>
              <a:rPr lang="en-US" dirty="0" smtClean="0"/>
              <a:t>: Bridge gap for information-deprived</a:t>
            </a:r>
          </a:p>
          <a:p>
            <a:r>
              <a:rPr lang="en-US" u="sng" dirty="0" smtClean="0"/>
              <a:t>PROPOSAL</a:t>
            </a:r>
            <a:r>
              <a:rPr lang="en-US" dirty="0" smtClean="0"/>
              <a:t>: Essential services &amp; information available 24/7, plus boost for visitors</a:t>
            </a:r>
          </a:p>
          <a:p>
            <a:r>
              <a:rPr lang="en-US" u="sng" dirty="0" smtClean="0"/>
              <a:t>OUTCOMES</a:t>
            </a:r>
            <a:r>
              <a:rPr lang="en-US" dirty="0" smtClean="0"/>
              <a:t>: Playing an essential role in community building and fostering civic pride</a:t>
            </a:r>
            <a:endParaRPr lang="en-US" dirty="0"/>
          </a:p>
        </p:txBody>
      </p:sp>
      <p:pic>
        <p:nvPicPr>
          <p:cNvPr id="8194" name="Picture 2" descr="J:\Kenn Bicknell\PRESENTATIONS\images\case-studies\kiosks\east-baton-rouge-shelf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914399"/>
            <a:ext cx="1981200" cy="266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955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267712"/>
          </a:xfrm>
        </p:spPr>
        <p:txBody>
          <a:bodyPr>
            <a:normAutofit fontScale="90000"/>
          </a:bodyPr>
          <a:lstStyle/>
          <a:p>
            <a:r>
              <a:rPr lang="en-US" dirty="0" smtClean="0"/>
              <a:t>Case Study: Library </a:t>
            </a:r>
            <a:br>
              <a:rPr lang="en-US" dirty="0" smtClean="0"/>
            </a:br>
            <a:r>
              <a:rPr lang="en-US" dirty="0" smtClean="0"/>
              <a:t>as Cruise Ship </a:t>
            </a:r>
            <a:br>
              <a:rPr lang="en-US" dirty="0" smtClean="0"/>
            </a:br>
            <a:r>
              <a:rPr lang="en-US" dirty="0" smtClean="0"/>
              <a:t>Destination (FIU)</a:t>
            </a:r>
            <a:endParaRPr lang="en-US" dirty="0"/>
          </a:p>
        </p:txBody>
      </p:sp>
      <p:sp>
        <p:nvSpPr>
          <p:cNvPr id="3" name="Content Placeholder 2"/>
          <p:cNvSpPr>
            <a:spLocks noGrp="1"/>
          </p:cNvSpPr>
          <p:nvPr>
            <p:ph idx="1"/>
          </p:nvPr>
        </p:nvSpPr>
        <p:spPr>
          <a:xfrm>
            <a:off x="457200" y="3200400"/>
            <a:ext cx="8229600" cy="3429000"/>
          </a:xfrm>
        </p:spPr>
        <p:txBody>
          <a:bodyPr/>
          <a:lstStyle/>
          <a:p>
            <a:r>
              <a:rPr lang="en-US" u="sng" dirty="0" smtClean="0"/>
              <a:t>NEED</a:t>
            </a:r>
            <a:r>
              <a:rPr lang="en-US" dirty="0" smtClean="0"/>
              <a:t>: 9 million passengers rarely exposed to rich, diverse cultural resources such as </a:t>
            </a:r>
            <a:r>
              <a:rPr lang="en-US" dirty="0" err="1" smtClean="0"/>
              <a:t>Wolfsonian</a:t>
            </a:r>
            <a:r>
              <a:rPr lang="en-US" dirty="0" smtClean="0"/>
              <a:t>, Jewish Museum of Florida</a:t>
            </a:r>
          </a:p>
          <a:p>
            <a:r>
              <a:rPr lang="en-US" u="sng" dirty="0" smtClean="0"/>
              <a:t>PROPOSAL</a:t>
            </a:r>
            <a:r>
              <a:rPr lang="en-US" dirty="0" smtClean="0"/>
              <a:t>: Build itineraries &amp; presentations for visitors to explore what Miami Beach holds for them</a:t>
            </a:r>
          </a:p>
          <a:p>
            <a:r>
              <a:rPr lang="en-US" u="sng" dirty="0" smtClean="0"/>
              <a:t>OUTCOMES</a:t>
            </a:r>
            <a:r>
              <a:rPr lang="en-US" dirty="0" smtClean="0"/>
              <a:t>: Ongoing partnerships with cruise lines, social networking opportunities, enriched travel experiences leading to broader support</a:t>
            </a:r>
            <a:endParaRPr lang="en-US" dirty="0"/>
          </a:p>
        </p:txBody>
      </p:sp>
      <p:pic>
        <p:nvPicPr>
          <p:cNvPr id="12290" name="Picture 2" descr="J:\Kenn Bicknell\PRESENTATIONS\images\case-studies\kiosks\miami-cruise-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90600"/>
            <a:ext cx="323215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441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658112"/>
          </a:xfrm>
        </p:spPr>
        <p:txBody>
          <a:bodyPr>
            <a:normAutofit/>
          </a:bodyPr>
          <a:lstStyle/>
          <a:p>
            <a:pPr algn="ctr"/>
            <a:r>
              <a:rPr lang="en-US" dirty="0" smtClean="0"/>
              <a:t>Theme: </a:t>
            </a:r>
            <a:br>
              <a:rPr lang="en-US" dirty="0" smtClean="0"/>
            </a:br>
            <a:r>
              <a:rPr lang="en-US" dirty="0" smtClean="0"/>
              <a:t>Knowledge </a:t>
            </a:r>
            <a:r>
              <a:rPr lang="en-US" dirty="0" smtClean="0"/>
              <a:t>Base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2819400"/>
            <a:ext cx="5763430" cy="3600953"/>
          </a:xfrm>
        </p:spPr>
      </p:pic>
    </p:spTree>
    <p:extLst>
      <p:ext uri="{BB962C8B-B14F-4D97-AF65-F5344CB8AC3E}">
        <p14:creationId xmlns:p14="http://schemas.microsoft.com/office/powerpoint/2010/main" val="740951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91512"/>
          </a:xfrm>
        </p:spPr>
        <p:txBody>
          <a:bodyPr>
            <a:normAutofit fontScale="90000"/>
          </a:bodyPr>
          <a:lstStyle/>
          <a:p>
            <a:pPr algn="ctr"/>
            <a:r>
              <a:rPr lang="en-US" dirty="0">
                <a:solidFill>
                  <a:schemeClr val="tx1"/>
                </a:solidFill>
              </a:rPr>
              <a:t>STRATEGIC DIRECTION #1:</a:t>
            </a:r>
            <a:r>
              <a:rPr lang="en-US" dirty="0">
                <a:solidFill>
                  <a:srgbClr val="FF0000"/>
                </a:solidFill>
              </a:rPr>
              <a:t/>
            </a:r>
            <a:br>
              <a:rPr lang="en-US" dirty="0">
                <a:solidFill>
                  <a:srgbClr val="FF0000"/>
                </a:solidFill>
              </a:rPr>
            </a:br>
            <a:r>
              <a:rPr lang="en-US" dirty="0">
                <a:solidFill>
                  <a:srgbClr val="FF0000"/>
                </a:solidFill>
              </a:rPr>
              <a:t>NEWS AGGREGATION &amp; DISSEMINATION</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3429000"/>
            <a:ext cx="4038600" cy="3249917"/>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8200" y="3429000"/>
            <a:ext cx="4038600" cy="3213894"/>
          </a:xfrm>
        </p:spPr>
      </p:pic>
    </p:spTree>
    <p:extLst>
      <p:ext uri="{BB962C8B-B14F-4D97-AF65-F5344CB8AC3E}">
        <p14:creationId xmlns:p14="http://schemas.microsoft.com/office/powerpoint/2010/main" val="18295716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solidFill>
                  <a:schemeClr val="tx1"/>
                </a:solidFill>
              </a:rPr>
              <a:t>STRATEGIC DIRECTION #3: </a:t>
            </a:r>
            <a:r>
              <a:rPr lang="en-US" dirty="0" smtClean="0">
                <a:solidFill>
                  <a:srgbClr val="FF0000"/>
                </a:solidFill>
              </a:rPr>
              <a:t/>
            </a:r>
            <a:br>
              <a:rPr lang="en-US" dirty="0" smtClean="0">
                <a:solidFill>
                  <a:srgbClr val="FF0000"/>
                </a:solidFill>
              </a:rPr>
            </a:br>
            <a:r>
              <a:rPr lang="en-US" dirty="0" smtClean="0">
                <a:solidFill>
                  <a:srgbClr val="FF0000"/>
                </a:solidFill>
              </a:rPr>
              <a:t>DATA ALCHEMY	</a:t>
            </a:r>
            <a:endParaRPr lang="en-US" dirty="0">
              <a:solidFill>
                <a:srgbClr val="FF0000"/>
              </a:solidFill>
            </a:endParaRPr>
          </a:p>
        </p:txBody>
      </p:sp>
      <p:pic>
        <p:nvPicPr>
          <p:cNvPr id="8194" name="Picture 2" descr="J:\Kenn Bicknell\PRESENTATIONS\images\case-studies\data\big-data-making-the-world-go-roun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15378" y="2438400"/>
            <a:ext cx="3313243"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9511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Open Data: “The New Oil”</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92234" y="1958181"/>
            <a:ext cx="4559531" cy="4343400"/>
          </a:xfrm>
        </p:spPr>
      </p:pic>
    </p:spTree>
    <p:extLst>
      <p:ext uri="{BB962C8B-B14F-4D97-AF65-F5344CB8AC3E}">
        <p14:creationId xmlns:p14="http://schemas.microsoft.com/office/powerpoint/2010/main" val="23521284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pPr algn="ctr"/>
            <a:r>
              <a:rPr lang="en-US" dirty="0" smtClean="0"/>
              <a:t>Some statistics, please…</a:t>
            </a:r>
            <a:endParaRPr lang="en-US"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904999"/>
            <a:ext cx="4523002" cy="4343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descr="C:\Users\bicknellk\Desktop\data-is-the-new-oi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247" y="1905000"/>
            <a:ext cx="3714750" cy="434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5540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err="1" smtClean="0"/>
              <a:t>Infographics</a:t>
            </a:r>
            <a:r>
              <a:rPr lang="en-US" dirty="0" smtClean="0"/>
              <a:t> / Data Visualization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2863" y="1935163"/>
            <a:ext cx="5738274" cy="4389437"/>
          </a:xfrm>
        </p:spPr>
      </p:pic>
    </p:spTree>
    <p:extLst>
      <p:ext uri="{BB962C8B-B14F-4D97-AF65-F5344CB8AC3E}">
        <p14:creationId xmlns:p14="http://schemas.microsoft.com/office/powerpoint/2010/main" val="36336284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2362200"/>
          </a:xfrm>
        </p:spPr>
        <p:txBody>
          <a:bodyPr>
            <a:normAutofit/>
          </a:bodyPr>
          <a:lstStyle/>
          <a:p>
            <a:r>
              <a:rPr lang="en-US" dirty="0" smtClean="0"/>
              <a:t>Case Study: California </a:t>
            </a:r>
            <a:br>
              <a:rPr lang="en-US" dirty="0" smtClean="0"/>
            </a:br>
            <a:r>
              <a:rPr lang="en-US" dirty="0" smtClean="0"/>
              <a:t>State Library Public </a:t>
            </a:r>
            <a:br>
              <a:rPr lang="en-US" dirty="0" smtClean="0"/>
            </a:br>
            <a:r>
              <a:rPr lang="en-US" dirty="0" smtClean="0"/>
              <a:t>Information Portal</a:t>
            </a:r>
            <a:endParaRPr lang="en-US" dirty="0"/>
          </a:p>
        </p:txBody>
      </p:sp>
      <p:sp>
        <p:nvSpPr>
          <p:cNvPr id="3" name="Content Placeholder 2"/>
          <p:cNvSpPr>
            <a:spLocks noGrp="1"/>
          </p:cNvSpPr>
          <p:nvPr>
            <p:ph idx="1"/>
          </p:nvPr>
        </p:nvSpPr>
        <p:spPr>
          <a:xfrm>
            <a:off x="457200" y="3505200"/>
            <a:ext cx="8229600" cy="3124200"/>
          </a:xfrm>
        </p:spPr>
        <p:txBody>
          <a:bodyPr>
            <a:normAutofit lnSpcReduction="10000"/>
          </a:bodyPr>
          <a:lstStyle/>
          <a:p>
            <a:r>
              <a:rPr lang="en-US" u="sng" dirty="0" smtClean="0"/>
              <a:t>NEED</a:t>
            </a:r>
            <a:r>
              <a:rPr lang="en-US" dirty="0" smtClean="0"/>
              <a:t>: State needs infrastructure for data, State Library has “information &amp; knowledge sharing burned into its DNA”</a:t>
            </a:r>
          </a:p>
          <a:p>
            <a:r>
              <a:rPr lang="en-US" u="sng" dirty="0" smtClean="0"/>
              <a:t>PROPOSAL</a:t>
            </a:r>
            <a:r>
              <a:rPr lang="en-US" dirty="0" smtClean="0"/>
              <a:t>: Improve </a:t>
            </a:r>
            <a:r>
              <a:rPr lang="en-US" dirty="0" err="1" smtClean="0"/>
              <a:t>govt</a:t>
            </a:r>
            <a:r>
              <a:rPr lang="en-US" dirty="0" smtClean="0"/>
              <a:t> information access, boost civic awareness, spur community action via connection to state’s 1,182 public libraries</a:t>
            </a:r>
          </a:p>
          <a:p>
            <a:r>
              <a:rPr lang="en-US" u="sng" dirty="0" smtClean="0"/>
              <a:t>OUTCOMES</a:t>
            </a:r>
            <a:r>
              <a:rPr lang="en-US" dirty="0" smtClean="0"/>
              <a:t>: Revamped data.ca.gov site as data set clearinghouse in 2015, </a:t>
            </a:r>
            <a:r>
              <a:rPr lang="en-US" dirty="0" err="1" smtClean="0"/>
              <a:t>CalCloud</a:t>
            </a:r>
            <a:r>
              <a:rPr lang="en-US" dirty="0" smtClean="0"/>
              <a:t> in 2016</a:t>
            </a:r>
            <a:endParaRPr lang="en-US" dirty="0"/>
          </a:p>
        </p:txBody>
      </p:sp>
      <p:pic>
        <p:nvPicPr>
          <p:cNvPr id="6146" name="Picture 2" descr="J:\Kenn Bicknell\PRESENTATIONS\images\case-studies\data\california-state-libr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752600"/>
            <a:ext cx="3314700" cy="144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3577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2667000"/>
          </a:xfrm>
        </p:spPr>
        <p:txBody>
          <a:bodyPr>
            <a:normAutofit fontScale="90000"/>
          </a:bodyPr>
          <a:lstStyle/>
          <a:p>
            <a:r>
              <a:rPr lang="en-US" dirty="0" smtClean="0"/>
              <a:t>Case Study: </a:t>
            </a:r>
            <a:br>
              <a:rPr lang="en-US" dirty="0" smtClean="0"/>
            </a:br>
            <a:r>
              <a:rPr lang="en-US" dirty="0" smtClean="0"/>
              <a:t>Libraries as Labs for </a:t>
            </a:r>
            <a:br>
              <a:rPr lang="en-US" dirty="0" smtClean="0"/>
            </a:br>
            <a:r>
              <a:rPr lang="en-US" dirty="0" smtClean="0"/>
              <a:t>Open Government </a:t>
            </a:r>
            <a:br>
              <a:rPr lang="en-US" dirty="0" smtClean="0"/>
            </a:br>
            <a:r>
              <a:rPr lang="en-US" dirty="0" smtClean="0"/>
              <a:t>(Oakland, CA)</a:t>
            </a:r>
            <a:endParaRPr lang="en-US" dirty="0"/>
          </a:p>
        </p:txBody>
      </p:sp>
      <p:sp>
        <p:nvSpPr>
          <p:cNvPr id="3" name="Content Placeholder 2"/>
          <p:cNvSpPr>
            <a:spLocks noGrp="1"/>
          </p:cNvSpPr>
          <p:nvPr>
            <p:ph idx="1"/>
          </p:nvPr>
        </p:nvSpPr>
        <p:spPr>
          <a:xfrm>
            <a:off x="457200" y="3733800"/>
            <a:ext cx="8229600" cy="2971800"/>
          </a:xfrm>
        </p:spPr>
        <p:txBody>
          <a:bodyPr/>
          <a:lstStyle/>
          <a:p>
            <a:r>
              <a:rPr lang="en-US" u="sng" dirty="0" smtClean="0"/>
              <a:t>NEED</a:t>
            </a:r>
            <a:r>
              <a:rPr lang="en-US" dirty="0" smtClean="0"/>
              <a:t>: Increasing public data + less public penetration = underutilized &amp; disengaged citizenry</a:t>
            </a:r>
          </a:p>
          <a:p>
            <a:r>
              <a:rPr lang="en-US" u="sng" dirty="0" smtClean="0"/>
              <a:t>PROPOSAL</a:t>
            </a:r>
            <a:r>
              <a:rPr lang="en-US" dirty="0" smtClean="0"/>
              <a:t>: Bring citizens of disparate neighborhoods together for technology applications for local </a:t>
            </a:r>
            <a:r>
              <a:rPr lang="en-US" dirty="0" err="1" smtClean="0"/>
              <a:t>govt</a:t>
            </a:r>
            <a:endParaRPr lang="en-US" dirty="0" smtClean="0"/>
          </a:p>
          <a:p>
            <a:r>
              <a:rPr lang="en-US" u="sng" dirty="0" smtClean="0"/>
              <a:t>OUTCOMES</a:t>
            </a:r>
            <a:r>
              <a:rPr lang="en-US" dirty="0" smtClean="0"/>
              <a:t>: Future civic app design, local civic software incentives, informed/engaged population</a:t>
            </a:r>
            <a:endParaRPr lang="en-US" dirty="0"/>
          </a:p>
        </p:txBody>
      </p:sp>
      <p:pic>
        <p:nvPicPr>
          <p:cNvPr id="4098" name="Picture 2" descr="J:\Kenn Bicknell\PRESENTATIONS\images\case-studies\data\open-budget-oak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143000"/>
            <a:ext cx="30480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403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667000"/>
          </a:xfrm>
        </p:spPr>
        <p:txBody>
          <a:bodyPr>
            <a:normAutofit/>
          </a:bodyPr>
          <a:lstStyle/>
          <a:p>
            <a:r>
              <a:rPr lang="en-US" dirty="0" smtClean="0"/>
              <a:t>Case Study: </a:t>
            </a:r>
            <a:br>
              <a:rPr lang="en-US" dirty="0" smtClean="0"/>
            </a:br>
            <a:r>
              <a:rPr lang="en-US" dirty="0" smtClean="0"/>
              <a:t>National Library Coding </a:t>
            </a:r>
            <a:br>
              <a:rPr lang="en-US" dirty="0" smtClean="0"/>
            </a:br>
            <a:r>
              <a:rPr lang="en-US" dirty="0" smtClean="0"/>
              <a:t>League Challenge</a:t>
            </a:r>
            <a:endParaRPr lang="en-US" dirty="0"/>
          </a:p>
        </p:txBody>
      </p:sp>
      <p:sp>
        <p:nvSpPr>
          <p:cNvPr id="3" name="Content Placeholder 2"/>
          <p:cNvSpPr>
            <a:spLocks noGrp="1"/>
          </p:cNvSpPr>
          <p:nvPr>
            <p:ph idx="1"/>
          </p:nvPr>
        </p:nvSpPr>
        <p:spPr>
          <a:xfrm>
            <a:off x="457200" y="3429000"/>
            <a:ext cx="8229600" cy="2895600"/>
          </a:xfrm>
        </p:spPr>
        <p:txBody>
          <a:bodyPr>
            <a:normAutofit lnSpcReduction="10000"/>
          </a:bodyPr>
          <a:lstStyle/>
          <a:p>
            <a:r>
              <a:rPr lang="en-US" u="sng" dirty="0" smtClean="0"/>
              <a:t>NEED</a:t>
            </a:r>
            <a:r>
              <a:rPr lang="en-US" dirty="0" smtClean="0"/>
              <a:t>: Addresses STEM-related learning opportunities, inequities in gender. 68% of young Americans view PLs as playing important role in everyone succeeding</a:t>
            </a:r>
          </a:p>
          <a:p>
            <a:r>
              <a:rPr lang="en-US" u="sng" dirty="0" smtClean="0"/>
              <a:t>PROPOSAL</a:t>
            </a:r>
            <a:r>
              <a:rPr lang="en-US" dirty="0" smtClean="0"/>
              <a:t>: Librarians &amp; Tech mentors facilitate group challenges around the country</a:t>
            </a:r>
          </a:p>
          <a:p>
            <a:r>
              <a:rPr lang="en-US" u="sng" dirty="0" smtClean="0"/>
              <a:t>OUTCOMES</a:t>
            </a:r>
            <a:r>
              <a:rPr lang="en-US" dirty="0" smtClean="0"/>
              <a:t>: Coding skills for teens, a national model</a:t>
            </a:r>
            <a:endParaRPr lang="en-US" dirty="0"/>
          </a:p>
        </p:txBody>
      </p:sp>
      <p:pic>
        <p:nvPicPr>
          <p:cNvPr id="3074" name="Picture 2" descr="J:\Kenn Bicknell\PRESENTATIONS\images\case-studies\data\national-library-coding-league-challen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1143000"/>
            <a:ext cx="22098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6433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lstStyle/>
          <a:p>
            <a:pPr algn="ctr"/>
            <a:r>
              <a:rPr lang="en-US" dirty="0" smtClean="0">
                <a:solidFill>
                  <a:schemeClr val="bg2">
                    <a:lumMod val="50000"/>
                  </a:schemeClr>
                </a:solidFill>
              </a:rPr>
              <a:t>The Path Forward</a:t>
            </a:r>
            <a:endParaRPr lang="en-US" dirty="0">
              <a:solidFill>
                <a:schemeClr val="bg2">
                  <a:lumMod val="50000"/>
                </a:schemeClr>
              </a:solidFill>
            </a:endParaRPr>
          </a:p>
        </p:txBody>
      </p:sp>
      <p:pic>
        <p:nvPicPr>
          <p:cNvPr id="13316" name="Picture 4" descr="J:\Kenn Bicknell\PRESENTATIONS\images\library_inspiratio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01091" y="2514600"/>
            <a:ext cx="5541818"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1014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Paradigm Considerations</a:t>
            </a:r>
            <a:endParaRPr lang="en-US" dirty="0"/>
          </a:p>
        </p:txBody>
      </p:sp>
      <p:pic>
        <p:nvPicPr>
          <p:cNvPr id="14338" name="Picture 2" descr="J:\Kenn Bicknell\PRESENTATIONS\images\people-ideas-infographic.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9000" y="2402681"/>
            <a:ext cx="7366000" cy="345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0717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lgn="ctr"/>
            <a:r>
              <a:rPr lang="en-US" dirty="0"/>
              <a:t>“Better Than Free”: </a:t>
            </a:r>
            <a:br>
              <a:rPr lang="en-US" dirty="0"/>
            </a:br>
            <a:r>
              <a:rPr lang="en-US" dirty="0"/>
              <a:t>8 Generative Values Of Digitization</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96809" y="2362200"/>
            <a:ext cx="4950381"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8440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a:bodyPr>
          <a:lstStyle/>
          <a:p>
            <a:pPr algn="ctr"/>
            <a:r>
              <a:rPr lang="en-US" dirty="0" smtClean="0">
                <a:solidFill>
                  <a:schemeClr val="tx1"/>
                </a:solidFill>
              </a:rPr>
              <a:t>Our Changing </a:t>
            </a:r>
            <a:br>
              <a:rPr lang="en-US" dirty="0" smtClean="0">
                <a:solidFill>
                  <a:schemeClr val="tx1"/>
                </a:solidFill>
              </a:rPr>
            </a:br>
            <a:r>
              <a:rPr lang="en-US" dirty="0" smtClean="0">
                <a:solidFill>
                  <a:schemeClr val="tx1"/>
                </a:solidFill>
              </a:rPr>
              <a:t>News Consumption</a:t>
            </a:r>
            <a:endParaRPr lang="en-US" dirty="0">
              <a:solidFill>
                <a:schemeClr val="tx1"/>
              </a:solidFill>
            </a:endParaRPr>
          </a:p>
        </p:txBody>
      </p:sp>
      <p:sp>
        <p:nvSpPr>
          <p:cNvPr id="3" name="Content Placeholder 2"/>
          <p:cNvSpPr>
            <a:spLocks noGrp="1"/>
          </p:cNvSpPr>
          <p:nvPr>
            <p:ph idx="1"/>
          </p:nvPr>
        </p:nvSpPr>
        <p:spPr>
          <a:xfrm>
            <a:off x="457200" y="2895600"/>
            <a:ext cx="8229600" cy="3429000"/>
          </a:xfrm>
        </p:spPr>
        <p:txBody>
          <a:bodyPr/>
          <a:lstStyle/>
          <a:p>
            <a:r>
              <a:rPr lang="en-US" dirty="0"/>
              <a:t>Growth in online news easy to disseminate</a:t>
            </a:r>
          </a:p>
          <a:p>
            <a:r>
              <a:rPr lang="en-US" dirty="0"/>
              <a:t>Growth in ways information can be repurposed &amp; shared</a:t>
            </a:r>
          </a:p>
          <a:p>
            <a:r>
              <a:rPr lang="en-US" dirty="0"/>
              <a:t>Growth in hyper-local citizen journalism</a:t>
            </a:r>
          </a:p>
          <a:p>
            <a:r>
              <a:rPr lang="en-US" dirty="0"/>
              <a:t>24/7 access to news and round-the-clock news cycle</a:t>
            </a:r>
          </a:p>
          <a:p>
            <a:r>
              <a:rPr lang="en-US" dirty="0"/>
              <a:t>Users welcoming valuable knowledge amidst info-glut</a:t>
            </a:r>
          </a:p>
          <a:p>
            <a:endParaRPr lang="en-US" dirty="0"/>
          </a:p>
        </p:txBody>
      </p:sp>
    </p:spTree>
    <p:extLst>
      <p:ext uri="{BB962C8B-B14F-4D97-AF65-F5344CB8AC3E}">
        <p14:creationId xmlns:p14="http://schemas.microsoft.com/office/powerpoint/2010/main" val="42700313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pPr algn="ctr"/>
            <a:r>
              <a:rPr lang="en-US" dirty="0"/>
              <a:t>“Better Than Free”: </a:t>
            </a:r>
            <a:br>
              <a:rPr lang="en-US" dirty="0"/>
            </a:br>
            <a:r>
              <a:rPr lang="en-US" dirty="0"/>
              <a:t>8 Generative Values Of Digitization</a:t>
            </a: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96809" y="2362200"/>
            <a:ext cx="4950381" cy="419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4756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pPr algn="ctr"/>
            <a:r>
              <a:rPr lang="en-US" dirty="0" smtClean="0">
                <a:solidFill>
                  <a:schemeClr val="tx1"/>
                </a:solidFill>
              </a:rPr>
              <a:t>IMMEDIACY:</a:t>
            </a:r>
            <a:r>
              <a:rPr lang="en-US" dirty="0" smtClean="0"/>
              <a:t/>
            </a:r>
            <a:br>
              <a:rPr lang="en-US" dirty="0" smtClean="0"/>
            </a:br>
            <a:r>
              <a:rPr lang="en-US" dirty="0" smtClean="0"/>
              <a:t>The “Expectation Economy”</a:t>
            </a:r>
            <a:endParaRPr lang="en-US"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4600" y="2362200"/>
            <a:ext cx="416418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4353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676400"/>
          </a:xfrm>
        </p:spPr>
        <p:txBody>
          <a:bodyPr>
            <a:normAutofit fontScale="90000"/>
          </a:bodyPr>
          <a:lstStyle/>
          <a:p>
            <a:pPr algn="ctr"/>
            <a:r>
              <a:rPr lang="en-US" dirty="0" smtClean="0">
                <a:solidFill>
                  <a:schemeClr val="tx1"/>
                </a:solidFill>
              </a:rPr>
              <a:t>PERSONALIZATION:</a:t>
            </a:r>
            <a:r>
              <a:rPr lang="en-US" dirty="0" smtClean="0"/>
              <a:t/>
            </a:r>
            <a:br>
              <a:rPr lang="en-US" dirty="0" smtClean="0"/>
            </a:br>
            <a:r>
              <a:rPr lang="en-US" dirty="0" smtClean="0"/>
              <a:t>Delivery tailored to needs and proficiency of users</a:t>
            </a: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3200" y="2590800"/>
            <a:ext cx="4038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5535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86712"/>
          </a:xfrm>
        </p:spPr>
        <p:txBody>
          <a:bodyPr>
            <a:normAutofit fontScale="90000"/>
          </a:bodyPr>
          <a:lstStyle/>
          <a:p>
            <a:pPr algn="ctr"/>
            <a:r>
              <a:rPr lang="en-US" dirty="0" smtClean="0">
                <a:solidFill>
                  <a:schemeClr val="tx1"/>
                </a:solidFill>
              </a:rPr>
              <a:t>INTERPRETATION:</a:t>
            </a:r>
            <a:r>
              <a:rPr lang="en-US" dirty="0" smtClean="0"/>
              <a:t/>
            </a:r>
            <a:br>
              <a:rPr lang="en-US" dirty="0" smtClean="0"/>
            </a:br>
            <a:r>
              <a:rPr lang="en-US" dirty="0" smtClean="0"/>
              <a:t>Access to everything just as useless as access to nothing</a:t>
            </a:r>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2635049"/>
            <a:ext cx="6791533" cy="418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468974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209800"/>
          </a:xfrm>
        </p:spPr>
        <p:txBody>
          <a:bodyPr>
            <a:normAutofit fontScale="90000"/>
          </a:bodyPr>
          <a:lstStyle/>
          <a:p>
            <a:pPr algn="ctr"/>
            <a:r>
              <a:rPr lang="en-US" dirty="0" smtClean="0">
                <a:solidFill>
                  <a:schemeClr val="tx1"/>
                </a:solidFill>
              </a:rPr>
              <a:t>AUTHENTICITY:</a:t>
            </a:r>
            <a:r>
              <a:rPr lang="en-US" dirty="0" smtClean="0"/>
              <a:t/>
            </a:r>
            <a:br>
              <a:rPr lang="en-US" dirty="0" smtClean="0"/>
            </a:br>
            <a:r>
              <a:rPr lang="en-US" dirty="0" smtClean="0"/>
              <a:t>Reinforcing perceptions of original, unaltered information</a:t>
            </a:r>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2437390"/>
            <a:ext cx="736646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7778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801112"/>
          </a:xfrm>
        </p:spPr>
        <p:txBody>
          <a:bodyPr>
            <a:normAutofit fontScale="90000"/>
          </a:bodyPr>
          <a:lstStyle/>
          <a:p>
            <a:pPr algn="ctr"/>
            <a:r>
              <a:rPr lang="en-US" dirty="0" smtClean="0"/>
              <a:t/>
            </a:r>
            <a:br>
              <a:rPr lang="en-US" dirty="0" smtClean="0"/>
            </a:br>
            <a:r>
              <a:rPr lang="en-US" dirty="0" smtClean="0">
                <a:solidFill>
                  <a:schemeClr val="tx1"/>
                </a:solidFill>
              </a:rPr>
              <a:t>ACCESSIBILITY:</a:t>
            </a:r>
            <a:r>
              <a:rPr lang="en-US" dirty="0" smtClean="0"/>
              <a:t/>
            </a:r>
            <a:br>
              <a:rPr lang="en-US" dirty="0" smtClean="0"/>
            </a:br>
            <a:r>
              <a:rPr lang="en-US" dirty="0" smtClean="0"/>
              <a:t>Elbowing our way into an increasingly agile and mobile world</a:t>
            </a:r>
            <a:endParaRPr lang="en-US"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4114800"/>
            <a:ext cx="6096528" cy="203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6709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191512"/>
          </a:xfrm>
        </p:spPr>
        <p:txBody>
          <a:bodyPr>
            <a:normAutofit fontScale="90000"/>
          </a:bodyPr>
          <a:lstStyle/>
          <a:p>
            <a:pPr algn="ctr"/>
            <a:r>
              <a:rPr lang="en-US" dirty="0" smtClean="0">
                <a:solidFill>
                  <a:schemeClr val="tx1"/>
                </a:solidFill>
              </a:rPr>
              <a:t>FINDABILITY:</a:t>
            </a:r>
            <a:r>
              <a:rPr lang="en-US" dirty="0" smtClean="0"/>
              <a:t/>
            </a:r>
            <a:br>
              <a:rPr lang="en-US" dirty="0" smtClean="0"/>
            </a:br>
            <a:r>
              <a:rPr lang="en-US" dirty="0" smtClean="0"/>
              <a:t>Providing access means NOTHING if users cannot locate it</a:t>
            </a:r>
            <a:endParaRPr lang="en-US"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3048000"/>
            <a:ext cx="82296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93881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886712"/>
          </a:xfrm>
        </p:spPr>
        <p:txBody>
          <a:bodyPr>
            <a:normAutofit fontScale="90000"/>
          </a:bodyPr>
          <a:lstStyle/>
          <a:p>
            <a:pPr algn="ctr"/>
            <a:r>
              <a:rPr lang="en-US" dirty="0" smtClean="0">
                <a:solidFill>
                  <a:schemeClr val="tx1"/>
                </a:solidFill>
              </a:rPr>
              <a:t>EMBODIMENT:</a:t>
            </a:r>
            <a:r>
              <a:rPr lang="en-US" dirty="0" smtClean="0"/>
              <a:t/>
            </a:r>
            <a:br>
              <a:rPr lang="en-US" dirty="0" smtClean="0"/>
            </a:br>
            <a:r>
              <a:rPr lang="en-US" dirty="0" smtClean="0"/>
              <a:t>Becoming a trusted source for and protector of resources</a:t>
            </a:r>
            <a:endParaRPr lang="en-US" dirty="0"/>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76400" y="2468563"/>
            <a:ext cx="5795761"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6648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429512"/>
          </a:xfrm>
        </p:spPr>
        <p:txBody>
          <a:bodyPr>
            <a:normAutofit fontScale="90000"/>
          </a:bodyPr>
          <a:lstStyle/>
          <a:p>
            <a:pPr algn="ctr"/>
            <a:r>
              <a:rPr lang="en-US" dirty="0" smtClean="0">
                <a:solidFill>
                  <a:schemeClr val="tx1"/>
                </a:solidFill>
              </a:rPr>
              <a:t>PATRONAGE: </a:t>
            </a:r>
            <a:r>
              <a:rPr lang="en-US" dirty="0" smtClean="0"/>
              <a:t/>
            </a:r>
            <a:br>
              <a:rPr lang="en-US" dirty="0" smtClean="0"/>
            </a:br>
            <a:r>
              <a:rPr lang="en-US" dirty="0" smtClean="0"/>
              <a:t>Keep them coming back for more</a:t>
            </a:r>
            <a:endParaRPr lang="en-US"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2286000"/>
            <a:ext cx="6526319"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3177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New Promotional Opportunities</a:t>
            </a:r>
            <a:endParaRPr lang="en-US" dirty="0"/>
          </a:p>
        </p:txBody>
      </p:sp>
      <p:pic>
        <p:nvPicPr>
          <p:cNvPr id="15362" name="Picture 2" descr="J:\Kenn Bicknell\PRESENTATIONS\images\question-mark-ke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98600" y="2085181"/>
            <a:ext cx="6146800" cy="408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6179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Blogger Headlines Product</a:t>
            </a:r>
            <a:endParaRPr lang="en-US" dirty="0"/>
          </a:p>
        </p:txBody>
      </p:sp>
      <p:pic>
        <p:nvPicPr>
          <p:cNvPr id="20482" name="Picture 2" descr="J:\Kenn Bicknell\PRESENTATIONS\images\headlines-2009-screensho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0450" y="1935163"/>
            <a:ext cx="7023099"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8028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066800"/>
          </a:xfrm>
        </p:spPr>
        <p:txBody>
          <a:bodyPr>
            <a:normAutofit fontScale="90000"/>
          </a:bodyPr>
          <a:lstStyle/>
          <a:p>
            <a:pPr algn="ctr"/>
            <a:r>
              <a:rPr lang="en-US" dirty="0" smtClean="0"/>
              <a:t>Los Angeles Historic Traffic Plans</a:t>
            </a:r>
            <a:endParaRPr lang="en-US" dirty="0"/>
          </a:p>
        </p:txBody>
      </p:sp>
      <p:pic>
        <p:nvPicPr>
          <p:cNvPr id="16387" name="Picture 3" descr="J:\Kenn Bicknell\PRESENTATIONS\images\digitized-historic-traffic-plans-list-screensho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1981200"/>
            <a:ext cx="5171877"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16299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Getty Museum: </a:t>
            </a:r>
            <a:r>
              <a:rPr lang="en-US" i="1" dirty="0" smtClean="0"/>
              <a:t>Overdrive</a:t>
            </a:r>
            <a:endParaRPr lang="en-US" i="1" dirty="0"/>
          </a:p>
        </p:txBody>
      </p:sp>
      <p:pic>
        <p:nvPicPr>
          <p:cNvPr id="17410" name="Picture 2" descr="J:\Kenn Bicknell\PRESENTATIONS\images\getty-overdrive-exhibi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722187"/>
            <a:ext cx="8229600" cy="2815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9727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505712"/>
          </a:xfrm>
        </p:spPr>
        <p:txBody>
          <a:bodyPr>
            <a:normAutofit fontScale="90000"/>
          </a:bodyPr>
          <a:lstStyle/>
          <a:p>
            <a:pPr algn="ctr"/>
            <a:r>
              <a:rPr lang="en-US" dirty="0" smtClean="0"/>
              <a:t>National Building Museum, Washington D.C.</a:t>
            </a:r>
            <a:endParaRPr lang="en-US" dirty="0"/>
          </a:p>
        </p:txBody>
      </p:sp>
      <p:pic>
        <p:nvPicPr>
          <p:cNvPr id="18434" name="Picture 2" descr="J:\Getty Overdrive Exhibit\20140106_160205 (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185333" y="2514600"/>
            <a:ext cx="677333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2827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734312"/>
          </a:xfrm>
        </p:spPr>
        <p:txBody>
          <a:bodyPr>
            <a:normAutofit/>
          </a:bodyPr>
          <a:lstStyle/>
          <a:p>
            <a:pPr algn="ctr"/>
            <a:r>
              <a:rPr lang="en-US" dirty="0" smtClean="0"/>
              <a:t>How Can We Best Support </a:t>
            </a:r>
            <a:br>
              <a:rPr lang="en-US" dirty="0" smtClean="0"/>
            </a:br>
            <a:r>
              <a:rPr lang="en-US" dirty="0" smtClean="0"/>
              <a:t>Each Other?</a:t>
            </a:r>
            <a:endParaRPr lang="en-US" dirty="0"/>
          </a:p>
        </p:txBody>
      </p:sp>
      <p:pic>
        <p:nvPicPr>
          <p:cNvPr id="19458" name="Picture 2" descr="J:\Kenn Bicknell\PRESENTATIONS\images\heart-peop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0" y="29718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0184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7851648" cy="2209800"/>
          </a:xfrm>
        </p:spPr>
        <p:txBody>
          <a:bodyPr>
            <a:normAutofit fontScale="90000"/>
          </a:bodyPr>
          <a:lstStyle/>
          <a:p>
            <a:pPr algn="l"/>
            <a:r>
              <a:rPr lang="en-US" dirty="0" err="1" smtClean="0"/>
              <a:t>Kenn</a:t>
            </a:r>
            <a:r>
              <a:rPr lang="en-US" dirty="0" smtClean="0"/>
              <a:t> Bicknell</a:t>
            </a:r>
            <a:br>
              <a:rPr lang="en-US" dirty="0" smtClean="0"/>
            </a:br>
            <a:r>
              <a:rPr lang="en-US" dirty="0" smtClean="0"/>
              <a:t>email: </a:t>
            </a:r>
            <a:r>
              <a:rPr lang="en-US" dirty="0" smtClean="0">
                <a:hlinkClick r:id="rId3"/>
              </a:rPr>
              <a:t>bicknellk@metro.net</a:t>
            </a:r>
            <a:r>
              <a:rPr lang="en-US" dirty="0" smtClean="0"/>
              <a:t/>
            </a:r>
            <a:br>
              <a:rPr lang="en-US" dirty="0" smtClean="0"/>
            </a:br>
            <a:endParaRPr lang="en-US" dirty="0"/>
          </a:p>
        </p:txBody>
      </p:sp>
      <p:sp>
        <p:nvSpPr>
          <p:cNvPr id="3" name="Subtitle 2"/>
          <p:cNvSpPr>
            <a:spLocks noGrp="1"/>
          </p:cNvSpPr>
          <p:nvPr>
            <p:ph type="subTitle" idx="1"/>
          </p:nvPr>
        </p:nvSpPr>
        <p:spPr>
          <a:xfrm>
            <a:off x="533400" y="3228536"/>
            <a:ext cx="7854696" cy="2791264"/>
          </a:xfrm>
        </p:spPr>
        <p:txBody>
          <a:bodyPr>
            <a:normAutofit fontScale="92500" lnSpcReduction="20000"/>
          </a:bodyPr>
          <a:lstStyle/>
          <a:p>
            <a:pPr algn="l"/>
            <a:r>
              <a:rPr lang="en-US" dirty="0" smtClean="0">
                <a:hlinkClick r:id="rId4"/>
              </a:rPr>
              <a:t>www.metro.net/library</a:t>
            </a:r>
            <a:endParaRPr lang="en-US" dirty="0" smtClean="0"/>
          </a:p>
          <a:p>
            <a:pPr algn="l"/>
            <a:r>
              <a:rPr lang="en-US" dirty="0" smtClean="0">
                <a:hlinkClick r:id="rId5"/>
              </a:rPr>
              <a:t>http://metroprimaryresources.info</a:t>
            </a:r>
            <a:endParaRPr lang="en-US" dirty="0"/>
          </a:p>
          <a:p>
            <a:pPr algn="l"/>
            <a:r>
              <a:rPr lang="en-US" dirty="0" smtClean="0"/>
              <a:t>Librarycat.metro.net</a:t>
            </a:r>
          </a:p>
          <a:p>
            <a:pPr algn="l"/>
            <a:endParaRPr lang="en-US" dirty="0" smtClean="0"/>
          </a:p>
          <a:p>
            <a:pPr algn="l"/>
            <a:endParaRPr lang="en-US" dirty="0"/>
          </a:p>
          <a:p>
            <a:pPr algn="l"/>
            <a:r>
              <a:rPr lang="en-US" dirty="0" smtClean="0"/>
              <a:t>Kennbicknell.com</a:t>
            </a:r>
          </a:p>
          <a:p>
            <a:pPr algn="l"/>
            <a:r>
              <a:rPr lang="en-US" dirty="0" smtClean="0">
                <a:solidFill>
                  <a:schemeClr val="bg1"/>
                </a:solidFill>
              </a:rPr>
              <a:t>@</a:t>
            </a:r>
            <a:r>
              <a:rPr lang="en-US" dirty="0" err="1" smtClean="0">
                <a:solidFill>
                  <a:schemeClr val="bg1"/>
                </a:solidFill>
              </a:rPr>
              <a:t>StrategicLbries</a:t>
            </a:r>
            <a:endParaRPr lang="en-US" dirty="0" smtClean="0">
              <a:solidFill>
                <a:schemeClr val="bg1"/>
              </a:solidFill>
            </a:endParaRPr>
          </a:p>
          <a:p>
            <a:endParaRPr lang="en-US" dirty="0"/>
          </a:p>
        </p:txBody>
      </p:sp>
    </p:spTree>
    <p:extLst>
      <p:ext uri="{BB962C8B-B14F-4D97-AF65-F5344CB8AC3E}">
        <p14:creationId xmlns:p14="http://schemas.microsoft.com/office/powerpoint/2010/main" val="12883928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Aggregation</a:t>
            </a:r>
            <a:endParaRPr lang="en-US" dirty="0"/>
          </a:p>
        </p:txBody>
      </p:sp>
      <p:pic>
        <p:nvPicPr>
          <p:cNvPr id="4"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6637" y="2162969"/>
            <a:ext cx="1990725" cy="3933825"/>
          </a:xfrm>
        </p:spPr>
      </p:pic>
    </p:spTree>
    <p:extLst>
      <p:ext uri="{BB962C8B-B14F-4D97-AF65-F5344CB8AC3E}">
        <p14:creationId xmlns:p14="http://schemas.microsoft.com/office/powerpoint/2010/main" val="31840390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1723</TotalTime>
  <Words>4574</Words>
  <Application>Microsoft Office PowerPoint</Application>
  <PresentationFormat>On-screen Show (4:3)</PresentationFormat>
  <Paragraphs>373</Paragraphs>
  <Slides>84</Slides>
  <Notes>78</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Flow</vt:lpstr>
      <vt:lpstr>COMMUNITY CURATION, NEWS AGGREGATION &amp; “DATA ALCHEMY”: The Bleeding Edge of Library Opportunity</vt:lpstr>
      <vt:lpstr>About The Metro Library</vt:lpstr>
      <vt:lpstr>Breaking The Mold</vt:lpstr>
      <vt:lpstr>The Perfect Storm  Drives Innovation</vt:lpstr>
      <vt:lpstr>OPPORTUNITIES &amp; STRATEGIES</vt:lpstr>
      <vt:lpstr>STRATEGIC DIRECTION #1: NEWS AGGREGATION &amp; DISSEMINATION</vt:lpstr>
      <vt:lpstr>Our Changing  News Consumption</vt:lpstr>
      <vt:lpstr>Blogger Headlines Product</vt:lpstr>
      <vt:lpstr>Aggregation</vt:lpstr>
      <vt:lpstr>Where they are looking  for information</vt:lpstr>
      <vt:lpstr>2: Online Newspaper</vt:lpstr>
      <vt:lpstr>Creating Your Own Newspaper</vt:lpstr>
      <vt:lpstr>Featured Content Every Day</vt:lpstr>
      <vt:lpstr>Case study:  Community News Rooms Fourth Estate (Detroit)</vt:lpstr>
      <vt:lpstr>Case study:  University of Oregon &amp; KEZI </vt:lpstr>
      <vt:lpstr>STRATEGIC DIRECTION #2: COMMUNITY CURATION</vt:lpstr>
      <vt:lpstr>Differentiation</vt:lpstr>
      <vt:lpstr>Theme: Local History Advocacy</vt:lpstr>
      <vt:lpstr>L.A. as Subject</vt:lpstr>
      <vt:lpstr>L.A. as Subject</vt:lpstr>
      <vt:lpstr>Media Partnerships</vt:lpstr>
      <vt:lpstr>Archives Bazaar</vt:lpstr>
      <vt:lpstr>Archives Bazaar</vt:lpstr>
      <vt:lpstr>Case Study: Citizenscapes: Stories of Our San Francisco </vt:lpstr>
      <vt:lpstr>Case Study:  Kansas City (MO)  Then &amp; Now</vt:lpstr>
      <vt:lpstr>Theme: New Technology Tools</vt:lpstr>
      <vt:lpstr>Interactive Timelines</vt:lpstr>
      <vt:lpstr>Interactive Family Trees</vt:lpstr>
      <vt:lpstr>ScenePast App</vt:lpstr>
      <vt:lpstr>ScenePast App</vt:lpstr>
      <vt:lpstr>How did this happen?</vt:lpstr>
      <vt:lpstr>Theme: Volumization</vt:lpstr>
      <vt:lpstr>Leverage Tools</vt:lpstr>
      <vt:lpstr>Theme:  Beyond “Traditional” Social Media</vt:lpstr>
      <vt:lpstr>Historypin: Augmented Reality</vt:lpstr>
      <vt:lpstr>Augmented Reality</vt:lpstr>
      <vt:lpstr>Case Study: Santa Ana PL</vt:lpstr>
      <vt:lpstr>Collaboration Around New Tools</vt:lpstr>
      <vt:lpstr>Theme: Calendaring</vt:lpstr>
      <vt:lpstr>Online Calendar</vt:lpstr>
      <vt:lpstr>Sample Calendar Entries</vt:lpstr>
      <vt:lpstr>Local History Goes Viral</vt:lpstr>
      <vt:lpstr>Theme:  Storytelling Comes Alive</vt:lpstr>
      <vt:lpstr>L.A.’s First “Motormanettes”</vt:lpstr>
      <vt:lpstr>1980 Summer Olympics Tour</vt:lpstr>
      <vt:lpstr>1980 Olympics: Storytelling</vt:lpstr>
      <vt:lpstr>1980 Olympics: Storytelling</vt:lpstr>
      <vt:lpstr>Theme:  Exploiting Embedded Resources</vt:lpstr>
      <vt:lpstr>Goodell Monorail Rendering</vt:lpstr>
      <vt:lpstr>A+D Museum: Never Built Exhibit</vt:lpstr>
      <vt:lpstr>Goodell Monorail, 1962: What stories does this image tell?</vt:lpstr>
      <vt:lpstr>Theme:  Creative Collaboration</vt:lpstr>
      <vt:lpstr>The Exo-Library</vt:lpstr>
      <vt:lpstr>Interactive Transit Kiosks</vt:lpstr>
      <vt:lpstr>Interactive Transit Kiosks</vt:lpstr>
      <vt:lpstr>Interactive Transit Kiosks</vt:lpstr>
      <vt:lpstr>Case Study: “City Key-osks”: Bringing Community  Information To The  Masses (Baton Rouge, LA)</vt:lpstr>
      <vt:lpstr>Case Study: Library  as Cruise Ship  Destination (FIU)</vt:lpstr>
      <vt:lpstr>Theme:  Knowledge Base</vt:lpstr>
      <vt:lpstr>STRATEGIC DIRECTION #3:  DATA ALCHEMY </vt:lpstr>
      <vt:lpstr>Open Data: “The New Oil”</vt:lpstr>
      <vt:lpstr>Some statistics, please…</vt:lpstr>
      <vt:lpstr>Infographics / Data Visualization</vt:lpstr>
      <vt:lpstr>Case Study: California  State Library Public  Information Portal</vt:lpstr>
      <vt:lpstr>Case Study:  Libraries as Labs for  Open Government  (Oakland, CA)</vt:lpstr>
      <vt:lpstr>Case Study:  National Library Coding  League Challenge</vt:lpstr>
      <vt:lpstr>The Path Forward</vt:lpstr>
      <vt:lpstr>New Paradigm Considerations</vt:lpstr>
      <vt:lpstr>“Better Than Free”:  8 Generative Values Of Digitization</vt:lpstr>
      <vt:lpstr>“Better Than Free”:  8 Generative Values Of Digitization</vt:lpstr>
      <vt:lpstr>IMMEDIACY: The “Expectation Economy”</vt:lpstr>
      <vt:lpstr>PERSONALIZATION: Delivery tailored to needs and proficiency of users</vt:lpstr>
      <vt:lpstr>INTERPRETATION: Access to everything just as useless as access to nothing</vt:lpstr>
      <vt:lpstr>AUTHENTICITY: Reinforcing perceptions of original, unaltered information</vt:lpstr>
      <vt:lpstr> ACCESSIBILITY: Elbowing our way into an increasingly agile and mobile world</vt:lpstr>
      <vt:lpstr>FINDABILITY: Providing access means NOTHING if users cannot locate it</vt:lpstr>
      <vt:lpstr>EMBODIMENT: Becoming a trusted source for and protector of resources</vt:lpstr>
      <vt:lpstr>PATRONAGE:  Keep them coming back for more</vt:lpstr>
      <vt:lpstr>New Promotional Opportunities</vt:lpstr>
      <vt:lpstr>Los Angeles Historic Traffic Plans</vt:lpstr>
      <vt:lpstr>Getty Museum: Overdrive</vt:lpstr>
      <vt:lpstr>National Building Museum, Washington D.C.</vt:lpstr>
      <vt:lpstr>How Can We Best Support  Each Other?</vt:lpstr>
      <vt:lpstr>Kenn Bicknell email: bicknellk@metro.net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CURATION, NEWS AGGREGATION &amp; “DATA ALCHEMY”: The Bleeding Edge of Library Opportunity</dc:title>
  <dc:creator>Bicknell, Kenneth D.</dc:creator>
  <cp:lastModifiedBy>Bicknell, Kenneth D.</cp:lastModifiedBy>
  <cp:revision>15</cp:revision>
  <cp:lastPrinted>2014-11-06T00:42:59Z</cp:lastPrinted>
  <dcterms:created xsi:type="dcterms:W3CDTF">2014-11-04T21:05:26Z</dcterms:created>
  <dcterms:modified xsi:type="dcterms:W3CDTF">2014-11-06T01:48:47Z</dcterms:modified>
</cp:coreProperties>
</file>