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handoutMasterIdLst>
    <p:handoutMasterId r:id="rId58"/>
  </p:handoutMasterIdLst>
  <p:sldIdLst>
    <p:sldId id="256" r:id="rId2"/>
    <p:sldId id="314" r:id="rId3"/>
    <p:sldId id="315" r:id="rId4"/>
    <p:sldId id="316" r:id="rId5"/>
    <p:sldId id="339" r:id="rId6"/>
    <p:sldId id="340" r:id="rId7"/>
    <p:sldId id="341" r:id="rId8"/>
    <p:sldId id="342" r:id="rId9"/>
    <p:sldId id="343" r:id="rId10"/>
    <p:sldId id="344" r:id="rId11"/>
    <p:sldId id="345" r:id="rId12"/>
    <p:sldId id="346" r:id="rId13"/>
    <p:sldId id="347" r:id="rId14"/>
    <p:sldId id="317" r:id="rId15"/>
    <p:sldId id="318" r:id="rId16"/>
    <p:sldId id="259" r:id="rId17"/>
    <p:sldId id="311" r:id="rId18"/>
    <p:sldId id="261" r:id="rId19"/>
    <p:sldId id="262" r:id="rId20"/>
    <p:sldId id="264" r:id="rId21"/>
    <p:sldId id="305" r:id="rId22"/>
    <p:sldId id="312" r:id="rId23"/>
    <p:sldId id="265" r:id="rId24"/>
    <p:sldId id="269" r:id="rId25"/>
    <p:sldId id="270" r:id="rId26"/>
    <p:sldId id="313" r:id="rId27"/>
    <p:sldId id="271" r:id="rId28"/>
    <p:sldId id="272" r:id="rId29"/>
    <p:sldId id="348" r:id="rId30"/>
    <p:sldId id="276" r:id="rId31"/>
    <p:sldId id="306" r:id="rId32"/>
    <p:sldId id="278" r:id="rId33"/>
    <p:sldId id="279" r:id="rId34"/>
    <p:sldId id="307" r:id="rId35"/>
    <p:sldId id="310" r:id="rId36"/>
    <p:sldId id="309" r:id="rId37"/>
    <p:sldId id="283" r:id="rId38"/>
    <p:sldId id="284" r:id="rId39"/>
    <p:sldId id="308" r:id="rId40"/>
    <p:sldId id="282" r:id="rId41"/>
    <p:sldId id="285" r:id="rId42"/>
    <p:sldId id="327" r:id="rId43"/>
    <p:sldId id="286" r:id="rId44"/>
    <p:sldId id="287" r:id="rId45"/>
    <p:sldId id="288" r:id="rId46"/>
    <p:sldId id="289" r:id="rId47"/>
    <p:sldId id="290" r:id="rId48"/>
    <p:sldId id="328" r:id="rId49"/>
    <p:sldId id="329" r:id="rId50"/>
    <p:sldId id="349" r:id="rId51"/>
    <p:sldId id="350" r:id="rId52"/>
    <p:sldId id="353" r:id="rId53"/>
    <p:sldId id="351" r:id="rId54"/>
    <p:sldId id="352" r:id="rId55"/>
    <p:sldId id="299" r:id="rId5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164440-ABB9-4A11-8427-1B85F51F98AB}">
          <p14:sldIdLst>
            <p14:sldId id="256"/>
            <p14:sldId id="314"/>
            <p14:sldId id="315"/>
            <p14:sldId id="316"/>
            <p14:sldId id="339"/>
            <p14:sldId id="340"/>
            <p14:sldId id="341"/>
            <p14:sldId id="342"/>
            <p14:sldId id="343"/>
            <p14:sldId id="344"/>
            <p14:sldId id="345"/>
            <p14:sldId id="346"/>
            <p14:sldId id="347"/>
            <p14:sldId id="317"/>
            <p14:sldId id="318"/>
            <p14:sldId id="259"/>
            <p14:sldId id="311"/>
            <p14:sldId id="261"/>
            <p14:sldId id="262"/>
            <p14:sldId id="264"/>
            <p14:sldId id="305"/>
            <p14:sldId id="312"/>
            <p14:sldId id="265"/>
            <p14:sldId id="269"/>
            <p14:sldId id="270"/>
            <p14:sldId id="313"/>
            <p14:sldId id="271"/>
            <p14:sldId id="272"/>
            <p14:sldId id="348"/>
            <p14:sldId id="276"/>
            <p14:sldId id="306"/>
            <p14:sldId id="278"/>
            <p14:sldId id="279"/>
            <p14:sldId id="307"/>
            <p14:sldId id="310"/>
            <p14:sldId id="309"/>
            <p14:sldId id="283"/>
            <p14:sldId id="284"/>
            <p14:sldId id="308"/>
            <p14:sldId id="282"/>
            <p14:sldId id="285"/>
            <p14:sldId id="327"/>
            <p14:sldId id="286"/>
            <p14:sldId id="287"/>
            <p14:sldId id="288"/>
            <p14:sldId id="289"/>
            <p14:sldId id="290"/>
            <p14:sldId id="328"/>
            <p14:sldId id="329"/>
            <p14:sldId id="349"/>
            <p14:sldId id="350"/>
            <p14:sldId id="353"/>
            <p14:sldId id="351"/>
            <p14:sldId id="352"/>
            <p14:sldId id="2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2" autoAdjust="0"/>
    <p:restoredTop sz="88777" autoAdjust="0"/>
  </p:normalViewPr>
  <p:slideViewPr>
    <p:cSldViewPr>
      <p:cViewPr varScale="1">
        <p:scale>
          <a:sx n="81" d="100"/>
          <a:sy n="81" d="100"/>
        </p:scale>
        <p:origin x="-1260" y="-96"/>
      </p:cViewPr>
      <p:guideLst>
        <p:guide orient="horz" pos="2160"/>
        <p:guide pos="2880"/>
      </p:guideLst>
    </p:cSldViewPr>
  </p:slideViewPr>
  <p:outlineViewPr>
    <p:cViewPr>
      <p:scale>
        <a:sx n="33" d="100"/>
        <a:sy n="33" d="100"/>
      </p:scale>
      <p:origin x="0" y="24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F614372-BF13-4F74-99E8-662E1A4D3C57}" type="datetimeFigureOut">
              <a:rPr lang="en-US" smtClean="0"/>
              <a:t>10/22/2014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226769B-AE0B-4DE1-BECE-3E5F6843D1E7}" type="slidenum">
              <a:rPr lang="en-US" smtClean="0"/>
              <a:t>‹#›</a:t>
            </a:fld>
            <a:endParaRPr lang="en-US"/>
          </a:p>
        </p:txBody>
      </p:sp>
    </p:spTree>
    <p:extLst>
      <p:ext uri="{BB962C8B-B14F-4D97-AF65-F5344CB8AC3E}">
        <p14:creationId xmlns:p14="http://schemas.microsoft.com/office/powerpoint/2010/main" val="1700506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EDE52FB9-28EB-4B63-80FA-36371E310AAE}" type="datetimeFigureOut">
              <a:rPr lang="en-US" smtClean="0"/>
              <a:t>10/22/2014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FFECA5DE-4C59-4951-857D-B6DBA0EAA46F}" type="slidenum">
              <a:rPr lang="en-US" smtClean="0"/>
              <a:t>‹#›</a:t>
            </a:fld>
            <a:endParaRPr lang="en-US"/>
          </a:p>
        </p:txBody>
      </p:sp>
    </p:spTree>
    <p:extLst>
      <p:ext uri="{BB962C8B-B14F-4D97-AF65-F5344CB8AC3E}">
        <p14:creationId xmlns:p14="http://schemas.microsoft.com/office/powerpoint/2010/main" val="67839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It’s a pleasure</a:t>
            </a:r>
            <a:r>
              <a:rPr lang="en-US" baseline="0" dirty="0" smtClean="0"/>
              <a:t> to be a part of this exciting day.  </a:t>
            </a:r>
          </a:p>
          <a:p>
            <a:endParaRPr lang="en-US" baseline="0" dirty="0" smtClean="0"/>
          </a:p>
          <a:p>
            <a:r>
              <a:rPr lang="en-US" baseline="0" dirty="0" smtClean="0"/>
              <a:t>I’ve worked in public libraries, an academic library, a corporate special library and a museum library, and I have taught five years of cataloging and research methodology, and now I wear several other hats:  blogger, historical researcher, and as mentioned in my introduction, I lead an alliance of libraries, archives, museums, historical societies and personal collectors across Southern California.  I’m also a reformed cataloger!  </a:t>
            </a:r>
          </a:p>
          <a:p>
            <a:endParaRPr lang="en-US" baseline="0" dirty="0" smtClean="0"/>
          </a:p>
          <a:p>
            <a:r>
              <a:rPr lang="en-US" baseline="0" dirty="0" smtClean="0"/>
              <a:t>So, in preparing for this talk, I wanted to combine a sort of 30,000 foot overview of what I see as some exciting directions with some real world, practical stuff.</a:t>
            </a:r>
          </a:p>
          <a:p>
            <a:endParaRPr lang="en-US" baseline="0" dirty="0" smtClean="0"/>
          </a:p>
          <a:p>
            <a:r>
              <a:rPr lang="en-US" baseline="0" dirty="0" smtClean="0"/>
              <a:t>While some thought leaders in libraries focus on EMERGING TRENDS or LIBRARY FUTURES, I’m focused much more on what you can begin to do RIGHT NOW to engage your users – and your POTENTIAL users as well.</a:t>
            </a:r>
          </a:p>
          <a:p>
            <a:endParaRPr lang="en-US" baseline="0" dirty="0" smtClean="0"/>
          </a:p>
          <a:p>
            <a:r>
              <a:rPr lang="en-US" baseline="0" dirty="0" smtClean="0"/>
              <a:t>So today, I am going to identify three opportunities for you, and look at strategies to consider SEIZING them as well.  </a:t>
            </a:r>
            <a:r>
              <a:rPr lang="en-US" b="1" baseline="0" dirty="0" smtClean="0"/>
              <a:t>More on those in just a minute!  </a:t>
            </a:r>
            <a:r>
              <a:rPr lang="en-US" baseline="0" dirty="0" smtClean="0"/>
              <a:t>OK, let’s get started…</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a:t>
            </a:fld>
            <a:endParaRPr lang="en-US"/>
          </a:p>
        </p:txBody>
      </p:sp>
    </p:spTree>
    <p:extLst>
      <p:ext uri="{BB962C8B-B14F-4D97-AF65-F5344CB8AC3E}">
        <p14:creationId xmlns:p14="http://schemas.microsoft.com/office/powerpoint/2010/main" val="2836147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need to elbow our way into an increasingly agile and mobile, but crowded,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competing for eyeballs in telling our story and promoting our value.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Multiple platforms are key to being where our users are, and I will be addressing more of this a little later.  In the image here, you can see a “modern” streetcar headed for Century City – as proposed back in the early 1960s when Century City was being built.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10</a:t>
            </a:fld>
            <a:endParaRPr lang="en-US"/>
          </a:p>
        </p:txBody>
      </p:sp>
    </p:spTree>
    <p:extLst>
      <p:ext uri="{BB962C8B-B14F-4D97-AF65-F5344CB8AC3E}">
        <p14:creationId xmlns:p14="http://schemas.microsoft.com/office/powerpoint/2010/main" val="479413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providing access means nothing if users cannot locate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Findability</a:t>
            </a:r>
            <a:r>
              <a:rPr lang="en-US" baseline="0" dirty="0" smtClean="0"/>
              <a:t> is a different consideration than access – we need to address the ease with which users can locate material, not just access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is the “before” and “after” images of one of the many bridge crossings over the Los Angeles River in March, 1938.  Hard to imagine now during the drought, but L.A. got like 15 inches of rain in a few days.  The heavy runoff washed out numerous Los Angeles Railway and Pacific Electric streetcar lines, leading to the “concretization” of the River to avoid future floods)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11</a:t>
            </a:fld>
            <a:endParaRPr lang="en-US"/>
          </a:p>
        </p:txBody>
      </p:sp>
    </p:spTree>
    <p:extLst>
      <p:ext uri="{BB962C8B-B14F-4D97-AF65-F5344CB8AC3E}">
        <p14:creationId xmlns:p14="http://schemas.microsoft.com/office/powerpoint/2010/main" val="1440707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Embodiment addresses our desire to further</a:t>
            </a:r>
            <a:r>
              <a:rPr lang="en-US" baseline="0" dirty="0" smtClean="0"/>
              <a:t> strengthen our reputation as a trusted source for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protect not just individual resources, but collections and the overall heritage of the mobility agenda and transportation legacy of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you’re looking at here is a recently discovered image of visitors atop Mt. Lowe, the railway east of Los Angeles that was one of the biggest tourist attractions in California in the early 1920s).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12</a:t>
            </a:fld>
            <a:endParaRPr lang="en-US"/>
          </a:p>
        </p:txBody>
      </p:sp>
    </p:spTree>
    <p:extLst>
      <p:ext uri="{BB962C8B-B14F-4D97-AF65-F5344CB8AC3E}">
        <p14:creationId xmlns:p14="http://schemas.microsoft.com/office/powerpoint/2010/main" val="1573948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finally, we want to build on all of these values.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believe that the only thing better than free is more of it.  Nothing beats word of mouth marketing, so engaging our users and making them into our own most valuable boosters and referrers is in our in addressing the other values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13</a:t>
            </a:fld>
            <a:endParaRPr lang="en-US"/>
          </a:p>
        </p:txBody>
      </p:sp>
    </p:spTree>
    <p:extLst>
      <p:ext uri="{BB962C8B-B14F-4D97-AF65-F5344CB8AC3E}">
        <p14:creationId xmlns:p14="http://schemas.microsoft.com/office/powerpoint/2010/main" val="236634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are not a static library and archive. Our collection continues to grow with not just new publications, but “new old” stuff.  We find things that were</a:t>
            </a:r>
            <a:r>
              <a:rPr lang="en-US" baseline="0" dirty="0" smtClean="0"/>
              <a:t> </a:t>
            </a:r>
            <a:r>
              <a:rPr lang="en-US" baseline="0" dirty="0" err="1" smtClean="0"/>
              <a:t>mis</a:t>
            </a:r>
            <a:r>
              <a:rPr lang="en-US" baseline="0" dirty="0" smtClean="0"/>
              <a:t>-filed (our previous archivist was actually a historian who had non-archival methods of arranging things), we get new donations of archival material via employees and people who have been photographing transit for decades, and we collaborate with other institutions. </a:t>
            </a:r>
          </a:p>
          <a:p>
            <a:endParaRPr lang="en-US" baseline="0" dirty="0" smtClean="0"/>
          </a:p>
          <a:p>
            <a:r>
              <a:rPr lang="en-US" baseline="0" dirty="0" smtClean="0"/>
              <a:t>One very successful partnership is represented here, we digitized Occidental College’s entire 44 year run of CALIFORNIA HIGHWAYS, an incredible periodical documenting all of the states highway planning from 1924 to 1967.  I spearheaded this because we had very little freeway history in our collection, so this partnership which I don’t have time to explain fully here, allowed us to borrow the rarely-used originals and share the digital files with Occidental for a win-win situation.  I created a Google Custom Search tool in about 5 minutes for full-text searching, edited the cataloging record to include links to both the file directory of issues and the search tool, and have extracted countless images and maps from the publication as stand alone resources to add to our Flickr collection and blog posts.</a:t>
            </a:r>
          </a:p>
          <a:p>
            <a:endParaRPr lang="en-US" baseline="0" dirty="0" smtClean="0"/>
          </a:p>
          <a:p>
            <a:r>
              <a:rPr lang="en-US" baseline="0" dirty="0" smtClean="0"/>
              <a:t>But I’m getting a little ahead of myself – let’s go back to the beginning.</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14</a:t>
            </a:fld>
            <a:endParaRPr lang="en-US"/>
          </a:p>
        </p:txBody>
      </p:sp>
    </p:spTree>
    <p:extLst>
      <p:ext uri="{BB962C8B-B14F-4D97-AF65-F5344CB8AC3E}">
        <p14:creationId xmlns:p14="http://schemas.microsoft.com/office/powerpoint/2010/main" val="156832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started working at Metro Library three months before the passage of Measure R, when everything kind of hit the fan, so to speak. But we rose to the occasion.  The Digital Resources position was new, and I took some time to think about a long-range strategy, but not too much time – because I’m a firm believer in diving right in as well.  </a:t>
            </a:r>
          </a:p>
          <a:p>
            <a:endParaRPr lang="en-US" baseline="0" dirty="0" smtClean="0"/>
          </a:p>
          <a:p>
            <a:r>
              <a:rPr lang="en-US" baseline="0" dirty="0" smtClean="0"/>
              <a:t>There were other challenges, such as the complex subject focus of our collection.  Transportation is incredibly interdisciplinary.  It involves urban planning, land use, architecture, finance, legal issues, geology, social justice…many different areas that demand a lot of an employee to develop subject expertise.  And I had no transportation background, so while I was working on digitization and social media, I asked my Library Administrator to PLEASE cc me on every reference question answered via email, and fortunately nearly all of our reference questions are via email…and I will talk in a few minutes about what I have done with all that information.</a:t>
            </a:r>
          </a:p>
          <a:p>
            <a:endParaRPr lang="en-US" baseline="0" dirty="0" smtClean="0"/>
          </a:p>
          <a:p>
            <a:r>
              <a:rPr lang="en-US" baseline="0" dirty="0" smtClean="0"/>
              <a:t>Meanwhile, I started considering what needs to go into a digitization project and overall plan.  I found Kevin Kelly’s “Better than Free” generative values a good place to start, and I will review them briefly here.</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15</a:t>
            </a:fld>
            <a:endParaRPr lang="en-US"/>
          </a:p>
        </p:txBody>
      </p:sp>
    </p:spTree>
    <p:extLst>
      <p:ext uri="{BB962C8B-B14F-4D97-AF65-F5344CB8AC3E}">
        <p14:creationId xmlns:p14="http://schemas.microsoft.com/office/powerpoint/2010/main" val="2191592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don’t take</a:t>
            </a:r>
            <a:r>
              <a:rPr lang="en-US" baseline="0" dirty="0" smtClean="0"/>
              <a:t> these values into consideration in a vacuum – we have to think about how our users and potential users and future users all look for and find information.</a:t>
            </a:r>
          </a:p>
          <a:p>
            <a:endParaRPr lang="en-US" baseline="0" dirty="0" smtClean="0"/>
          </a:p>
          <a:p>
            <a:r>
              <a:rPr lang="en-US" dirty="0" smtClean="0"/>
              <a:t>As I mentioned, for</a:t>
            </a:r>
            <a:r>
              <a:rPr lang="en-US" baseline="0" dirty="0" smtClean="0"/>
              <a:t> the purposes of this talk, I have identified THREE of those STRATEGIC  DIRECTIONS as roles that you may want to investigate further:</a:t>
            </a:r>
          </a:p>
          <a:p>
            <a:endParaRPr lang="en-US" baseline="0" dirty="0" smtClean="0"/>
          </a:p>
          <a:p>
            <a:r>
              <a:rPr lang="en-US" baseline="0" dirty="0" smtClean="0"/>
              <a:t>They are:</a:t>
            </a:r>
          </a:p>
          <a:p>
            <a:endParaRPr lang="en-US" baseline="0" dirty="0" smtClean="0"/>
          </a:p>
          <a:p>
            <a:pPr marL="171450" indent="-171450">
              <a:buFont typeface="Arial" panose="020B0604020202020204" pitchFamily="34" charset="0"/>
              <a:buChar char="•"/>
            </a:pPr>
            <a:r>
              <a:rPr lang="en-US" baseline="0" dirty="0" smtClean="0"/>
              <a:t>News aggregation and dissemination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Community </a:t>
            </a:r>
            <a:r>
              <a:rPr lang="en-US" baseline="0" dirty="0" err="1" smtClean="0"/>
              <a:t>curation</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And Data alchemist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 want to examine each of these in concept and with some examples…</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16</a:t>
            </a:fld>
            <a:endParaRPr lang="en-US"/>
          </a:p>
        </p:txBody>
      </p:sp>
    </p:spTree>
    <p:extLst>
      <p:ext uri="{BB962C8B-B14F-4D97-AF65-F5344CB8AC3E}">
        <p14:creationId xmlns:p14="http://schemas.microsoft.com/office/powerpoint/2010/main" val="2627095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start with news aggregation and dissemination.  </a:t>
            </a:r>
            <a:r>
              <a:rPr lang="en-US" b="1" baseline="0" dirty="0" smtClean="0"/>
              <a:t>Why would a library want to get involved in THIS?</a:t>
            </a:r>
          </a:p>
          <a:p>
            <a:endParaRPr lang="en-US" baseline="0" dirty="0" smtClean="0"/>
          </a:p>
          <a:p>
            <a:r>
              <a:rPr lang="en-US" baseline="0" dirty="0" smtClean="0"/>
              <a:t>As libraries strive to position themselves in an increasingly technological world as not just RELEVANT, but VITAL, one strategic direction is to leverage our expertise as information professionals in GATHERING and PUSHING organizational or community news from a variety of sources into a must-read digest.</a:t>
            </a:r>
          </a:p>
          <a:p>
            <a:endParaRPr lang="en-US" baseline="0" dirty="0" smtClean="0"/>
          </a:p>
          <a:p>
            <a:r>
              <a:rPr lang="en-US" baseline="0" dirty="0" smtClean="0"/>
              <a:t>So what are we looking at here.  On the left is a traditional newsstand, circa 1950s.  On the RIGHT, a contemporary or “MODERN” newsstand.  What’s so MODERN about it?  The HOUSING of the structure holding the media, not the TYPE of media, or the WAY in which the consumer accesses the information contained IN IT.  </a:t>
            </a:r>
          </a:p>
          <a:p>
            <a:endParaRPr lang="en-US" baseline="0" dirty="0" smtClean="0"/>
          </a:p>
          <a:p>
            <a:r>
              <a:rPr lang="en-US" baseline="0" dirty="0" smtClean="0"/>
              <a:t>The consumer still has to make their choice based on past experience with a particular publication, or what they see on the cover (given that you aren’t supposed to stand there and read the entire publication).</a:t>
            </a:r>
          </a:p>
          <a:p>
            <a:endParaRPr lang="en-US" baseline="0" dirty="0" smtClean="0"/>
          </a:p>
          <a:p>
            <a:r>
              <a:rPr lang="en-US" baseline="0" dirty="0" smtClean="0"/>
              <a:t>The consumer has to TAKE THEIR CHANCES on what they find inside will be important or interesting to them.  And with broadcast news, it’s whatever fits into a pre-determined time period.</a:t>
            </a:r>
          </a:p>
          <a:p>
            <a:endParaRPr lang="en-US" baseline="0" dirty="0" smtClean="0"/>
          </a:p>
          <a:p>
            <a:r>
              <a:rPr lang="en-US" baseline="0" dirty="0" smtClean="0"/>
              <a:t>But new tools allow libraries to BREAK DOWN those restrictions.  This isn’t about replacing news sources – or even newsstands – it’s ABOUT CONTRIBUTING TO THE QUALITY OF LIFE OF THE USERS.  Aggregating news and information helps them do their jobs or live their lives better without the DISTRACTION FROM, or LABOR </a:t>
            </a:r>
            <a:r>
              <a:rPr lang="en-US" b="1" baseline="0" dirty="0" smtClean="0"/>
              <a:t>OF</a:t>
            </a:r>
            <a:r>
              <a:rPr lang="en-US" baseline="0" dirty="0" smtClean="0"/>
              <a:t> finding information they want…need…or even don’t realize they need.</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17</a:t>
            </a:fld>
            <a:endParaRPr lang="en-US"/>
          </a:p>
        </p:txBody>
      </p:sp>
    </p:spTree>
    <p:extLst>
      <p:ext uri="{BB962C8B-B14F-4D97-AF65-F5344CB8AC3E}">
        <p14:creationId xmlns:p14="http://schemas.microsoft.com/office/powerpoint/2010/main" val="2936110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convergence of factors is making this</a:t>
            </a:r>
            <a:r>
              <a:rPr lang="en-US" baseline="0" dirty="0" smtClean="0"/>
              <a:t> activity not only possible, but much easier for both </a:t>
            </a:r>
            <a:r>
              <a:rPr lang="en-US" baseline="0" dirty="0" err="1" smtClean="0"/>
              <a:t>libaries</a:t>
            </a:r>
            <a:r>
              <a:rPr lang="en-US" baseline="0" dirty="0" smtClean="0"/>
              <a:t> and the user:</a:t>
            </a:r>
          </a:p>
          <a:p>
            <a:endParaRPr lang="en-US" dirty="0" smtClean="0"/>
          </a:p>
          <a:p>
            <a:pPr marL="171450" indent="-171450">
              <a:buFont typeface="Arial" panose="020B0604020202020204" pitchFamily="34" charset="0"/>
              <a:buChar char="•"/>
            </a:pPr>
            <a:r>
              <a:rPr lang="en-US" dirty="0" smtClean="0"/>
              <a:t>The growth in online news and information makes it easier</a:t>
            </a:r>
            <a:r>
              <a:rPr lang="en-US" baseline="0" dirty="0" smtClean="0"/>
              <a:t> for us</a:t>
            </a:r>
            <a:r>
              <a:rPr lang="en-US" dirty="0" smtClean="0"/>
              <a:t> to collect and disseminate</a:t>
            </a:r>
          </a:p>
          <a:p>
            <a:pPr marL="171450" indent="-171450">
              <a:buFont typeface="Arial" panose="020B0604020202020204" pitchFamily="34" charset="0"/>
              <a:buChar char="•"/>
            </a:pPr>
            <a:r>
              <a:rPr lang="en-US" dirty="0" smtClean="0"/>
              <a:t>The growth in ways information can be repurposed &amp; shared has</a:t>
            </a:r>
            <a:r>
              <a:rPr lang="en-US" baseline="0" dirty="0" smtClean="0"/>
              <a:t> increased the ENJOYMENT of that experience</a:t>
            </a:r>
            <a:endParaRPr lang="en-US" dirty="0" smtClean="0"/>
          </a:p>
          <a:p>
            <a:pPr marL="171450" indent="-171450">
              <a:buFont typeface="Arial" panose="020B0604020202020204" pitchFamily="34" charset="0"/>
              <a:buChar char="•"/>
            </a:pPr>
            <a:r>
              <a:rPr lang="en-US" dirty="0" smtClean="0"/>
              <a:t>The growth in hyper-local citizen journalism (like</a:t>
            </a:r>
            <a:r>
              <a:rPr lang="en-US" baseline="0" dirty="0" smtClean="0"/>
              <a:t> Patch sites, and neighborhood newsletters online) has created new MACRO TRENDS of micro-level interest</a:t>
            </a:r>
            <a:endParaRPr lang="en-US" dirty="0" smtClean="0"/>
          </a:p>
          <a:p>
            <a:pPr marL="171450" indent="-171450">
              <a:buFont typeface="Arial" panose="020B0604020202020204" pitchFamily="34" charset="0"/>
              <a:buChar char="•"/>
            </a:pPr>
            <a:r>
              <a:rPr lang="en-US" dirty="0" smtClean="0"/>
              <a:t>The blurred lines between news sites &amp; blogs has created new audiences</a:t>
            </a:r>
            <a:r>
              <a:rPr lang="en-US" baseline="0" dirty="0" smtClean="0"/>
              <a:t> accepting of, and interested in, non-traditional media</a:t>
            </a:r>
            <a:endParaRPr lang="en-US" dirty="0" smtClean="0"/>
          </a:p>
          <a:p>
            <a:pPr marL="171450" indent="-171450">
              <a:buFont typeface="Arial" panose="020B0604020202020204" pitchFamily="34" charset="0"/>
              <a:buChar char="•"/>
            </a:pPr>
            <a:r>
              <a:rPr lang="en-US" dirty="0" smtClean="0"/>
              <a:t>24/7 access to news and the ROUND-THE-CLOCK</a:t>
            </a:r>
            <a:r>
              <a:rPr lang="en-US" baseline="0" dirty="0" smtClean="0"/>
              <a:t> NEWS CYCLE </a:t>
            </a:r>
            <a:r>
              <a:rPr lang="en-US" dirty="0" smtClean="0"/>
              <a:t>has captured</a:t>
            </a:r>
            <a:r>
              <a:rPr lang="en-US" baseline="0" dirty="0" smtClean="0"/>
              <a:t> people’s ATTENTION and imagination, </a:t>
            </a:r>
            <a:r>
              <a:rPr lang="en-US" u="sng" baseline="0" dirty="0" smtClean="0"/>
              <a:t>even while non-stop coverage and distortable sound-bites are turning many of them off</a:t>
            </a:r>
          </a:p>
          <a:p>
            <a:endParaRPr lang="en-US" dirty="0" smtClean="0"/>
          </a:p>
          <a:p>
            <a:r>
              <a:rPr lang="en-US" dirty="0" smtClean="0"/>
              <a:t>And finally, and perhaps most importantly,</a:t>
            </a:r>
            <a:r>
              <a:rPr lang="en-US" baseline="0" dirty="0" smtClean="0"/>
              <a:t> </a:t>
            </a:r>
            <a:r>
              <a:rPr lang="en-US" dirty="0" smtClean="0"/>
              <a:t>Users welcome us</a:t>
            </a:r>
            <a:r>
              <a:rPr lang="en-US" baseline="0" dirty="0" smtClean="0"/>
              <a:t> as a middle-man in communicating </a:t>
            </a:r>
            <a:r>
              <a:rPr lang="en-US" dirty="0" smtClean="0"/>
              <a:t>valuable knowledge amidst </a:t>
            </a:r>
            <a:r>
              <a:rPr lang="en-US" b="1" dirty="0" smtClean="0"/>
              <a:t>info-glut.  </a:t>
            </a:r>
          </a:p>
          <a:p>
            <a:r>
              <a:rPr lang="en-US" dirty="0" smtClean="0"/>
              <a:t>The image here is</a:t>
            </a:r>
            <a:r>
              <a:rPr lang="en-US" baseline="0" dirty="0" smtClean="0"/>
              <a:t> of an “ON-DEMAND” magazine printer, a product prototype announced in Sweden in December.  After you swipe your credit card, it aggregates the content of your choice and prints it – a process which supposedly reduces Greenhouse Gas Emissions by 60%.  </a:t>
            </a:r>
            <a:r>
              <a:rPr lang="en-US" b="1" baseline="0" dirty="0" smtClean="0"/>
              <a:t>But let’s go one better than that…</a:t>
            </a:r>
            <a:endParaRPr lang="en-US" b="1"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18</a:t>
            </a:fld>
            <a:endParaRPr lang="en-US" dirty="0"/>
          </a:p>
        </p:txBody>
      </p:sp>
    </p:spTree>
    <p:extLst>
      <p:ext uri="{BB962C8B-B14F-4D97-AF65-F5344CB8AC3E}">
        <p14:creationId xmlns:p14="http://schemas.microsoft.com/office/powerpoint/2010/main" val="2040499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the year 2020, the majority of Americans will use a smartphone as their main connection to the Internet, not a personal computer.  It will become the NORM for everyone to be accessing the internet everywhere, not just while tethered to a particular device in their home or office.</a:t>
            </a:r>
          </a:p>
          <a:p>
            <a:endParaRPr lang="en-US" baseline="0" dirty="0" smtClean="0"/>
          </a:p>
          <a:p>
            <a:r>
              <a:rPr lang="en-US" baseline="0" dirty="0" smtClean="0"/>
              <a:t>The graph here shows that NEWS and GENERAL KNOWLEDGE are the #2 and #3 categories for mobile information-seekers.</a:t>
            </a:r>
          </a:p>
          <a:p>
            <a:endParaRPr lang="en-US" baseline="0" dirty="0" smtClean="0"/>
          </a:p>
          <a:p>
            <a:r>
              <a:rPr lang="en-US" baseline="0" dirty="0" smtClean="0"/>
              <a:t>This presents us with an incredible opportunity.  Here at the Metro Transportation Library, we’ve seized on this trend to accomplish several things.</a:t>
            </a:r>
            <a:endParaRPr lang="en-US" dirty="0" smtClean="0"/>
          </a:p>
          <a:p>
            <a:endParaRPr lang="en-US" dirty="0" smtClean="0"/>
          </a:p>
          <a:p>
            <a:pPr marL="171450" indent="-171450">
              <a:buFont typeface="Arial" panose="020B0604020202020204" pitchFamily="34" charset="0"/>
              <a:buChar char="•"/>
            </a:pPr>
            <a:r>
              <a:rPr lang="en-US" dirty="0" smtClean="0"/>
              <a:t>First, we want to brand</a:t>
            </a:r>
            <a:r>
              <a:rPr lang="en-US" baseline="0" dirty="0" smtClean="0"/>
              <a:t> and promote ourselves as a source of high-quality, timely information.  A high-profile, daily branded product in users’ faces is not a bad thing</a:t>
            </a:r>
          </a:p>
          <a:p>
            <a:pPr marL="171450" indent="-171450">
              <a:buFont typeface="Arial" panose="020B0604020202020204" pitchFamily="34" charset="0"/>
              <a:buChar char="•"/>
            </a:pPr>
            <a:r>
              <a:rPr lang="en-US" baseline="0" dirty="0" smtClean="0"/>
              <a:t>This is an objective because we want to play a role in collecting and disseminating a range of disparate information on a very interdisciplinary topic</a:t>
            </a:r>
          </a:p>
          <a:p>
            <a:pPr marL="171450" indent="-171450">
              <a:buFont typeface="Arial" panose="020B0604020202020204" pitchFamily="34" charset="0"/>
              <a:buChar char="•"/>
            </a:pPr>
            <a:r>
              <a:rPr lang="en-US" baseline="0" dirty="0" smtClean="0"/>
              <a:t>Transportation is COMPLICATED, and those whose business it is to follow what is happening STRAIN TO KEEP UP.  Transportation involves MOBILITY, LAND USE, DEMOGRAPHICS, LEGAL ISSUES, FINANCE, ENGINEERING, URBAN PLANNING, GEOLOGY, SOCIAL JUSTICE and many other components</a:t>
            </a:r>
          </a:p>
          <a:p>
            <a:pPr marL="171450" indent="-171450">
              <a:buFont typeface="Arial" panose="020B0604020202020204" pitchFamily="34" charset="0"/>
              <a:buChar char="•"/>
            </a:pPr>
            <a:r>
              <a:rPr lang="en-US" baseline="0" dirty="0" smtClean="0"/>
              <a:t>Also, Los Angeles County is a complex landscape of overlapping jurisdictions, millions of residents and countless media outlets</a:t>
            </a:r>
          </a:p>
          <a:p>
            <a:pPr marL="171450" indent="-171450">
              <a:buFont typeface="Arial" panose="020B0604020202020204" pitchFamily="34" charset="0"/>
              <a:buChar char="•"/>
            </a:pPr>
            <a:r>
              <a:rPr lang="en-US" baseline="0" dirty="0" smtClean="0"/>
              <a:t>Finally, Transportation planning also involves local, state, and federal politics, </a:t>
            </a:r>
            <a:r>
              <a:rPr lang="en-US" u="sng" baseline="0" dirty="0" smtClean="0"/>
              <a:t>all with their own complexities</a:t>
            </a:r>
            <a:r>
              <a:rPr lang="en-US" baseline="0" dirty="0" smtClean="0"/>
              <a:t>, so whatever we can do to demystify that world for our users, including our own employees, is a good thing</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19</a:t>
            </a:fld>
            <a:endParaRPr lang="en-US" dirty="0"/>
          </a:p>
        </p:txBody>
      </p:sp>
    </p:spTree>
    <p:extLst>
      <p:ext uri="{BB962C8B-B14F-4D97-AF65-F5344CB8AC3E}">
        <p14:creationId xmlns:p14="http://schemas.microsoft.com/office/powerpoint/2010/main" val="320089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Metro</a:t>
            </a:r>
            <a:r>
              <a:rPr lang="en-US" baseline="0" dirty="0" smtClean="0"/>
              <a:t> Transportation Library is rather unique.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the most comprehensive transit-operator owned libraries in the United States, and the only multimodal transportation library in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serve over 8,000 employees, plus contractors, consultants, educators, students, the media, transit buffs, history nerds, and our colleagues in transit and transportation throughout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will be using various historic images from our collection to spruce up some of these slides.  This image is of a 1920s open-air double-decker bus on Wilshire Boulevard.  Not only are the buses great to share, but so is the story of why streetcars were never built on Wilshire – it was full of mansions way back when and wealthy citizens had it written into the city code, and it remains to this day.  You can read that story on our blog later)</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2</a:t>
            </a:fld>
            <a:endParaRPr lang="en-US"/>
          </a:p>
        </p:txBody>
      </p:sp>
    </p:spTree>
    <p:extLst>
      <p:ext uri="{BB962C8B-B14F-4D97-AF65-F5344CB8AC3E}">
        <p14:creationId xmlns:p14="http://schemas.microsoft.com/office/powerpoint/2010/main" val="1480237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began aggregating transportation news way back in 2005.  Our initial BLOGGER platform is like the </a:t>
            </a:r>
            <a:r>
              <a:rPr lang="en-US" b="1" baseline="0" dirty="0" smtClean="0"/>
              <a:t>Stonehenge</a:t>
            </a:r>
            <a:r>
              <a:rPr lang="en-US" baseline="0" dirty="0" smtClean="0"/>
              <a:t> of transportation social media.  We were doing this before anybody else in the nation, and we have challenged ourselves to evolve alongside the technology</a:t>
            </a:r>
          </a:p>
          <a:p>
            <a:endParaRPr lang="en-US" baseline="0" dirty="0" smtClean="0"/>
          </a:p>
          <a:p>
            <a:r>
              <a:rPr lang="en-US" baseline="0" dirty="0" smtClean="0"/>
              <a:t>This daily work eventually evolved into a curated keyword list for Google Alerts.  When Los Angeles County passed what is known as “Measure R” in 2008, a PERFECT STORM of converging factors slammed us in the face.  Measure R is a 30-year ½ cent sales tax increase designed to raise $40 BILLION to build out the transit system for Los Angeles County.</a:t>
            </a:r>
          </a:p>
          <a:p>
            <a:endParaRPr lang="en-US" baseline="0" dirty="0" smtClean="0"/>
          </a:p>
          <a:p>
            <a:r>
              <a:rPr lang="en-US" baseline="0" dirty="0" smtClean="0"/>
              <a:t>This directly leads to: More citizen advocacy, more attention being paid to multiple transit projects and proposals in a range of planning and construction, and more opportunity to inform people – OR miss that opportunity OR get it wrong.</a:t>
            </a:r>
          </a:p>
          <a:p>
            <a:endParaRPr lang="en-US" baseline="0" dirty="0" smtClean="0"/>
          </a:p>
          <a:p>
            <a:r>
              <a:rPr lang="en-US" baseline="0" dirty="0" smtClean="0"/>
              <a:t>We HAD to evolve, and we had to go mobile as well.  Here you see how our Headlines appear on a mobile device, which are accessed both through our Library website, or as part of Metro’s enterprise app.</a:t>
            </a:r>
          </a:p>
          <a:p>
            <a:endParaRPr lang="en-US" baseline="0" dirty="0" smtClean="0"/>
          </a:p>
          <a:p>
            <a:r>
              <a:rPr lang="en-US" baseline="0" dirty="0" smtClean="0"/>
              <a:t>Alas, Google Alerts died off recently, so we had to go with another aggregator tool and began using </a:t>
            </a:r>
            <a:r>
              <a:rPr lang="en-US" baseline="0" dirty="0" err="1" smtClean="0"/>
              <a:t>Feedly</a:t>
            </a:r>
            <a:r>
              <a:rPr lang="en-US" baseline="0" dirty="0" smtClean="0"/>
              <a:t>.  However, there are other models for getting what you need and what will work best for you and what you may wish to accomplish</a:t>
            </a:r>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20</a:t>
            </a:fld>
            <a:endParaRPr lang="en-US"/>
          </a:p>
        </p:txBody>
      </p:sp>
    </p:spTree>
    <p:extLst>
      <p:ext uri="{BB962C8B-B14F-4D97-AF65-F5344CB8AC3E}">
        <p14:creationId xmlns:p14="http://schemas.microsoft.com/office/powerpoint/2010/main" val="26372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a:t>
            </a:r>
            <a:r>
              <a:rPr lang="en-US" baseline="0" dirty="0" smtClean="0"/>
              <a:t> we realized that a list of 5-10 daily </a:t>
            </a:r>
            <a:r>
              <a:rPr lang="en-US" baseline="0" dirty="0" err="1" smtClean="0"/>
              <a:t>headines</a:t>
            </a:r>
            <a:r>
              <a:rPr lang="en-US" baseline="0" dirty="0" smtClean="0"/>
              <a:t> that had grown to more than 50 every day, along with their links, was neither sustainable in terms of labor involved 5 days a week, NOR visually appealing for the reader.</a:t>
            </a:r>
          </a:p>
          <a:p>
            <a:endParaRPr lang="en-US" baseline="0" dirty="0" smtClean="0"/>
          </a:p>
          <a:p>
            <a:r>
              <a:rPr lang="en-US" baseline="0" dirty="0" smtClean="0"/>
              <a:t>We migrated our platform from a hands-on Blogger site to the Paper.li online newspaper format.  Paper.li takes Twitter feeds and publishes them daily or weekly as a “tweet digest.”  It’s like the old </a:t>
            </a:r>
            <a:r>
              <a:rPr lang="en-US" baseline="0" dirty="0" err="1" smtClean="0"/>
              <a:t>informercial</a:t>
            </a:r>
            <a:r>
              <a:rPr lang="en-US" baseline="0" dirty="0" smtClean="0"/>
              <a:t>:  “Just set it and forget it.”  It publishes automatically with the frequency you choose.</a:t>
            </a:r>
          </a:p>
          <a:p>
            <a:endParaRPr lang="en-US" baseline="0" dirty="0" smtClean="0"/>
          </a:p>
          <a:p>
            <a:r>
              <a:rPr lang="en-US" baseline="0" dirty="0" smtClean="0"/>
              <a:t>But by gaming the system with curated twitter feeds and some crafty front-end customization, we got rid of clutter and began publishing our own customized newspaper.  On the left you see a screen shot of the “raw” rendering of the daily “Twitter” news, but on the right is the enhanced product, with a branded banner, more information about us in the box on the right, a nice background image, etc.</a:t>
            </a:r>
          </a:p>
          <a:p>
            <a:endParaRPr lang="en-US" baseline="0" dirty="0" smtClean="0"/>
          </a:p>
          <a:p>
            <a:r>
              <a:rPr lang="en-US" baseline="0" dirty="0" smtClean="0"/>
              <a:t>The process is too detailed to explain here, but this product has done a great deal to create a great user experience with valuable information delivered directly to our users EVERY SINGLE DAY.</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21</a:t>
            </a:fld>
            <a:endParaRPr lang="en-US"/>
          </a:p>
        </p:txBody>
      </p:sp>
    </p:spTree>
    <p:extLst>
      <p:ext uri="{BB962C8B-B14F-4D97-AF65-F5344CB8AC3E}">
        <p14:creationId xmlns:p14="http://schemas.microsoft.com/office/powerpoint/2010/main" val="1333428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our</a:t>
            </a:r>
            <a:r>
              <a:rPr lang="en-US" baseline="0" dirty="0" smtClean="0"/>
              <a:t> Daily Transportation Headlines is a core Library service.  On the left is a screenshot of our Library homepage.  In the lower left you see how RSS feed brings the curated transportation news content into that piece of prime real estate on our site.</a:t>
            </a:r>
          </a:p>
          <a:p>
            <a:endParaRPr lang="en-US" baseline="0" dirty="0" smtClean="0"/>
          </a:p>
          <a:p>
            <a:r>
              <a:rPr lang="en-US" baseline="0" dirty="0" smtClean="0"/>
              <a:t>On the right is a screenshot for THE SOURCE, the primary online communication tool for the entire agency.  Our transportation headlines are featured there also, with added commentary from other Departments, so we have internal and external customers, along with repurposing within our own organization to supplement their messaging out to the community at large.</a:t>
            </a:r>
          </a:p>
          <a:p>
            <a:endParaRPr lang="en-US" baseline="0" dirty="0" smtClean="0"/>
          </a:p>
          <a:p>
            <a:r>
              <a:rPr lang="en-US" baseline="0" dirty="0" smtClean="0"/>
              <a:t>We have received NATIONAL RECOGNITION for this effort, and when we have had to suspend publication of it for technical issues, BOY, do we hear about it from our subscribers.  They PANIC and ask, “DID YOU STOP PUBLISHING THE HEADLINES?”  It’s a great service to not only keep our users informed and save them time so they can focus on other things, but it also serves as a platform to promote some of our other products as well!</a:t>
            </a:r>
          </a:p>
          <a:p>
            <a:endParaRPr lang="en-US" baseline="0" dirty="0" smtClean="0"/>
          </a:p>
          <a:p>
            <a:r>
              <a:rPr lang="en-US" baseline="0" dirty="0" smtClean="0"/>
              <a:t>It’s a nice way to get in peoples’ faces every single day, WITHOUT GETTING IN THEIR FACE.  We are currently re-</a:t>
            </a:r>
            <a:r>
              <a:rPr lang="en-US" baseline="0" dirty="0" err="1" smtClean="0"/>
              <a:t>evaluting</a:t>
            </a:r>
            <a:r>
              <a:rPr lang="en-US" baseline="0" dirty="0" smtClean="0"/>
              <a:t> our platforms and the time and labor involved, but this product’s value CANNOT be denied.</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22</a:t>
            </a:fld>
            <a:endParaRPr lang="en-US"/>
          </a:p>
        </p:txBody>
      </p:sp>
    </p:spTree>
    <p:extLst>
      <p:ext uri="{BB962C8B-B14F-4D97-AF65-F5344CB8AC3E}">
        <p14:creationId xmlns:p14="http://schemas.microsoft.com/office/powerpoint/2010/main" val="1052979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OK, let’s move on to</a:t>
            </a:r>
            <a:r>
              <a:rPr lang="en-US" baseline="0" dirty="0" smtClean="0"/>
              <a:t> the second strategic direction, which is “COMMUNITY CURATION”</a:t>
            </a:r>
          </a:p>
          <a:p>
            <a:pPr marL="0" indent="0">
              <a:buNone/>
            </a:pPr>
            <a:endParaRPr lang="en-US" baseline="0" dirty="0" smtClean="0"/>
          </a:p>
          <a:p>
            <a:pPr marL="0" indent="0">
              <a:buNone/>
            </a:pPr>
            <a:r>
              <a:rPr lang="en-US" baseline="0" dirty="0" smtClean="0"/>
              <a:t>This means joining forces to t</a:t>
            </a:r>
            <a:r>
              <a:rPr lang="en-US" dirty="0" smtClean="0"/>
              <a:t>ake responsibility for bringing together disparate groups that:</a:t>
            </a:r>
          </a:p>
          <a:p>
            <a:pPr marL="171450" indent="-171450">
              <a:buFont typeface="Arial" panose="020B0604020202020204" pitchFamily="34" charset="0"/>
              <a:buChar char="•"/>
            </a:pPr>
            <a:r>
              <a:rPr lang="en-US" dirty="0" smtClean="0"/>
              <a:t>build community</a:t>
            </a:r>
          </a:p>
          <a:p>
            <a:pPr marL="171450" indent="-171450">
              <a:buFont typeface="Arial" panose="020B0604020202020204" pitchFamily="34" charset="0"/>
              <a:buChar char="•"/>
            </a:pPr>
            <a:r>
              <a:rPr lang="en-US" dirty="0" smtClean="0"/>
              <a:t>Foster a sense of belonging</a:t>
            </a:r>
          </a:p>
          <a:p>
            <a:pPr marL="171450" indent="-171450">
              <a:buFont typeface="Arial" panose="020B0604020202020204" pitchFamily="34" charset="0"/>
              <a:buChar char="•"/>
            </a:pPr>
            <a:r>
              <a:rPr lang="en-US" dirty="0" smtClean="0"/>
              <a:t>Preserve cultural and historical heritage</a:t>
            </a:r>
          </a:p>
          <a:p>
            <a:pPr marL="171450" indent="-171450">
              <a:buFont typeface="Arial" panose="020B0604020202020204" pitchFamily="34" charset="0"/>
              <a:buChar char="•"/>
            </a:pPr>
            <a:r>
              <a:rPr lang="en-US" dirty="0" smtClean="0"/>
              <a:t>Champion facets of local uniqueness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So you might</a:t>
            </a:r>
            <a:r>
              <a:rPr lang="en-US" baseline="0" dirty="0" smtClean="0"/>
              <a:t> be saying, “</a:t>
            </a:r>
            <a:r>
              <a:rPr lang="en-US" baseline="0" dirty="0" err="1" smtClean="0"/>
              <a:t>Kenn</a:t>
            </a:r>
            <a:r>
              <a:rPr lang="en-US" baseline="0" dirty="0" smtClean="0"/>
              <a:t>, we’re a library.  We already do that stuff.”  But the KEY to this strategic direction is leveraging the new technologies that enable NEW collaborations that weren’t possible before.  Building community has always been there (or at least for a very long time) but the </a:t>
            </a:r>
            <a:r>
              <a:rPr lang="en-US" b="1" baseline="0" dirty="0" smtClean="0"/>
              <a:t>HOW</a:t>
            </a:r>
            <a:r>
              <a:rPr lang="en-US" baseline="0" dirty="0" smtClean="0"/>
              <a:t> is rapidly changing, if you assume a role in it.</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23</a:t>
            </a:fld>
            <a:endParaRPr lang="en-US"/>
          </a:p>
        </p:txBody>
      </p:sp>
    </p:spTree>
    <p:extLst>
      <p:ext uri="{BB962C8B-B14F-4D97-AF65-F5344CB8AC3E}">
        <p14:creationId xmlns:p14="http://schemas.microsoft.com/office/powerpoint/2010/main" val="2581510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Metro Transportation Library &amp; Archive, we</a:t>
            </a:r>
            <a:r>
              <a:rPr lang="en-US" baseline="0" dirty="0" smtClean="0"/>
              <a:t> have uploaded over 9,000 images to Flickr during the past 5 years.  We have found success beyond our wildest dreams.  We used to get excited when we got over image 2,000 views per day.  Now, anything less than 10,000 is a slow day, and we routinely see upwards of 25,000 views per day.  </a:t>
            </a:r>
          </a:p>
          <a:p>
            <a:endParaRPr lang="en-US" baseline="0" dirty="0" smtClean="0"/>
          </a:p>
          <a:p>
            <a:r>
              <a:rPr lang="en-US" baseline="0" dirty="0" smtClean="0"/>
              <a:t>This chart screenshot from last month shows over 32,000 views one day, and an all-time view total in the bottom right of over 4.9 million.  As of today that is actually well above 5.3 MILLION all-time views.  </a:t>
            </a:r>
          </a:p>
          <a:p>
            <a:endParaRPr lang="en-US" baseline="0" dirty="0" smtClean="0"/>
          </a:p>
          <a:p>
            <a:r>
              <a:rPr lang="en-US" baseline="0" dirty="0" smtClean="0"/>
              <a:t>Two things:  One, how we have achieved this and our other successes in social media are too long a story for this presentation.</a:t>
            </a:r>
          </a:p>
          <a:p>
            <a:r>
              <a:rPr lang="en-US" baseline="0" dirty="0" smtClean="0"/>
              <a:t>Two:  This is not BRAGGING, it’s really to illustrate the HUGE APPETITE for both contemporary images as well as historical context and interpretation, which is WHAT. WE. DO.</a:t>
            </a:r>
          </a:p>
          <a:p>
            <a:endParaRPr lang="en-US" baseline="0" dirty="0" smtClean="0"/>
          </a:p>
          <a:p>
            <a:r>
              <a:rPr lang="en-US" baseline="0" dirty="0" smtClean="0"/>
              <a:t>How we created that appetite is the real story.  It’s not just that people suddenly decided that old photos of buses and streetcars were SEXY.  </a:t>
            </a:r>
          </a:p>
          <a:p>
            <a:endParaRPr lang="en-US" baseline="0" dirty="0" smtClean="0"/>
          </a:p>
          <a:p>
            <a:r>
              <a:rPr lang="en-US" baseline="0" dirty="0" smtClean="0"/>
              <a:t>Thanks to Measure R, passed in 2008, (the same year we LAUNCHED Flickr), Los Angeles embarked on the most ambitious mobility agenda of any city in the world.  </a:t>
            </a:r>
          </a:p>
          <a:p>
            <a:endParaRPr lang="en-US" baseline="0" dirty="0" smtClean="0"/>
          </a:p>
          <a:p>
            <a:r>
              <a:rPr lang="en-US" baseline="0" dirty="0" smtClean="0"/>
              <a:t>The popularity of this material speaks to the community building feature of FOCUSING ON LOCAL HISTORY.</a:t>
            </a:r>
          </a:p>
          <a:p>
            <a:endParaRPr lang="en-US" baseline="0" dirty="0" smtClean="0"/>
          </a:p>
          <a:p>
            <a:r>
              <a:rPr lang="en-US" baseline="0" dirty="0" smtClean="0"/>
              <a:t>We also love to SHARE.  While some institutions are protective of their digital resources, and many of them have many different reasons for that, we have embraced the “take it, it’s yours” philosophy of a government agency and unleashed our images…or at least, the .jpg versions of them and not the publication-quality .TIF versions…to the world.  And it has brought us immense success – if you consider name recognition, respect within our organization, and being recognized as a national and international leader in innovative resources sharing as “SUCCESS.”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24</a:t>
            </a:fld>
            <a:endParaRPr lang="en-US"/>
          </a:p>
        </p:txBody>
      </p:sp>
    </p:spTree>
    <p:extLst>
      <p:ext uri="{BB962C8B-B14F-4D97-AF65-F5344CB8AC3E}">
        <p14:creationId xmlns:p14="http://schemas.microsoft.com/office/powerpoint/2010/main" val="102994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made that SHARING VALUE all about not</a:t>
            </a:r>
            <a:r>
              <a:rPr lang="en-US" baseline="0" dirty="0" smtClean="0"/>
              <a:t> just ACCESS, but FINDABILITY!</a:t>
            </a:r>
          </a:p>
          <a:p>
            <a:endParaRPr lang="en-US" baseline="0" dirty="0" smtClean="0"/>
          </a:p>
          <a:p>
            <a:r>
              <a:rPr lang="en-US" baseline="0" dirty="0" smtClean="0"/>
              <a:t>Sure, Flickr and other photo sharing sites were created with the intention of sharing photo collections online.  But don’t let that stop you from using it for what you like.  If there is a great tool with high visibility, think about how you can use it to shift eyeballs to what </a:t>
            </a:r>
            <a:r>
              <a:rPr lang="en-US" b="1" baseline="0" dirty="0" smtClean="0"/>
              <a:t>YOU</a:t>
            </a:r>
            <a:r>
              <a:rPr lang="en-US" baseline="0" dirty="0" smtClean="0"/>
              <a:t> do.  You work hard, so why not?</a:t>
            </a:r>
          </a:p>
          <a:p>
            <a:endParaRPr lang="en-US" baseline="0" dirty="0" smtClean="0"/>
          </a:p>
          <a:p>
            <a:r>
              <a:rPr lang="en-US" dirty="0" smtClean="0"/>
              <a:t>Don’t have many photos in your collection? Then take some and make a tour of your library. </a:t>
            </a:r>
          </a:p>
          <a:p>
            <a:endParaRPr lang="en-US" dirty="0" smtClean="0"/>
          </a:p>
          <a:p>
            <a:r>
              <a:rPr lang="en-US" dirty="0" smtClean="0"/>
              <a:t>Don’t have video in your collection for your own YouTube channel? Create</a:t>
            </a:r>
            <a:r>
              <a:rPr lang="en-US" baseline="0" dirty="0" smtClean="0"/>
              <a:t> a playlist with content from others.  Create opportunities for people to discover YOU, and what YOU DO *and* how creative you are as well.</a:t>
            </a:r>
          </a:p>
          <a:p>
            <a:endParaRPr lang="en-US" baseline="0" dirty="0" smtClean="0"/>
          </a:p>
          <a:p>
            <a:r>
              <a:rPr lang="en-US" baseline="0" dirty="0" smtClean="0"/>
              <a:t>By now you’re probably wondering what you’re looking at here.  This is a rendering of a monorail proposed for downtown Los Angeles in 1961.  The history of Monorail proposals in Los Angeles is actually fascinating, and after Disneyland opened in 1955, people started cooking up all sorts of ideas for the future of mass transportation.  But this image didn’t come from a photo in our collection, it’s harvested from a print report whose images, maps and other potential stand-alone resources would otherwise go unnoticed.  People would never find that dusty report in our Archive, let alone know what great stuff was inside it!</a:t>
            </a:r>
          </a:p>
          <a:p>
            <a:endParaRPr lang="en-US" baseline="0" dirty="0" smtClean="0"/>
          </a:p>
          <a:p>
            <a:r>
              <a:rPr lang="en-US" baseline="0" dirty="0" smtClean="0"/>
              <a:t>But by extracting it and adding it into our Flickr site, we are educating people by linking back to that digitized document, and creating conversation in the community about everything from the pros and cons of different transportation modes to the psychological aspects of re-creating automobile tail-fins on a fixed-</a:t>
            </a:r>
            <a:r>
              <a:rPr lang="en-US" baseline="0" dirty="0" err="1" smtClean="0"/>
              <a:t>guideway</a:t>
            </a:r>
            <a:r>
              <a:rPr lang="en-US" baseline="0" dirty="0" smtClean="0"/>
              <a:t> monorail that wouldn’t benefit from an aerodynamic advantage.  What conversations are you creating from creative use of resources at your disposal?</a:t>
            </a:r>
          </a:p>
          <a:p>
            <a:endParaRPr lang="en-US" baseline="0" dirty="0" smtClean="0"/>
          </a:p>
          <a:p>
            <a:r>
              <a:rPr lang="en-US" baseline="0" dirty="0" smtClean="0"/>
              <a:t>I digitized all of our historic traffic plans going back to 1911 – the first call for a subway in Los Angeles.  Aside from the fact that it only took 82 years to actually happen, some other interesting things happened with these reports themselves…</a:t>
            </a:r>
            <a:endParaRPr lang="en-US" dirty="0" smtClean="0"/>
          </a:p>
        </p:txBody>
      </p:sp>
      <p:sp>
        <p:nvSpPr>
          <p:cNvPr id="4" name="Slide Number Placeholder 3"/>
          <p:cNvSpPr>
            <a:spLocks noGrp="1"/>
          </p:cNvSpPr>
          <p:nvPr>
            <p:ph type="sldNum" sz="quarter" idx="10"/>
          </p:nvPr>
        </p:nvSpPr>
        <p:spPr/>
        <p:txBody>
          <a:bodyPr/>
          <a:lstStyle/>
          <a:p>
            <a:fld id="{FFECA5DE-4C59-4951-857D-B6DBA0EAA46F}" type="slidenum">
              <a:rPr lang="en-US" smtClean="0"/>
              <a:t>25</a:t>
            </a:fld>
            <a:endParaRPr lang="en-US"/>
          </a:p>
        </p:txBody>
      </p:sp>
    </p:spTree>
    <p:extLst>
      <p:ext uri="{BB962C8B-B14F-4D97-AF65-F5344CB8AC3E}">
        <p14:creationId xmlns:p14="http://schemas.microsoft.com/office/powerpoint/2010/main" val="253353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created a webpage with links to all of those reports, which I had made full-text searchable, and they were discovered</a:t>
            </a:r>
            <a:r>
              <a:rPr lang="en-US" baseline="0" dirty="0" smtClean="0"/>
              <a:t> by a curator at the Getty Museum here in Los Angeles.  Long story short, Our efforts at “community </a:t>
            </a:r>
            <a:r>
              <a:rPr lang="en-US" baseline="0" dirty="0" err="1" smtClean="0"/>
              <a:t>curation</a:t>
            </a:r>
            <a:r>
              <a:rPr lang="en-US" baseline="0" dirty="0" smtClean="0"/>
              <a:t>” and engagement resulted in us playing a large role in the transportation component of a major exhibit titled OVERDRIVE: L.A. CONSTRUCTS THE FUTURE, 1940-1990.  The exhibit moved on to the National Building Museum in Washington, D.C., where it is still showing.  When the Chief Curator there called me to ask if they could get permission to re-photograph one of the reports we loaned so they could use the graphic at the entrance to the transportation gallery, who was I to say “NO?”  Here’s a photograph of that 12-foot tall reproduction, and the rest of our goodies are now on view for countless East Coast eyeballs.  </a:t>
            </a:r>
            <a:endParaRPr lang="en-US" dirty="0" smtClean="0"/>
          </a:p>
          <a:p>
            <a:endParaRPr lang="en-US" dirty="0" smtClean="0"/>
          </a:p>
          <a:p>
            <a:r>
              <a:rPr lang="en-US" dirty="0" smtClean="0"/>
              <a:t>But</a:t>
            </a:r>
            <a:r>
              <a:rPr lang="en-US" baseline="0" dirty="0" smtClean="0"/>
              <a:t> Flickr and other photo sites aren’t the only opportunities for community </a:t>
            </a:r>
            <a:r>
              <a:rPr lang="en-US" baseline="0" dirty="0" err="1" smtClean="0"/>
              <a:t>curation</a:t>
            </a:r>
            <a:r>
              <a:rPr lang="en-US" baseline="0" dirty="0" smtClean="0"/>
              <a:t>.  </a:t>
            </a:r>
            <a:r>
              <a:rPr lang="en-US" dirty="0" smtClean="0"/>
              <a:t>There</a:t>
            </a:r>
            <a:r>
              <a:rPr lang="en-US" baseline="0" dirty="0" smtClean="0"/>
              <a:t> are some very innovative things going on with </a:t>
            </a:r>
            <a:r>
              <a:rPr lang="en-US" baseline="0" dirty="0" err="1" smtClean="0"/>
              <a:t>Pinterest</a:t>
            </a:r>
            <a:r>
              <a:rPr lang="en-US" baseline="0" dirty="0" smtClean="0"/>
              <a:t> right now in libraries.  And it hasn’t gone unnoticed that </a:t>
            </a:r>
            <a:r>
              <a:rPr lang="en-US" baseline="0" dirty="0" err="1" smtClean="0"/>
              <a:t>Pinterest</a:t>
            </a:r>
            <a:r>
              <a:rPr lang="en-US" baseline="0" dirty="0" smtClean="0"/>
              <a:t> has demonstrated some of the most explosive growth compared to other social media properties.  There, you will find an addictive, visually compelling platform, a high degree of personalization, an ease of sharing, and a one-stop tool that accomplishes what ALL libraries focus on, really, in one way or another:  </a:t>
            </a:r>
            <a:r>
              <a:rPr lang="en-US" u="sng" baseline="0" dirty="0" smtClean="0"/>
              <a:t>a site to collect, preserve, and provide access to what you think is important!</a:t>
            </a:r>
            <a:endParaRPr lang="en-US" u="sng"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26</a:t>
            </a:fld>
            <a:endParaRPr lang="en-US"/>
          </a:p>
        </p:txBody>
      </p:sp>
    </p:spTree>
    <p:extLst>
      <p:ext uri="{BB962C8B-B14F-4D97-AF65-F5344CB8AC3E}">
        <p14:creationId xmlns:p14="http://schemas.microsoft.com/office/powerpoint/2010/main" val="206669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w</a:t>
            </a:r>
            <a:r>
              <a:rPr lang="en-US" dirty="0" smtClean="0"/>
              <a:t>hy save all that good information for just the professionals?  Some of the most valuable things we keep away from our</a:t>
            </a:r>
            <a:r>
              <a:rPr lang="en-US" baseline="0" dirty="0" smtClean="0"/>
              <a:t> users are our ready-reference files and other items that answer frequently asked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they are so frequently asked, why aren’t more libraries publishing the answers before the questions even get asked?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FECA5DE-4C59-4951-857D-B6DBA0EAA46F}" type="slidenum">
              <a:rPr lang="en-US" smtClean="0"/>
              <a:t>27</a:t>
            </a:fld>
            <a:endParaRPr lang="en-US"/>
          </a:p>
        </p:txBody>
      </p:sp>
    </p:spTree>
    <p:extLst>
      <p:ext uri="{BB962C8B-B14F-4D97-AF65-F5344CB8AC3E}">
        <p14:creationId xmlns:p14="http://schemas.microsoft.com/office/powerpoint/2010/main" val="1691841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had this idea to create a knowledge base out of our in-house</a:t>
            </a:r>
            <a:r>
              <a:rPr lang="en-US" baseline="0" dirty="0" smtClean="0"/>
              <a:t> ready reference files.  </a:t>
            </a:r>
          </a:p>
          <a:p>
            <a:endParaRPr lang="en-US" baseline="0" dirty="0" smtClean="0"/>
          </a:p>
          <a:p>
            <a:r>
              <a:rPr lang="en-US" baseline="0" dirty="0" smtClean="0"/>
              <a:t>This included several files, print documents and spreadsheets that could be molded into a local “wiki” and shared with our users.  Even better, it serves as a discovery tool to link to our other digitized products such as photos, videos and film, digital documents, maps, and other resources INSIDE our AGENCY but OUTSIDE the LIBRARY.</a:t>
            </a:r>
          </a:p>
          <a:p>
            <a:endParaRPr lang="en-US" baseline="0" dirty="0" smtClean="0"/>
          </a:p>
          <a:p>
            <a:r>
              <a:rPr lang="en-US" baseline="0" dirty="0" smtClean="0"/>
              <a:t>One of the main reasons I wanted to create this was because when I came to work at the Metro Library 5 years ago, I knew VERY LITTLE about transportation planning, construction and operations.  So I asked my colleague (oh by the way, we only have 2 librarians for an organization of over 8,000 employees serving 10 million citizens in Los Angeles County, so we are KIND OF BUSY)…</a:t>
            </a:r>
          </a:p>
          <a:p>
            <a:endParaRPr lang="en-US" baseline="0" dirty="0" smtClean="0"/>
          </a:p>
          <a:p>
            <a:r>
              <a:rPr lang="en-US" baseline="0" dirty="0" smtClean="0"/>
              <a:t>So, I asked my colleague to please cc me on every reference question he answered via email – and we do NEARLY ALL of our reference work by email.  After 5 years, I have this incredible resource to share with others so the wiki can also serve as an FAQ – “Search here first!”  It goes hand in hand with our efforts to continue digitizing resources within our collection and sharing links to externally accessible resources so you can find out how federal legislation affects a particular aspect of local planning, OR when the last streetcar ran in 1963 if it’s 3 in the morning and you’re in your pajamas, and so forth.</a:t>
            </a:r>
          </a:p>
          <a:p>
            <a:endParaRPr lang="en-US" baseline="0" dirty="0" smtClean="0"/>
          </a:p>
          <a:p>
            <a:r>
              <a:rPr lang="en-US" baseline="0" dirty="0" smtClean="0"/>
              <a:t>So, you may be asking, </a:t>
            </a:r>
            <a:r>
              <a:rPr lang="en-US" u="sng" baseline="0" dirty="0" smtClean="0"/>
              <a:t>“Hey, there’s already Wikipedia and it’s highly visible, and you were just talking about discoverability opportunities, so why not just create or enhance entries on Wikipedia?”</a:t>
            </a:r>
          </a:p>
          <a:p>
            <a:endParaRPr lang="en-US" baseline="0" dirty="0" smtClean="0"/>
          </a:p>
          <a:p>
            <a:r>
              <a:rPr lang="en-US" baseline="0" dirty="0" smtClean="0"/>
              <a:t>And that’s true, but for the type of hyper-local information SPECIFIC to our organization, we believe that a local product is best.  We maintain more control over the content (no one else can edit the entries) and it has the same look and feel as our Primary Resources blog built in Word Press.  Furthermore, </a:t>
            </a:r>
            <a:r>
              <a:rPr lang="en-US" u="sng" baseline="0" dirty="0" smtClean="0"/>
              <a:t>and I think this is really important, we can measure and analyze how people are looking for information and take that into consideration when building out other tools and iterations of our website.</a:t>
            </a:r>
            <a:endParaRPr lang="en-US" u="sng" dirty="0"/>
          </a:p>
        </p:txBody>
      </p:sp>
      <p:sp>
        <p:nvSpPr>
          <p:cNvPr id="4" name="Slide Number Placeholder 3"/>
          <p:cNvSpPr>
            <a:spLocks noGrp="1"/>
          </p:cNvSpPr>
          <p:nvPr>
            <p:ph type="sldNum" sz="quarter" idx="10"/>
          </p:nvPr>
        </p:nvSpPr>
        <p:spPr/>
        <p:txBody>
          <a:bodyPr/>
          <a:lstStyle/>
          <a:p>
            <a:fld id="{FFECA5DE-4C59-4951-857D-B6DBA0EAA46F}" type="slidenum">
              <a:rPr lang="en-US" smtClean="0"/>
              <a:t>28</a:t>
            </a:fld>
            <a:endParaRPr lang="en-US"/>
          </a:p>
        </p:txBody>
      </p:sp>
    </p:spTree>
    <p:extLst>
      <p:ext uri="{BB962C8B-B14F-4D97-AF65-F5344CB8AC3E}">
        <p14:creationId xmlns:p14="http://schemas.microsoft.com/office/powerpoint/2010/main" val="449437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29</a:t>
            </a:fld>
            <a:endParaRPr lang="en-US"/>
          </a:p>
        </p:txBody>
      </p:sp>
    </p:spTree>
    <p:extLst>
      <p:ext uri="{BB962C8B-B14F-4D97-AF65-F5344CB8AC3E}">
        <p14:creationId xmlns:p14="http://schemas.microsoft.com/office/powerpoint/2010/main" val="4120919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that’s 9,000 employees,</a:t>
            </a:r>
            <a:r>
              <a:rPr lang="en-US" baseline="0" dirty="0" smtClean="0"/>
              <a:t> in a County of about 10 million people, and we’re on the 15</a:t>
            </a:r>
            <a:r>
              <a:rPr lang="en-US" baseline="30000" dirty="0" smtClean="0"/>
              <a:t>th</a:t>
            </a:r>
            <a:r>
              <a:rPr lang="en-US" baseline="0" dirty="0" smtClean="0"/>
              <a:t> floor of a building in downtown Los Angeles – not the most accessible place for the public.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as a publicly-funded government agency, we serve not only our staff, including planners, engineers and operators, but contractors, consultants, academics, instructors, students, journalists and other media types, historians, bloggers, transit advocates, the film industry, L.A. history nerds, and pretty much everyone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oh yes, we do it all with just 1.5 Librarians.  I’m ONE, and my Library Administrator is the .5 (He also oversees Records Management, which is rather ulcer-inducing.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Obviously, traditional service model does not work. </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a:t>
            </a:fld>
            <a:endParaRPr lang="en-US"/>
          </a:p>
        </p:txBody>
      </p:sp>
    </p:spTree>
    <p:extLst>
      <p:ext uri="{BB962C8B-B14F-4D97-AF65-F5344CB8AC3E}">
        <p14:creationId xmlns:p14="http://schemas.microsoft.com/office/powerpoint/2010/main" val="4256699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30</a:t>
            </a:fld>
            <a:endParaRPr lang="en-US"/>
          </a:p>
        </p:txBody>
      </p:sp>
    </p:spTree>
    <p:extLst>
      <p:ext uri="{BB962C8B-B14F-4D97-AF65-F5344CB8AC3E}">
        <p14:creationId xmlns:p14="http://schemas.microsoft.com/office/powerpoint/2010/main" val="2780887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see two examples</a:t>
            </a:r>
            <a:r>
              <a:rPr lang="en-US" baseline="0" dirty="0" smtClean="0"/>
              <a:t> of calendar entries for “This Date in Los Angeles Transportation History.”</a:t>
            </a:r>
          </a:p>
          <a:p>
            <a:endParaRPr lang="en-US" baseline="0" dirty="0" smtClean="0"/>
          </a:p>
          <a:p>
            <a:r>
              <a:rPr lang="en-US" baseline="0" dirty="0" smtClean="0"/>
              <a:t>On the left is today, February 7</a:t>
            </a:r>
            <a:r>
              <a:rPr lang="en-US" baseline="30000" dirty="0" smtClean="0"/>
              <a:t>th</a:t>
            </a:r>
            <a:r>
              <a:rPr lang="en-US" baseline="0" dirty="0" smtClean="0"/>
              <a:t>.  On this date, Congressional action overturned a ban on subway tunneling in West Los Angeles, paving the way for resumption of the Westside Subway from </a:t>
            </a:r>
            <a:r>
              <a:rPr lang="en-US" baseline="0" dirty="0" err="1" smtClean="0"/>
              <a:t>Koreatown</a:t>
            </a:r>
            <a:r>
              <a:rPr lang="en-US" baseline="0" dirty="0" smtClean="0"/>
              <a:t> to UCLA.  You can see one of our construction photos featuring a giant boring (“boring” as in drilling, not yawn-inducing), boring machinery, which if you click on it, opens a new tab for that photo in our Flickr collection.  If you choose to explore there, you can link around to other subway construction photos within that set, and that has helped drive up our Flickr views as well.</a:t>
            </a:r>
          </a:p>
          <a:p>
            <a:endParaRPr lang="en-US" baseline="0" dirty="0" smtClean="0"/>
          </a:p>
          <a:p>
            <a:r>
              <a:rPr lang="en-US" baseline="0" dirty="0" smtClean="0"/>
              <a:t>As you read the story for that day, you also see hyperlinks to web-accessible archived news stories of ours that we maintain, knowledge base entries for predecessor transit agencies, digitized legislative documents, and more.  </a:t>
            </a:r>
          </a:p>
          <a:p>
            <a:endParaRPr lang="en-US" baseline="0" dirty="0" smtClean="0"/>
          </a:p>
          <a:p>
            <a:r>
              <a:rPr lang="en-US" baseline="0" dirty="0" smtClean="0"/>
              <a:t>The calendar has not only become a multi-media research tool, BUT we can Tweet out each days entry along with the news items we covered earlier in the presentation.  So when I spoke earlier about getting in people’s faces, we lead off the days news with what happened on that day, so our own product is front and center in the aggregated news content.</a:t>
            </a:r>
          </a:p>
          <a:p>
            <a:endParaRPr lang="en-US" baseline="0" dirty="0" smtClean="0"/>
          </a:p>
          <a:p>
            <a:r>
              <a:rPr lang="en-US" baseline="0" dirty="0" smtClean="0"/>
              <a:t>This allows us to play a greater role in our organization’s public outreach to </a:t>
            </a:r>
            <a:r>
              <a:rPr lang="en-US" b="1" baseline="0" dirty="0" smtClean="0"/>
              <a:t>inform, educate, and build community</a:t>
            </a:r>
            <a:r>
              <a:rPr lang="en-US" baseline="0" dirty="0" smtClean="0"/>
              <a:t>.</a:t>
            </a:r>
          </a:p>
          <a:p>
            <a:endParaRPr lang="en-US" baseline="0" dirty="0" smtClean="0"/>
          </a:p>
          <a:p>
            <a:r>
              <a:rPr lang="en-US" baseline="0" dirty="0" smtClean="0"/>
              <a:t>In the second entry on the right for March 25th, you see an embedded YouTube clip.  On that date in 1937, 8-year old Shirley Temple served as the guest of honor at the debut of new “modern” streetcars for the City of Los Angeles.  It’s a charming clip so I encourage you to look at it later – and by the way, I have built the entire Primary Resources site in </a:t>
            </a:r>
            <a:r>
              <a:rPr lang="en-US" baseline="0" dirty="0" err="1" smtClean="0"/>
              <a:t>WordPress</a:t>
            </a:r>
            <a:r>
              <a:rPr lang="en-US" baseline="0" dirty="0" smtClean="0"/>
              <a:t>, as a compliment to our Library site on our enterprise </a:t>
            </a:r>
            <a:r>
              <a:rPr lang="en-US" baseline="0" dirty="0" err="1" smtClean="0"/>
              <a:t>Metro.Net</a:t>
            </a:r>
            <a:r>
              <a:rPr lang="en-US" baseline="0" dirty="0" smtClean="0"/>
              <a:t> site.  It renders beautifully on a mobile phone or tablet as well.</a:t>
            </a:r>
          </a:p>
          <a:p>
            <a:endParaRPr lang="en-US" baseline="0" dirty="0" smtClean="0"/>
          </a:p>
          <a:p>
            <a:r>
              <a:rPr lang="en-US" baseline="0" dirty="0" smtClean="0"/>
              <a:t>Any way, the Shirley Temple clip, and many others, offer us an opportunity for other types of community engagement. I had probably watched this 1 minute, 7 second clip at least 100 times before I noticed something very unusual. As the Mayor of Los Angeles, the City Attorney, and other officials are boarding the streetcar and paying Shirley their fare, you can barely hear one of the men mumble “Here Shirley, buy yourself a new automobile.”</a:t>
            </a:r>
          </a:p>
          <a:p>
            <a:endParaRPr lang="en-US" baseline="0" dirty="0" smtClean="0"/>
          </a:p>
          <a:p>
            <a:r>
              <a:rPr lang="en-US" baseline="0" dirty="0" smtClean="0"/>
              <a:t>Now, first of all, it’s STRIKING in that you would NEVER hear someone tell someone to “go buy a car” at an event for transit in this day and age. But more importantly, who was this guy?  We do know that as the streetcar system was dismantled in later years, key players in that deal to convert streetcars to buses were the Five Fitzgerald Brothers, one of whom was one of the most successful car deals in Los Angeles.  Could this be him?  Wouldn’t that be wonderful to discover that?  Maybe one of our viewers would want to investigate that further.</a:t>
            </a:r>
          </a:p>
          <a:p>
            <a:endParaRPr lang="en-US" baseline="0" dirty="0" smtClean="0"/>
          </a:p>
          <a:p>
            <a:r>
              <a:rPr lang="en-US" baseline="0" dirty="0" smtClean="0"/>
              <a:t>By sharing these types of resources ,we can engage our users in discussing social history as another facet of community building, just like the monorail proposal recreating automobile features to strengthen familiarity and public acceptance.  By including links to full-text digitized documents, photos, film, maps and other resources, we not only provide an engaging user experience, but we are able to tell a more complete picture of what happened and why in local history.</a:t>
            </a:r>
          </a:p>
          <a:p>
            <a:endParaRPr lang="en-US" baseline="0" dirty="0" smtClean="0"/>
          </a:p>
          <a:p>
            <a:r>
              <a:rPr lang="en-US" dirty="0" smtClean="0"/>
              <a:t>All of this leads to a true “</a:t>
            </a:r>
            <a:r>
              <a:rPr lang="en-US" dirty="0" err="1" smtClean="0"/>
              <a:t>webification</a:t>
            </a:r>
            <a:r>
              <a:rPr lang="en-US" dirty="0" smtClean="0"/>
              <a:t>” of the library – not just reaching out to other sources – but linking between our</a:t>
            </a:r>
            <a:r>
              <a:rPr lang="en-US" baseline="0" dirty="0" smtClean="0"/>
              <a:t> own.  We don’t have to </a:t>
            </a:r>
            <a:r>
              <a:rPr lang="en-US" dirty="0" smtClean="0"/>
              <a:t>push</a:t>
            </a:r>
            <a:r>
              <a:rPr lang="en-US" baseline="0" dirty="0" smtClean="0"/>
              <a:t> </a:t>
            </a:r>
            <a:r>
              <a:rPr lang="en-US" dirty="0" smtClean="0"/>
              <a:t>people to other properties and away from our own good stuff…</a:t>
            </a:r>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31</a:t>
            </a:fld>
            <a:endParaRPr lang="en-US"/>
          </a:p>
        </p:txBody>
      </p:sp>
    </p:spTree>
    <p:extLst>
      <p:ext uri="{BB962C8B-B14F-4D97-AF65-F5344CB8AC3E}">
        <p14:creationId xmlns:p14="http://schemas.microsoft.com/office/powerpoint/2010/main" val="17557104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used other tools to explain local history as well.</a:t>
            </a:r>
          </a:p>
          <a:p>
            <a:endParaRPr lang="en-US" dirty="0" smtClean="0"/>
          </a:p>
          <a:p>
            <a:r>
              <a:rPr lang="en-US" dirty="0" smtClean="0"/>
              <a:t>One of them I discovered is</a:t>
            </a:r>
            <a:r>
              <a:rPr lang="en-US" baseline="0" dirty="0" smtClean="0"/>
              <a:t> </a:t>
            </a:r>
            <a:r>
              <a:rPr lang="en-US" baseline="0" dirty="0" err="1" smtClean="0"/>
              <a:t>Tiki</a:t>
            </a:r>
            <a:r>
              <a:rPr lang="en-US" baseline="0" dirty="0" smtClean="0"/>
              <a:t> Toki, a free interactive timeline tool that our superstar intern built and launched to tell the very complex story of Los Angeles transportation history going back to the 1870s.  </a:t>
            </a:r>
          </a:p>
          <a:p>
            <a:endParaRPr lang="en-US" baseline="0" dirty="0" smtClean="0"/>
          </a:p>
          <a:p>
            <a:r>
              <a:rPr lang="en-US" baseline="0" dirty="0" smtClean="0"/>
              <a:t>Did you know that Los Angeles had cable cars, just like San Francisco?  Check out the timeline later to learn why they lasted less than a decade.</a:t>
            </a:r>
          </a:p>
          <a:p>
            <a:endParaRPr lang="en-US" baseline="0" dirty="0" smtClean="0"/>
          </a:p>
          <a:p>
            <a:r>
              <a:rPr lang="en-US" baseline="0" dirty="0" smtClean="0"/>
              <a:t>I don’t know how well you can see this screenshot, but it features a traditional horizontal timeline where you can drag through the decades at the bottom, or click on any of the text bubbles that feature thumbnail photos to link to the corresponding Flickr photo set within our online collection, as well as video, digital documents, etc.</a:t>
            </a:r>
          </a:p>
          <a:p>
            <a:endParaRPr lang="en-US" baseline="0" dirty="0" smtClean="0"/>
          </a:p>
          <a:p>
            <a:r>
              <a:rPr lang="en-US" baseline="0" dirty="0" smtClean="0"/>
              <a:t>We had all the resources in-house to plug into a creative timeline, with hyperlinks out to our primary resources.  </a:t>
            </a:r>
            <a:r>
              <a:rPr lang="en-US" baseline="0" dirty="0" err="1" smtClean="0"/>
              <a:t>Tiki</a:t>
            </a:r>
            <a:r>
              <a:rPr lang="en-US" baseline="0" dirty="0" smtClean="0"/>
              <a:t> Toki loved it so much, they chose OUR timeline from amongst 100,000 created on their website as </a:t>
            </a:r>
            <a:r>
              <a:rPr lang="en-US" u="sng" baseline="0" dirty="0" smtClean="0"/>
              <a:t>their inaugural “Timeline Of The Month” featured on their own blog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32</a:t>
            </a:fld>
            <a:endParaRPr lang="en-US"/>
          </a:p>
        </p:txBody>
      </p:sp>
    </p:spTree>
    <p:extLst>
      <p:ext uri="{BB962C8B-B14F-4D97-AF65-F5344CB8AC3E}">
        <p14:creationId xmlns:p14="http://schemas.microsoft.com/office/powerpoint/2010/main" val="1178812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sister site from the same company is </a:t>
            </a:r>
            <a:r>
              <a:rPr lang="en-US" dirty="0" err="1" smtClean="0"/>
              <a:t>PeoplePlotr</a:t>
            </a:r>
            <a:r>
              <a:rPr lang="en-US" dirty="0" smtClean="0"/>
              <a:t>!</a:t>
            </a:r>
            <a:r>
              <a:rPr lang="en-US" baseline="0" dirty="0" smtClean="0"/>
              <a:t>  (What do you think of this trend of leaving out vowels in social media site naming? FLICKR, TUMBLR, PEOPLEPLOTR)…</a:t>
            </a:r>
          </a:p>
          <a:p>
            <a:endParaRPr lang="en-US" baseline="0" dirty="0" smtClean="0"/>
          </a:p>
          <a:p>
            <a:r>
              <a:rPr lang="en-US" baseline="0" dirty="0" smtClean="0"/>
              <a:t>I was BEYOND THRILLED to discover this tool as well, because previous iterations of our “family tree” looked like something a 6 year old would create with a SPIROGRAPH.</a:t>
            </a:r>
          </a:p>
          <a:p>
            <a:endParaRPr lang="en-US" baseline="0" dirty="0" smtClean="0"/>
          </a:p>
          <a:p>
            <a:r>
              <a:rPr lang="en-US" baseline="0" dirty="0" smtClean="0"/>
              <a:t>Now we have access to a great tool that helps us tell the very confusing story of predecessor transit agencies in Los Angeles.  It’s like the “BEGATS” in the Bible – lots and lots of complex relationships over time.  It’s far too large to capture in one screenshot, but I wanted to illustrate that YES, you can convey complex relationships with compelling </a:t>
            </a:r>
            <a:r>
              <a:rPr lang="en-US" baseline="0" dirty="0" err="1" smtClean="0"/>
              <a:t>infographics</a:t>
            </a:r>
            <a:r>
              <a:rPr lang="en-US" baseline="0" dirty="0" smtClean="0"/>
              <a:t> tools, and</a:t>
            </a:r>
          </a:p>
          <a:p>
            <a:endParaRPr lang="en-US" baseline="0" dirty="0" smtClean="0"/>
          </a:p>
          <a:p>
            <a:r>
              <a:rPr lang="en-US" baseline="0" dirty="0" smtClean="0"/>
              <a:t>YES, in the upper right hand corner, there was a “Los Angeles Ostrich Farm Railway Company” from 1886-1887, but the history of ostriches in Los Angeles is another talk for another time.</a:t>
            </a:r>
          </a:p>
          <a:p>
            <a:endParaRPr lang="en-US" baseline="0" dirty="0" smtClean="0"/>
          </a:p>
          <a:p>
            <a:r>
              <a:rPr lang="en-US" baseline="0" dirty="0" smtClean="0"/>
              <a:t>So, like the </a:t>
            </a:r>
            <a:r>
              <a:rPr lang="en-US" baseline="0" dirty="0" err="1" smtClean="0"/>
              <a:t>Tiki</a:t>
            </a:r>
            <a:r>
              <a:rPr lang="en-US" baseline="0" dirty="0" smtClean="0"/>
              <a:t>-Toki timeline, our users have appreciated this … and once created, it doesn’t change in structure because this one is all historical, but you can enhance the resources that link out from it as you discover more information or do more research. </a:t>
            </a:r>
            <a:r>
              <a:rPr lang="en-US" u="sng" baseline="0" dirty="0" smtClean="0"/>
              <a:t>You can find links to all of these tools at metroprimaryresources.info</a:t>
            </a:r>
          </a:p>
          <a:p>
            <a:endParaRPr lang="en-US" baseline="0" dirty="0" smtClean="0"/>
          </a:p>
        </p:txBody>
      </p:sp>
      <p:sp>
        <p:nvSpPr>
          <p:cNvPr id="4" name="Slide Number Placeholder 3"/>
          <p:cNvSpPr>
            <a:spLocks noGrp="1"/>
          </p:cNvSpPr>
          <p:nvPr>
            <p:ph type="sldNum" sz="quarter" idx="10"/>
          </p:nvPr>
        </p:nvSpPr>
        <p:spPr/>
        <p:txBody>
          <a:bodyPr/>
          <a:lstStyle/>
          <a:p>
            <a:fld id="{FFECA5DE-4C59-4951-857D-B6DBA0EAA46F}" type="slidenum">
              <a:rPr lang="en-US" smtClean="0"/>
              <a:t>33</a:t>
            </a:fld>
            <a:endParaRPr lang="en-US"/>
          </a:p>
        </p:txBody>
      </p:sp>
    </p:spTree>
    <p:extLst>
      <p:ext uri="{BB962C8B-B14F-4D97-AF65-F5344CB8AC3E}">
        <p14:creationId xmlns:p14="http://schemas.microsoft.com/office/powerpoint/2010/main" val="2410307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things start getting really interesting.  Up</a:t>
            </a:r>
            <a:r>
              <a:rPr lang="en-US" baseline="0" dirty="0" smtClean="0"/>
              <a:t> to this point, I’ve shared some of the tools I’ve used at the Metro Transportation Library for just our resources.  But what happens when we start playing in a shared sandbox?</a:t>
            </a:r>
          </a:p>
          <a:p>
            <a:endParaRPr lang="en-US" baseline="0" dirty="0" smtClean="0"/>
          </a:p>
          <a:p>
            <a:r>
              <a:rPr lang="en-US" baseline="0" dirty="0" smtClean="0"/>
              <a:t>This is </a:t>
            </a:r>
            <a:r>
              <a:rPr lang="en-US" baseline="0" dirty="0" err="1" smtClean="0"/>
              <a:t>Historypin</a:t>
            </a:r>
            <a:r>
              <a:rPr lang="en-US" baseline="0" dirty="0" smtClean="0"/>
              <a:t>.  In a nutshell, it was developed by a guy named Nick Stanhope in London.  He was looking at old family photos with his grandmother, and asking her “Who is in this picture?”  “Where was this taken?”  “What are they doing?” and so forth.</a:t>
            </a:r>
          </a:p>
          <a:p>
            <a:endParaRPr lang="en-US" baseline="0" dirty="0" smtClean="0"/>
          </a:p>
          <a:p>
            <a:r>
              <a:rPr lang="en-US" baseline="0" dirty="0" smtClean="0"/>
              <a:t>She shared with him all the stories behind the images – the METADATA if you will, and he realized that he would never have known all that good stuff if he hadn’t asked.  Obviously, once our seniors are gone, the metadata goes out the window with them.  Some of us have varying degrees of experience with oral histories, but check this out.</a:t>
            </a:r>
          </a:p>
          <a:p>
            <a:endParaRPr lang="en-US" baseline="0" dirty="0" smtClean="0"/>
          </a:p>
          <a:p>
            <a:r>
              <a:rPr lang="en-US" baseline="0" dirty="0" err="1" smtClean="0"/>
              <a:t>Historypin</a:t>
            </a:r>
            <a:r>
              <a:rPr lang="en-US" baseline="0" dirty="0" smtClean="0"/>
              <a:t> acts like a photo sharing site, with </a:t>
            </a:r>
            <a:r>
              <a:rPr lang="en-US" baseline="0" dirty="0" err="1" smtClean="0"/>
              <a:t>geolocation</a:t>
            </a:r>
            <a:r>
              <a:rPr lang="en-US" baseline="0" dirty="0" smtClean="0"/>
              <a:t> features like you would find in Flickr mapping, but it ALSO features a chronological data layer – so you can search for images across place AND time.  Once I heard about THAT, I was </a:t>
            </a:r>
            <a:r>
              <a:rPr lang="en-US" b="1" baseline="0" dirty="0" smtClean="0"/>
              <a:t>all about it</a:t>
            </a:r>
            <a:r>
              <a:rPr lang="en-US" baseline="0" dirty="0" smtClean="0"/>
              <a:t>.  </a:t>
            </a:r>
          </a:p>
          <a:p>
            <a:endParaRPr lang="en-US" baseline="0" dirty="0" smtClean="0"/>
          </a:p>
          <a:p>
            <a:r>
              <a:rPr lang="en-US" baseline="0" dirty="0" smtClean="0"/>
              <a:t>We were a global launch partner for </a:t>
            </a:r>
            <a:r>
              <a:rPr lang="en-US" baseline="0" dirty="0" err="1" smtClean="0"/>
              <a:t>Historypin</a:t>
            </a:r>
            <a:r>
              <a:rPr lang="en-US" baseline="0" dirty="0" smtClean="0"/>
              <a:t>, uploading 200 images to get going.  We wanted to be sure that they clustered together and weren’t just scattered all over the map, so you could move about easily without searching for other photos from our collection.  So we focused on Broadway downtown, Hollywood, and a few other key areas for the initial upload.</a:t>
            </a:r>
          </a:p>
          <a:p>
            <a:endParaRPr lang="en-US" baseline="0" dirty="0" smtClean="0"/>
          </a:p>
          <a:p>
            <a:r>
              <a:rPr lang="en-US" baseline="0" dirty="0" smtClean="0"/>
              <a:t>On the left is an image of our </a:t>
            </a:r>
            <a:r>
              <a:rPr lang="en-US" baseline="0" dirty="0" err="1" smtClean="0"/>
              <a:t>Historypin</a:t>
            </a:r>
            <a:r>
              <a:rPr lang="en-US" baseline="0" dirty="0" smtClean="0"/>
              <a:t> site – you see a 1950s photo of Hollywood Boulevard at Highland Avenue – a multi-modal image with streetcars, automobiles, pedestrians and there’s a bus back there, too…</a:t>
            </a:r>
          </a:p>
          <a:p>
            <a:endParaRPr lang="en-US" baseline="0" dirty="0" smtClean="0"/>
          </a:p>
          <a:p>
            <a:r>
              <a:rPr lang="en-US" baseline="0" dirty="0" smtClean="0"/>
              <a:t>You can create an account and upload your photos here and view them through your own channel or “mashed up” with contributions from other individuals and libraries, archives, museums and other collections.</a:t>
            </a:r>
          </a:p>
          <a:p>
            <a:endParaRPr lang="en-US" baseline="0" dirty="0" smtClean="0"/>
          </a:p>
          <a:p>
            <a:r>
              <a:rPr lang="en-US" baseline="0" dirty="0" smtClean="0"/>
              <a:t>On the right, you see a zoomed-in map of central Los Angeles where our photos are clustered.  The tabs above the map show that you can search our images as a feed, a list, or grouped by collection, or even as a tour – which is wonderful for telling a story through maps and photos in order, like we did with our images of the role that transportation played in the 1984 Summer Olympics in Los Angeles.  We promoted that narrative while the 2012 London games were going on, leveraging a contemporary event as an opportunity to highlight our own historic resources.</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34</a:t>
            </a:fld>
            <a:endParaRPr lang="en-US"/>
          </a:p>
        </p:txBody>
      </p:sp>
    </p:spTree>
    <p:extLst>
      <p:ext uri="{BB962C8B-B14F-4D97-AF65-F5344CB8AC3E}">
        <p14:creationId xmlns:p14="http://schemas.microsoft.com/office/powerpoint/2010/main" val="1819528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now for the really cool stuff!  </a:t>
            </a:r>
            <a:r>
              <a:rPr lang="en-US" baseline="0" dirty="0" err="1" smtClean="0"/>
              <a:t>Historypin</a:t>
            </a:r>
            <a:r>
              <a:rPr lang="en-US" baseline="0" dirty="0" smtClean="0"/>
              <a:t> worked with Google to interface with their Google Street View… You know, the little yellow guy that can click and drag to a map so you can have a virtual 360-degree STREET VIEW perspective?</a:t>
            </a:r>
          </a:p>
          <a:p>
            <a:endParaRPr lang="en-US" baseline="0" dirty="0" smtClean="0"/>
          </a:p>
          <a:p>
            <a:r>
              <a:rPr lang="en-US" baseline="0" dirty="0" smtClean="0"/>
              <a:t>Fortunately for us, many of our images are street level historic photographs of trains, buses, roads, etc. so they lend themselves nicely to superimposing them onto Google Street View.</a:t>
            </a:r>
          </a:p>
          <a:p>
            <a:endParaRPr lang="en-US" baseline="0" dirty="0" smtClean="0"/>
          </a:p>
          <a:p>
            <a:r>
              <a:rPr lang="en-US" baseline="0" dirty="0" smtClean="0"/>
              <a:t>In this list view, where you see the “little yellow guy”  (sorry, I don’t know his name or technical term for him), that photo is available for viewing in the superimposed augmented reality.</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35</a:t>
            </a:fld>
            <a:endParaRPr lang="en-US"/>
          </a:p>
        </p:txBody>
      </p:sp>
    </p:spTree>
    <p:extLst>
      <p:ext uri="{BB962C8B-B14F-4D97-AF65-F5344CB8AC3E}">
        <p14:creationId xmlns:p14="http://schemas.microsoft.com/office/powerpoint/2010/main" val="3227084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 of our </a:t>
            </a:r>
            <a:r>
              <a:rPr lang="en-US" dirty="0" err="1" smtClean="0"/>
              <a:t>Historypin</a:t>
            </a:r>
            <a:r>
              <a:rPr lang="en-US" baseline="0" dirty="0" smtClean="0"/>
              <a:t> images – a late 1940s</a:t>
            </a:r>
            <a:r>
              <a:rPr lang="en-US" dirty="0" smtClean="0"/>
              <a:t> photo</a:t>
            </a:r>
            <a:r>
              <a:rPr lang="en-US" baseline="0" dirty="0" smtClean="0"/>
              <a:t> of that same intersection of Hollywood Boulevard and Highland Avenue in the heart of Hollywood, looking northwest. We’ve clicked the “little yellow guy” to superimpose the geo-located image over contemporary street view, and position it accordingly so it matches up.</a:t>
            </a:r>
          </a:p>
          <a:p>
            <a:endParaRPr lang="en-US" baseline="0" dirty="0" smtClean="0"/>
          </a:p>
          <a:p>
            <a:r>
              <a:rPr lang="en-US" baseline="0" dirty="0" smtClean="0"/>
              <a:t>The historic photo is compelling for a number of reasons.  The giant cars of the period…the beloved Pacific Electric streetcars – (notice how passengers boarded in the middle of the street with no protection from traffic, </a:t>
            </a:r>
            <a:r>
              <a:rPr lang="en-US" baseline="0" dirty="0" err="1" smtClean="0"/>
              <a:t>ahh</a:t>
            </a:r>
            <a:r>
              <a:rPr lang="en-US" baseline="0" dirty="0" smtClean="0"/>
              <a:t> the good old days!), and for those familiar with the area – it’s now the site of the large Hollywood Highland shopping complex today, along with the Dolby Theatre – very different architecture and businesses than today.</a:t>
            </a:r>
          </a:p>
          <a:p>
            <a:endParaRPr lang="en-US" baseline="0" dirty="0" smtClean="0"/>
          </a:p>
          <a:p>
            <a:r>
              <a:rPr lang="en-US" b="1" baseline="0" dirty="0" smtClean="0"/>
              <a:t>BELOW</a:t>
            </a:r>
            <a:r>
              <a:rPr lang="en-US" baseline="0" dirty="0" smtClean="0"/>
              <a:t> the image, you see a slider button that says “FADE.”  In the image on the left you see that the button is all the way to the right. But once you click and drag it to the left – into the FADE position, the historical image begins disappearing.  Here, I’ve taken a screen capture of it about ¾ gone.  The viewer can slide it back and forth for an interactive, “before and after” experience.”</a:t>
            </a:r>
          </a:p>
          <a:p>
            <a:endParaRPr lang="en-US" baseline="0" dirty="0" smtClean="0"/>
          </a:p>
          <a:p>
            <a:r>
              <a:rPr lang="en-US" baseline="0" dirty="0" smtClean="0"/>
              <a:t>This might be easier to demonstrate with a live web view, but I didn’t want to risk that in this online talk, so I hope you get the idea.</a:t>
            </a:r>
          </a:p>
          <a:p>
            <a:endParaRPr lang="en-US" baseline="0" dirty="0" smtClean="0"/>
          </a:p>
          <a:p>
            <a:r>
              <a:rPr lang="en-US" baseline="0" dirty="0" smtClean="0"/>
              <a:t>So you can imagine that </a:t>
            </a:r>
            <a:r>
              <a:rPr lang="en-US" baseline="0" dirty="0" err="1" smtClean="0"/>
              <a:t>Historypin</a:t>
            </a:r>
            <a:r>
              <a:rPr lang="en-US" baseline="0" dirty="0" smtClean="0"/>
              <a:t> has a lot of uses beyond the obvious “WELL, THAT’S COOL” impact.  As a teaching tool … as a </a:t>
            </a:r>
            <a:r>
              <a:rPr lang="en-US" baseline="0" dirty="0" err="1" smtClean="0"/>
              <a:t>crowdsourced</a:t>
            </a:r>
            <a:r>
              <a:rPr lang="en-US" baseline="0" dirty="0" smtClean="0"/>
              <a:t> visual history of your community … as a tool to foster inter-generational communication … as something that can be packaged as a real-estate website enhancement… quite a few possibilities.</a:t>
            </a:r>
          </a:p>
          <a:p>
            <a:endParaRPr lang="en-US" baseline="0" dirty="0" smtClean="0"/>
          </a:p>
          <a:p>
            <a:r>
              <a:rPr lang="en-US" baseline="0" dirty="0" smtClean="0"/>
              <a:t>As one </a:t>
            </a:r>
            <a:r>
              <a:rPr lang="en-US" baseline="0" dirty="0" err="1" smtClean="0"/>
              <a:t>Historypin</a:t>
            </a:r>
            <a:r>
              <a:rPr lang="en-US" baseline="0" dirty="0" smtClean="0"/>
              <a:t> staffer told me, it passes the “16 year old boy test.” If you were to describe to a teenager what Hollywood used to look like, or present him with a text narrative of the street scene, they’d be asleep before you even finished your first sentence.  But THIS, </a:t>
            </a:r>
            <a:r>
              <a:rPr lang="en-US" b="1" baseline="0" dirty="0" smtClean="0"/>
              <a:t>THIS</a:t>
            </a:r>
            <a:r>
              <a:rPr lang="en-US" baseline="0" dirty="0" smtClean="0"/>
              <a:t> is an engaging, interactive experience with great potential for many different facets of the community you serve.</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36</a:t>
            </a:fld>
            <a:endParaRPr lang="en-US"/>
          </a:p>
        </p:txBody>
      </p:sp>
    </p:spTree>
    <p:extLst>
      <p:ext uri="{BB962C8B-B14F-4D97-AF65-F5344CB8AC3E}">
        <p14:creationId xmlns:p14="http://schemas.microsoft.com/office/powerpoint/2010/main" val="979445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just</a:t>
            </a:r>
            <a:r>
              <a:rPr lang="en-US" baseline="0" dirty="0" smtClean="0"/>
              <a:t> a couple of case studies.</a:t>
            </a:r>
          </a:p>
          <a:p>
            <a:endParaRPr lang="en-US" baseline="0" dirty="0" smtClean="0"/>
          </a:p>
          <a:p>
            <a:r>
              <a:rPr lang="en-US" dirty="0" smtClean="0"/>
              <a:t>Pepperdine University is working with community</a:t>
            </a:r>
            <a:r>
              <a:rPr lang="en-US" baseline="0" dirty="0" smtClean="0"/>
              <a:t> members to document the history of Malibu, which is really fascinating in case you aren’t familiar.  They see it as a role for their institution to engage the community around them, to be a good neighbor is helping others preserve and share their personal collections.</a:t>
            </a:r>
          </a:p>
          <a:p>
            <a:endParaRPr lang="en-US" baseline="0" dirty="0" smtClean="0"/>
          </a:p>
          <a:p>
            <a:r>
              <a:rPr lang="en-US" baseline="0" dirty="0" smtClean="0"/>
              <a:t>Here’s an image of a scrapbook that was donated to them.  The woman who lovingly put these images together was sort of doing “AUGMENTED REALITY 1.O,” taking contemporary pictures over the years to put next to historic images in her own scrapbooks.</a:t>
            </a:r>
          </a:p>
          <a:p>
            <a:endParaRPr lang="en-US" baseline="0" dirty="0" smtClean="0"/>
          </a:p>
          <a:p>
            <a:r>
              <a:rPr lang="en-US" baseline="0" dirty="0" smtClean="0"/>
              <a:t>I can only imagine her reaction when she saw the digital version of her concept later on!  Kevin Miller in Special Collections at Pepperdine in one of just many librarians who have built a terrific site, so check his and others out.</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37</a:t>
            </a:fld>
            <a:endParaRPr lang="en-US"/>
          </a:p>
        </p:txBody>
      </p:sp>
    </p:spTree>
    <p:extLst>
      <p:ext uri="{BB962C8B-B14F-4D97-AF65-F5344CB8AC3E}">
        <p14:creationId xmlns:p14="http://schemas.microsoft.com/office/powerpoint/2010/main" val="1255854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a:t>
            </a:r>
            <a:r>
              <a:rPr lang="en-US" baseline="0" dirty="0" smtClean="0"/>
              <a:t> Santa Ana Public Library, they are fortunate to have a superstar archivist named Manny Escamilla.  Manny has organized “TEEN COMMUNITY HISTORIANS”  who do a number of wonderful things out in the community like working in conjunction with Cal State Fullerton to train them in how to do oral histories and investigate information about photos uploaded to </a:t>
            </a:r>
            <a:r>
              <a:rPr lang="en-US" baseline="0" dirty="0" err="1" smtClean="0"/>
              <a:t>Historypin</a:t>
            </a:r>
            <a:r>
              <a:rPr lang="en-US" baseline="0" dirty="0" smtClean="0"/>
              <a:t>.  The city’s demographics have changed quite a bit over the past few decades, and the Local History Room had found that its collection reflected about 5% of the current population.</a:t>
            </a:r>
          </a:p>
          <a:p>
            <a:endParaRPr lang="en-US" baseline="0" dirty="0" smtClean="0"/>
          </a:p>
          <a:p>
            <a:r>
              <a:rPr lang="en-US" baseline="0" dirty="0" smtClean="0"/>
              <a:t>Manny set out to change that – and he motivated and enlisted a small army of teenagers to help him.  They have received grants to record the stories of Hispanic veterans, among other projects.  They are a force to be reckoned with!</a:t>
            </a:r>
          </a:p>
          <a:p>
            <a:endParaRPr lang="en-US" baseline="0" dirty="0" smtClean="0"/>
          </a:p>
          <a:p>
            <a:r>
              <a:rPr lang="en-US" baseline="0" dirty="0" smtClean="0"/>
              <a:t>Part of that story – storytelling with cultural heritage data – along with MANY more </a:t>
            </a:r>
            <a:r>
              <a:rPr lang="en-US" baseline="0" dirty="0" err="1" smtClean="0"/>
              <a:t>Historypin</a:t>
            </a:r>
            <a:r>
              <a:rPr lang="en-US" baseline="0" dirty="0" smtClean="0"/>
              <a:t> applications, can be found in a great presentation by Jon Voss of </a:t>
            </a:r>
            <a:r>
              <a:rPr lang="en-US" baseline="0" dirty="0" err="1" smtClean="0"/>
              <a:t>Historypin</a:t>
            </a:r>
            <a:r>
              <a:rPr lang="en-US" baseline="0" dirty="0" smtClean="0"/>
              <a:t> from which this screenshot is taken, so contact me offline if you’d like the link!</a:t>
            </a:r>
          </a:p>
          <a:p>
            <a:endParaRPr lang="en-US" baseline="0" dirty="0" smtClean="0"/>
          </a:p>
          <a:p>
            <a:r>
              <a:rPr lang="en-US" baseline="0" dirty="0" smtClean="0"/>
              <a:t>It’s phenomenal. Very powerful stuff.</a:t>
            </a:r>
          </a:p>
        </p:txBody>
      </p:sp>
      <p:sp>
        <p:nvSpPr>
          <p:cNvPr id="4" name="Slide Number Placeholder 3"/>
          <p:cNvSpPr>
            <a:spLocks noGrp="1"/>
          </p:cNvSpPr>
          <p:nvPr>
            <p:ph type="sldNum" sz="quarter" idx="10"/>
          </p:nvPr>
        </p:nvSpPr>
        <p:spPr/>
        <p:txBody>
          <a:bodyPr/>
          <a:lstStyle/>
          <a:p>
            <a:fld id="{FFECA5DE-4C59-4951-857D-B6DBA0EAA46F}" type="slidenum">
              <a:rPr lang="en-US" smtClean="0"/>
              <a:t>38</a:t>
            </a:fld>
            <a:endParaRPr lang="en-US"/>
          </a:p>
        </p:txBody>
      </p:sp>
    </p:spTree>
    <p:extLst>
      <p:ext uri="{BB962C8B-B14F-4D97-AF65-F5344CB8AC3E}">
        <p14:creationId xmlns:p14="http://schemas.microsoft.com/office/powerpoint/2010/main" val="1122631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you can leverage an incredible tool like this for your own purposes, it truly begs for collaborative opportunities.  And we are already beginning to see this type of activity as libraries, archives and museums begin working together to upload images together.</a:t>
            </a:r>
          </a:p>
          <a:p>
            <a:endParaRPr lang="en-US" baseline="0" dirty="0" smtClean="0"/>
          </a:p>
          <a:p>
            <a:r>
              <a:rPr lang="en-US" baseline="0" dirty="0" smtClean="0"/>
              <a:t>Here’s a screenshot for “Year Of The Bay,” a </a:t>
            </a:r>
            <a:r>
              <a:rPr lang="en-US" baseline="0" dirty="0" err="1" smtClean="0"/>
              <a:t>Historypin</a:t>
            </a:r>
            <a:r>
              <a:rPr lang="en-US" baseline="0" dirty="0" smtClean="0"/>
              <a:t> site marking the 150</a:t>
            </a:r>
            <a:r>
              <a:rPr lang="en-US" baseline="30000" dirty="0" smtClean="0"/>
              <a:t>th</a:t>
            </a:r>
            <a:r>
              <a:rPr lang="en-US" baseline="0" dirty="0" smtClean="0"/>
              <a:t> anniversary of the Port of San Francisco.  The images come from several institutions around the Bay Area.  At the bottom you can see the “chronology slider” to choose which point in time you want to see photos from – the map reorients the thumbnails that match the decade you choose.</a:t>
            </a:r>
          </a:p>
          <a:p>
            <a:endParaRPr lang="en-US" baseline="0" dirty="0" smtClean="0"/>
          </a:p>
          <a:p>
            <a:r>
              <a:rPr lang="en-US" baseline="0" dirty="0" smtClean="0"/>
              <a:t>Not only is it content-rich, and not only does it foster collaboration amongst various institutions, and not only does it serve as a powerful educational tool, but to quote </a:t>
            </a:r>
            <a:r>
              <a:rPr lang="en-US" b="1" baseline="0" dirty="0" smtClean="0"/>
              <a:t>ANOTHER</a:t>
            </a:r>
            <a:r>
              <a:rPr lang="en-US" baseline="0" dirty="0" smtClean="0"/>
              <a:t> infomercial: “BUT WAIT, THERE’S MORE!”…and </a:t>
            </a:r>
            <a:r>
              <a:rPr lang="en-US" u="sng" baseline="0" dirty="0" smtClean="0"/>
              <a:t>that</a:t>
            </a:r>
            <a:r>
              <a:rPr lang="en-US" baseline="0" dirty="0" smtClean="0"/>
              <a:t> wonderful </a:t>
            </a:r>
            <a:r>
              <a:rPr lang="en-US" b="1" baseline="0" dirty="0" smtClean="0"/>
              <a:t>MORE</a:t>
            </a:r>
            <a:r>
              <a:rPr lang="en-US" baseline="0" dirty="0" smtClean="0"/>
              <a:t> is that it solicits community participation to help identify photos, to map them, to position them properly for the Google Street View augmented reality overlay, and to enjoy some treasure hunts and contests associated with this anniversary.  </a:t>
            </a:r>
            <a:r>
              <a:rPr lang="en-US" b="1" baseline="0" dirty="0" smtClean="0"/>
              <a:t>(You know, you </a:t>
            </a:r>
            <a:r>
              <a:rPr lang="en-US" b="1" baseline="0" dirty="0" err="1" smtClean="0"/>
              <a:t>gotta</a:t>
            </a:r>
            <a:r>
              <a:rPr lang="en-US" b="1" baseline="0" dirty="0" smtClean="0"/>
              <a:t> wonder about those images that are pinned to the map in the middle of the Bay, but besides Alcatraz, I hope those are for images taken from a boat and not just someone playing “Pin the Tail on the Donkey” with our historical resources!).</a:t>
            </a:r>
          </a:p>
          <a:p>
            <a:endParaRPr lang="en-US" baseline="0" dirty="0" smtClean="0"/>
          </a:p>
          <a:p>
            <a:r>
              <a:rPr lang="en-US" baseline="0" dirty="0" smtClean="0"/>
              <a:t>So to summarize:  Getting information directly from the community, to CROWDSOURCE THIS METADATA, is very powerful indeed.  </a:t>
            </a:r>
            <a:r>
              <a:rPr lang="en-US" u="sng" baseline="0" dirty="0" smtClean="0"/>
              <a:t>And fun</a:t>
            </a:r>
            <a:r>
              <a:rPr lang="en-US" baseline="0" dirty="0" smtClean="0"/>
              <a:t>.  And can only lead to the type of engagement that will carry over to other service areas for your library.</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39</a:t>
            </a:fld>
            <a:endParaRPr lang="en-US"/>
          </a:p>
        </p:txBody>
      </p:sp>
    </p:spTree>
    <p:extLst>
      <p:ext uri="{BB962C8B-B14F-4D97-AF65-F5344CB8AC3E}">
        <p14:creationId xmlns:p14="http://schemas.microsoft.com/office/powerpoint/2010/main" val="355855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could do an entire presentation about the collection and its history, but I will just give you the basic facts to provide the context for how we have met the challenge of outreach through innovation despite being resource-deprived.</a:t>
            </a:r>
          </a:p>
          <a:p>
            <a:endParaRPr lang="en-US" baseline="0" dirty="0" smtClean="0"/>
          </a:p>
          <a:p>
            <a:r>
              <a:rPr lang="en-US" baseline="0" dirty="0" smtClean="0"/>
              <a:t>We hold all the resources of Metro’s predecessor agencies, going back to the 1890s.  We have about 50,000 items in our Library, and perhaps 200,000 items in our Archive.  </a:t>
            </a:r>
          </a:p>
          <a:p>
            <a:endParaRPr lang="en-US" baseline="0" dirty="0" smtClean="0"/>
          </a:p>
          <a:p>
            <a:r>
              <a:rPr lang="en-US" baseline="0" dirty="0" smtClean="0"/>
              <a:t>Approximately 40% of our print collection alone is totally unique.  In 2008, Los Angeles County passed Measure R, a half-cent sales tax increase to fund more than $40 billion over the next 30 years to build Los Angeles’ long-range transit plan.  </a:t>
            </a:r>
          </a:p>
          <a:p>
            <a:endParaRPr lang="en-US" baseline="0" dirty="0" smtClean="0"/>
          </a:p>
          <a:p>
            <a:r>
              <a:rPr lang="en-US" baseline="0" dirty="0" smtClean="0"/>
              <a:t>This not only created a greater appetite in transit and transportation information, but this development also converged with the widespread adoption of mobile technology, the rise in citizen journalism such via personal blogs, Patch sites, etc., and greater attention paid to a resurgent downtown Los Angeles and a car-free lifestyle.  So, it really was a perfect storm of factors that converged all at once, along with a Recession which severely cut our budget.</a:t>
            </a:r>
          </a:p>
          <a:p>
            <a:endParaRPr lang="en-US" baseline="0" dirty="0" smtClean="0"/>
          </a:p>
          <a:p>
            <a:r>
              <a:rPr lang="en-US" baseline="0" dirty="0" smtClean="0"/>
              <a:t>What you see here is a rendering from a 1946 proposal to remove all the street-level sidewalks from downtown Los Angeles and put them on the Second Floor.  This hair-brained scheme was pitched to downtown businesses as a way to double their storefront windows to market their goods. Another great story on my blog about it, and fortunately for pedestrians, the physically impaired, and motorists, it never came to pass!</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a:t>
            </a:fld>
            <a:endParaRPr lang="en-US"/>
          </a:p>
        </p:txBody>
      </p:sp>
    </p:spTree>
    <p:extLst>
      <p:ext uri="{BB962C8B-B14F-4D97-AF65-F5344CB8AC3E}">
        <p14:creationId xmlns:p14="http://schemas.microsoft.com/office/powerpoint/2010/main" val="321043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noted in my introduction, I serve as the Executive Chair of LA as Subject, a network of more than 200 archives, libraries, museums, historical societies and cultural institutions who collections pertain to the history and culture of Southern California.  We are currently working with </a:t>
            </a:r>
            <a:r>
              <a:rPr lang="en-US" baseline="0" dirty="0" err="1" smtClean="0"/>
              <a:t>Historypin</a:t>
            </a:r>
            <a:r>
              <a:rPr lang="en-US" baseline="0" dirty="0" smtClean="0"/>
              <a:t> to get more members’ digitized images uploaded to create an incredible experience for both the user and the participants.  It can only create closer working relationships and higher visibility for all.</a:t>
            </a:r>
          </a:p>
          <a:p>
            <a:endParaRPr lang="en-US" baseline="0" dirty="0" smtClean="0"/>
          </a:p>
          <a:p>
            <a:r>
              <a:rPr lang="en-US" baseline="0" dirty="0" smtClean="0"/>
              <a:t>I also hope we can partner with other organizations </a:t>
            </a:r>
            <a:r>
              <a:rPr lang="en-US" b="1" baseline="0" dirty="0" smtClean="0"/>
              <a:t>outside</a:t>
            </a:r>
            <a:r>
              <a:rPr lang="en-US" baseline="0" dirty="0" smtClean="0"/>
              <a:t> of the library and archive world who value this type of work as well. For example, the LA Conservancy.</a:t>
            </a:r>
          </a:p>
          <a:p>
            <a:endParaRPr lang="en-US" baseline="0" dirty="0" smtClean="0"/>
          </a:p>
          <a:p>
            <a:r>
              <a:rPr lang="en-US" baseline="0" dirty="0" smtClean="0"/>
              <a:t>While they don’t have collections, they do have extraordinary, trained docents who provide historical walking tours of Los Angeles.  Imagine a high-interest guided walking tour supplemented by “augmented reality” on your phone or tablet.  Pre-loaded tours could be accessed on loaned </a:t>
            </a:r>
            <a:r>
              <a:rPr lang="en-US" baseline="0" dirty="0" err="1" smtClean="0"/>
              <a:t>iPads</a:t>
            </a:r>
            <a:r>
              <a:rPr lang="en-US" baseline="0" dirty="0" smtClean="0"/>
              <a:t> – there’s lots of potential for cross-pollination with what people are doing in Museums as well.</a:t>
            </a:r>
          </a:p>
          <a:p>
            <a:endParaRPr lang="en-US" baseline="0" dirty="0" smtClean="0"/>
          </a:p>
          <a:p>
            <a:r>
              <a:rPr lang="en-US" baseline="0" dirty="0" smtClean="0"/>
              <a:t>The sky’s the limit, and I intend to explore how high we can fly with this one.</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40</a:t>
            </a:fld>
            <a:endParaRPr lang="en-US"/>
          </a:p>
        </p:txBody>
      </p:sp>
    </p:spTree>
    <p:extLst>
      <p:ext uri="{BB962C8B-B14F-4D97-AF65-F5344CB8AC3E}">
        <p14:creationId xmlns:p14="http://schemas.microsoft.com/office/powerpoint/2010/main" val="3941493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on</a:t>
            </a:r>
            <a:r>
              <a:rPr lang="en-US" baseline="0" dirty="0" smtClean="0"/>
              <a:t> to our THIRD and FINAL strategic direction for this talk:  What I call “Digital Data Alchemist”</a:t>
            </a:r>
          </a:p>
          <a:p>
            <a:endParaRPr lang="en-US" baseline="0" dirty="0" smtClean="0"/>
          </a:p>
          <a:p>
            <a:r>
              <a:rPr lang="en-US" b="1" baseline="0" dirty="0" smtClean="0"/>
              <a:t>Alchemist</a:t>
            </a:r>
            <a:r>
              <a:rPr lang="en-US" baseline="0" dirty="0" smtClean="0"/>
              <a:t>, meaning we can play a role in taking disparate pieces of information and becoming content producers outright.</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41</a:t>
            </a:fld>
            <a:endParaRPr lang="en-US"/>
          </a:p>
        </p:txBody>
      </p:sp>
    </p:spTree>
    <p:extLst>
      <p:ext uri="{BB962C8B-B14F-4D97-AF65-F5344CB8AC3E}">
        <p14:creationId xmlns:p14="http://schemas.microsoft.com/office/powerpoint/2010/main" val="751808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From the beginning of time until the year 2003, we humans created 5 </a:t>
            </a:r>
            <a:r>
              <a:rPr lang="en-US" dirty="0" err="1" smtClean="0"/>
              <a:t>exabytes</a:t>
            </a:r>
            <a:r>
              <a:rPr lang="en-US" dirty="0" smtClean="0"/>
              <a:t> of data (5 billion gigabytes). In</a:t>
            </a:r>
            <a:r>
              <a:rPr lang="en-US" baseline="0" dirty="0" smtClean="0"/>
              <a:t> the year 2011, we created that much data EVERY TWO DAYS.  In other words, 90% of all the data in the world was created 2009-2011.</a:t>
            </a:r>
          </a:p>
          <a:p>
            <a:pPr marL="171450" indent="-171450">
              <a:buFont typeface="Arial" panose="020B0604020202020204" pitchFamily="34" charset="0"/>
              <a:buChar char="•"/>
            </a:pPr>
            <a:r>
              <a:rPr lang="en-US" baseline="0" dirty="0" smtClean="0"/>
              <a:t>Again, from 2011, 10% of all the photos ever taken in history, were taken that year.</a:t>
            </a:r>
          </a:p>
          <a:p>
            <a:pPr marL="171450" indent="-171450">
              <a:buFont typeface="Arial" panose="020B0604020202020204" pitchFamily="34" charset="0"/>
              <a:buChar char="•"/>
            </a:pPr>
            <a:r>
              <a:rPr lang="en-US" baseline="0" dirty="0" smtClean="0"/>
              <a:t>Every hour, we create enough internet traffic to fill 7 billion DVDs. (Every hour!)</a:t>
            </a:r>
          </a:p>
          <a:p>
            <a:pPr marL="171450" indent="-171450">
              <a:buFont typeface="Arial" panose="020B0604020202020204" pitchFamily="34" charset="0"/>
              <a:buChar char="•"/>
            </a:pPr>
            <a:r>
              <a:rPr lang="en-US" baseline="0" dirty="0" smtClean="0"/>
              <a:t>The amount of data generated between 2012 and 2015 was expected to double.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Data is not generated only at the national or even state level.  Look at all of the information being generated at the county or city level. By Universities and private enterprise that is sharing it on the web.  Think about all the micro-level data being generated by drone photography.  So we can imagine what this is like at the local level.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42</a:t>
            </a:fld>
            <a:endParaRPr lang="en-US"/>
          </a:p>
        </p:txBody>
      </p:sp>
    </p:spTree>
    <p:extLst>
      <p:ext uri="{BB962C8B-B14F-4D97-AF65-F5344CB8AC3E}">
        <p14:creationId xmlns:p14="http://schemas.microsoft.com/office/powerpoint/2010/main" val="1197157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a:t>
            </a:r>
            <a:r>
              <a:rPr lang="en-US" baseline="0" dirty="0" smtClean="0"/>
              <a:t> DATA and OPEN DATA are huge topic these days.  As more sophisticated tools produce more raw data, they can be mashed up in any number of ways.  </a:t>
            </a:r>
          </a:p>
          <a:p>
            <a:endParaRPr lang="en-US" baseline="0" dirty="0" smtClean="0"/>
          </a:p>
          <a:p>
            <a:r>
              <a:rPr lang="en-US" baseline="0" dirty="0" smtClean="0"/>
              <a:t>Traditional resources such as census information and demographics can be mashed up with new, sophisticated mapping tools and visual renderings to illustrate concepts and relationships that were heretofore difficult to convey.</a:t>
            </a:r>
          </a:p>
          <a:p>
            <a:endParaRPr lang="en-US" baseline="0" dirty="0" smtClean="0"/>
          </a:p>
          <a:p>
            <a:r>
              <a:rPr lang="en-US" baseline="0" dirty="0" smtClean="0"/>
              <a:t>The ability to share this information, along with a customer service ethic and the desire to feed web and mobile developers raw data to </a:t>
            </a:r>
            <a:r>
              <a:rPr lang="en-US" baseline="0" dirty="0" err="1" smtClean="0"/>
              <a:t>crowdsource</a:t>
            </a:r>
            <a:r>
              <a:rPr lang="en-US" baseline="0" dirty="0" smtClean="0"/>
              <a:t> new applications, has empowered government agencies to share data on a broad scale.</a:t>
            </a:r>
          </a:p>
          <a:p>
            <a:endParaRPr lang="en-US" baseline="0" dirty="0" smtClean="0"/>
          </a:p>
          <a:p>
            <a:r>
              <a:rPr lang="en-US" baseline="0" dirty="0" smtClean="0"/>
              <a:t>WE have information sharing in our DNA … What are you doing or thinking about doing with all the data being created in your own community or even your own organization?  Will librarians miss the bus once again?</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43</a:t>
            </a:fld>
            <a:endParaRPr lang="en-US"/>
          </a:p>
        </p:txBody>
      </p:sp>
    </p:spTree>
    <p:extLst>
      <p:ext uri="{BB962C8B-B14F-4D97-AF65-F5344CB8AC3E}">
        <p14:creationId xmlns:p14="http://schemas.microsoft.com/office/powerpoint/2010/main" val="341646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a:t>
            </a:r>
            <a:r>
              <a:rPr lang="en-US" baseline="0" dirty="0" smtClean="0"/>
              <a:t> agencies are creating “</a:t>
            </a:r>
            <a:r>
              <a:rPr lang="en-US" baseline="0" dirty="0" err="1" smtClean="0"/>
              <a:t>hackathons</a:t>
            </a:r>
            <a:r>
              <a:rPr lang="en-US" baseline="0" dirty="0" smtClean="0"/>
              <a:t>,” challenging developers to create new apps to increase services to citizens.  Many are geared toward specific challenges, such as data privacy, integration real time traffic data into transit information, These events are no joke.  What you’re looking at here is a </a:t>
            </a:r>
            <a:r>
              <a:rPr lang="en-US" baseline="0" dirty="0" err="1" smtClean="0"/>
              <a:t>hackathon</a:t>
            </a:r>
            <a:r>
              <a:rPr lang="en-US" baseline="0" dirty="0" smtClean="0"/>
              <a:t> sponsored by </a:t>
            </a:r>
            <a:r>
              <a:rPr lang="en-US" baseline="0" dirty="0" err="1" smtClean="0"/>
              <a:t>TechCrunch</a:t>
            </a:r>
            <a:r>
              <a:rPr lang="en-US" baseline="0" dirty="0" smtClean="0"/>
              <a:t>, a leading tech blog.</a:t>
            </a:r>
          </a:p>
          <a:p>
            <a:endParaRPr lang="en-US" baseline="0" dirty="0" smtClean="0"/>
          </a:p>
          <a:p>
            <a:r>
              <a:rPr lang="en-US" baseline="0" dirty="0" smtClean="0"/>
              <a:t>Who doesn’t want to spend their Saturday afternoon doing that?</a:t>
            </a:r>
          </a:p>
          <a:p>
            <a:endParaRPr lang="en-US" baseline="0" dirty="0" smtClean="0"/>
          </a:p>
          <a:p>
            <a:r>
              <a:rPr lang="en-US" baseline="0" dirty="0" smtClean="0"/>
              <a:t>You might think twice when you consider what the prizes are, and how important it is to develop the successful app.</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44</a:t>
            </a:fld>
            <a:endParaRPr lang="en-US"/>
          </a:p>
        </p:txBody>
      </p:sp>
    </p:spTree>
    <p:extLst>
      <p:ext uri="{BB962C8B-B14F-4D97-AF65-F5344CB8AC3E}">
        <p14:creationId xmlns:p14="http://schemas.microsoft.com/office/powerpoint/2010/main" val="2360201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what does this have to do with libraries?  Well,</a:t>
            </a:r>
            <a:r>
              <a:rPr lang="en-US" baseline="0" dirty="0" smtClean="0"/>
              <a:t> h</a:t>
            </a:r>
            <a:r>
              <a:rPr lang="en-US" dirty="0" smtClean="0"/>
              <a:t>aven’t we always</a:t>
            </a:r>
            <a:r>
              <a:rPr lang="en-US" baseline="0" dirty="0" smtClean="0"/>
              <a:t> supplied census data and served as government depositories of data in print?  So just because the medium has changed, and the volume has increased, and the access methods have evolved, are we no longer a part of that supply chain?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information professionals, we may be faced with a choice between two options:  Get on board in helping our colleagues collect, preserve and provide access to data, OR run the risk of DISINTERMEDIATION and have the Big Data bullet train pass us by.  In California alone, lots of cities and other jurisdictions, in addition to the state itself, are already gearing up for the flood.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December, the city of Sacramento launched its open data portal with 40 data sets such as budgets, census, parking spaces, building permits, housing and crime statistics, and more.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in December, Los Angeles Mayor Eric </a:t>
            </a:r>
            <a:r>
              <a:rPr lang="en-US" baseline="0" dirty="0" err="1" smtClean="0"/>
              <a:t>Garcetti</a:t>
            </a:r>
            <a:r>
              <a:rPr lang="en-US" baseline="0" dirty="0" smtClean="0"/>
              <a:t> issued an Executive Directive establishing an open data initiative to prepare for public consumption sometime in the next few months.  Its’ a veritable land rush for open data and the heat is on to open the floodgates.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Just this week, the City of Palo Alto issued an OPEN DATA BY DEFAULT PROCLAMATION, in celebration of more than two years of “data transparency” and to formalize the future practice of open data, such as “Open GIS” and “Open Budget”.  It’s no surprise that Palo Alto has been recognized by the magazine Government Technology as “The Number One digital city in America.”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San Francisco’s data portal offers up 175 datasets in a sophisticated cloud environment that allows non-technical users to interactively explore data, visualize it, and share contextually-relevant information with others, on the site, across the web, and on social networks.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Sounds to me like something people who use libraries would like -- But what should the role of libraries be in this relatively new and growing environment?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INFORMATION, but is it related to our core mission?  Are opportunities to be had?  W</a:t>
            </a:r>
            <a:r>
              <a:rPr lang="en-US" dirty="0" smtClean="0"/>
              <a:t>hat the</a:t>
            </a:r>
            <a:r>
              <a:rPr lang="en-US" baseline="0" dirty="0" smtClean="0"/>
              <a:t> heck are we supposed to do?  No answers here, but I do have a few suggestions.</a:t>
            </a:r>
            <a:endParaRPr lang="en-US" dirty="0" smtClean="0"/>
          </a:p>
          <a:p>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45</a:t>
            </a:fld>
            <a:endParaRPr lang="en-US"/>
          </a:p>
        </p:txBody>
      </p:sp>
    </p:spTree>
    <p:extLst>
      <p:ext uri="{BB962C8B-B14F-4D97-AF65-F5344CB8AC3E}">
        <p14:creationId xmlns:p14="http://schemas.microsoft.com/office/powerpoint/2010/main" val="1332673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wrestle with some of those broader questions, it wouldn’t hurt to begin experimenting with generating your OWN </a:t>
            </a:r>
            <a:r>
              <a:rPr lang="en-US" baseline="0" dirty="0" err="1" smtClean="0"/>
              <a:t>infographics</a:t>
            </a:r>
            <a:r>
              <a:rPr lang="en-US" baseline="0" dirty="0" smtClean="0"/>
              <a:t>.  There are numerous free, online products that help you generate compelling communication tools.</a:t>
            </a:r>
          </a:p>
          <a:p>
            <a:endParaRPr lang="en-US" baseline="0" dirty="0" smtClean="0"/>
          </a:p>
          <a:p>
            <a:r>
              <a:rPr lang="en-US" baseline="0" dirty="0" smtClean="0"/>
              <a:t>Even better, </a:t>
            </a:r>
            <a:r>
              <a:rPr lang="en-US" u="sng" baseline="0" dirty="0" smtClean="0"/>
              <a:t>data visualization toolkits </a:t>
            </a:r>
            <a:r>
              <a:rPr lang="en-US" baseline="0" dirty="0" smtClean="0"/>
              <a:t>can render more sophisticated, interactive and animated visual resources that convey information in new and exciting ways.</a:t>
            </a:r>
          </a:p>
          <a:p>
            <a:endParaRPr lang="en-US" baseline="0" dirty="0" smtClean="0"/>
          </a:p>
          <a:p>
            <a:r>
              <a:rPr lang="en-US" baseline="0" dirty="0" smtClean="0"/>
              <a:t>We don’t have time to go into that here, but when you look at the convergence of:</a:t>
            </a:r>
          </a:p>
          <a:p>
            <a:pPr marL="171450" indent="-171450">
              <a:buFont typeface="Arial" panose="020B0604020202020204" pitchFamily="34" charset="0"/>
              <a:buChar char="•"/>
            </a:pPr>
            <a:r>
              <a:rPr lang="en-US" baseline="0" dirty="0" smtClean="0"/>
              <a:t>The increased technological sophistication and EXPECTATIONS of our users </a:t>
            </a:r>
          </a:p>
          <a:p>
            <a:pPr marL="171450" indent="-171450">
              <a:buFont typeface="Arial" panose="020B0604020202020204" pitchFamily="34" charset="0"/>
              <a:buChar char="•"/>
            </a:pPr>
            <a:r>
              <a:rPr lang="en-US" baseline="0" dirty="0" smtClean="0"/>
              <a:t>And the increased technological sophistication of the tools available to us</a:t>
            </a:r>
          </a:p>
          <a:p>
            <a:pPr marL="171450" indent="-171450">
              <a:buFont typeface="Arial" panose="020B0604020202020204" pitchFamily="34" charset="0"/>
              <a:buChar char="•"/>
            </a:pPr>
            <a:r>
              <a:rPr lang="en-US" baseline="0" dirty="0" smtClean="0"/>
              <a:t>And the increasingly visual online world and how much time we all spend there</a:t>
            </a:r>
          </a:p>
          <a:p>
            <a:endParaRPr lang="en-US" baseline="0" dirty="0" smtClean="0"/>
          </a:p>
          <a:p>
            <a:r>
              <a:rPr lang="en-US" baseline="0" dirty="0" smtClean="0"/>
              <a:t>It only makes sense that EDGY librarians consider the extent to which they should be exploring DATA ALCHEMY for themselves and their employers…</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46</a:t>
            </a:fld>
            <a:endParaRPr lang="en-US"/>
          </a:p>
        </p:txBody>
      </p:sp>
    </p:spTree>
    <p:extLst>
      <p:ext uri="{BB962C8B-B14F-4D97-AF65-F5344CB8AC3E}">
        <p14:creationId xmlns:p14="http://schemas.microsoft.com/office/powerpoint/2010/main" val="539970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AND HOW </a:t>
            </a:r>
            <a:r>
              <a:rPr lang="en-US" dirty="0" smtClean="0"/>
              <a:t>that information will be presented to, or PUSHED to,</a:t>
            </a:r>
            <a:r>
              <a:rPr lang="en-US" baseline="0" dirty="0" smtClean="0"/>
              <a:t> the Library’s users or potential users.</a:t>
            </a:r>
          </a:p>
          <a:p>
            <a:endParaRPr lang="en-US" baseline="0" dirty="0" smtClean="0"/>
          </a:p>
          <a:p>
            <a:r>
              <a:rPr lang="en-US" baseline="0" dirty="0" smtClean="0"/>
              <a:t>Here at Los Angeles Metro, we are in the initial phases of developing our interactive transit kiosks.  You’ve seen these in hotel lobbies and elsewhere – they look like 6 foot tall </a:t>
            </a:r>
            <a:r>
              <a:rPr lang="en-US" baseline="0" dirty="0" err="1" smtClean="0"/>
              <a:t>iPads</a:t>
            </a:r>
            <a:r>
              <a:rPr lang="en-US" baseline="0" dirty="0" smtClean="0"/>
              <a:t>.  </a:t>
            </a:r>
          </a:p>
          <a:p>
            <a:endParaRPr lang="en-US" baseline="0" dirty="0" smtClean="0"/>
          </a:p>
          <a:p>
            <a:r>
              <a:rPr lang="en-US" baseline="0" dirty="0" smtClean="0"/>
              <a:t>The New York MTA has rolled out more than 80 of these kiosks in the past two years, like the one pictured here, and they are a huge </a:t>
            </a:r>
            <a:r>
              <a:rPr lang="en-US" baseline="0" dirty="0" err="1" smtClean="0"/>
              <a:t>huge</a:t>
            </a:r>
            <a:r>
              <a:rPr lang="en-US" baseline="0" dirty="0" smtClean="0"/>
              <a:t> success. Toronto also has an extensive program.  They are obviously focused on </a:t>
            </a:r>
            <a:r>
              <a:rPr lang="en-US" baseline="0" dirty="0" err="1" smtClean="0"/>
              <a:t>wayfinding</a:t>
            </a:r>
            <a:r>
              <a:rPr lang="en-US" baseline="0" dirty="0" smtClean="0"/>
              <a:t>, trip planning, instructions for purchasing passes, and riding the transit system.  But there are other uses as well.</a:t>
            </a:r>
          </a:p>
          <a:p>
            <a:endParaRPr lang="en-US" baseline="0" dirty="0" smtClean="0"/>
          </a:p>
          <a:p>
            <a:r>
              <a:rPr lang="en-US" baseline="0" dirty="0" smtClean="0"/>
              <a:t>Each kiosk has site-specific content to tell people about where they are and how to get somewhere else.</a:t>
            </a:r>
          </a:p>
          <a:p>
            <a:endParaRPr lang="en-US" baseline="0" dirty="0" smtClean="0"/>
          </a:p>
          <a:p>
            <a:r>
              <a:rPr lang="en-US" baseline="0" dirty="0" smtClean="0"/>
              <a:t>So why shouldn’t YOU, the information experts, play a role in helping riders at transit stations understand where they are, too?  Or what it used to look like and how the City improved it?  Or what redevelopment plans are for that street?</a:t>
            </a:r>
          </a:p>
          <a:p>
            <a:endParaRPr lang="en-US" baseline="0" dirty="0" smtClean="0"/>
          </a:p>
          <a:p>
            <a:r>
              <a:rPr lang="en-US" baseline="0" dirty="0" smtClean="0"/>
              <a:t>We already have boatloads of digitized content, some of which you have seen here already.  While we love sharing it on our social media properties, I can’t resist the opportunity to make this content available out in the field where the public can find historic images of the location they are at, learn about the context of that neighborhood, watch animated data visualization of how their tax dollars are being spent on transit projects, and so on.</a:t>
            </a:r>
          </a:p>
          <a:p>
            <a:endParaRPr lang="en-US" baseline="0" dirty="0" smtClean="0"/>
          </a:p>
          <a:p>
            <a:r>
              <a:rPr lang="en-US" b="1" baseline="0" dirty="0" smtClean="0"/>
              <a:t>Stay tuned – the best is yet to come.</a:t>
            </a:r>
            <a:endParaRPr lang="en-US" b="1" dirty="0"/>
          </a:p>
        </p:txBody>
      </p:sp>
      <p:sp>
        <p:nvSpPr>
          <p:cNvPr id="4" name="Slide Number Placeholder 3"/>
          <p:cNvSpPr>
            <a:spLocks noGrp="1"/>
          </p:cNvSpPr>
          <p:nvPr>
            <p:ph type="sldNum" sz="quarter" idx="10"/>
          </p:nvPr>
        </p:nvSpPr>
        <p:spPr/>
        <p:txBody>
          <a:bodyPr/>
          <a:lstStyle/>
          <a:p>
            <a:fld id="{FFECA5DE-4C59-4951-857D-B6DBA0EAA46F}" type="slidenum">
              <a:rPr lang="en-US" smtClean="0"/>
              <a:t>47</a:t>
            </a:fld>
            <a:endParaRPr lang="en-US"/>
          </a:p>
        </p:txBody>
      </p:sp>
    </p:spTree>
    <p:extLst>
      <p:ext uri="{BB962C8B-B14F-4D97-AF65-F5344CB8AC3E}">
        <p14:creationId xmlns:p14="http://schemas.microsoft.com/office/powerpoint/2010/main" val="345984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48</a:t>
            </a:fld>
            <a:endParaRPr lang="en-US"/>
          </a:p>
        </p:txBody>
      </p:sp>
    </p:spTree>
    <p:extLst>
      <p:ext uri="{BB962C8B-B14F-4D97-AF65-F5344CB8AC3E}">
        <p14:creationId xmlns:p14="http://schemas.microsoft.com/office/powerpoint/2010/main" val="30644822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you can see the Timeline in its “natural habitat” – a place where people</a:t>
            </a:r>
            <a:r>
              <a:rPr lang="en-US" baseline="0" dirty="0" smtClean="0"/>
              <a:t> are coming together and encountering information they didn’t know would enrich their lives.  </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49</a:t>
            </a:fld>
            <a:endParaRPr lang="en-US"/>
          </a:p>
        </p:txBody>
      </p:sp>
    </p:spTree>
    <p:extLst>
      <p:ext uri="{BB962C8B-B14F-4D97-AF65-F5344CB8AC3E}">
        <p14:creationId xmlns:p14="http://schemas.microsoft.com/office/powerpoint/2010/main" val="18090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5</a:t>
            </a:fld>
            <a:endParaRPr lang="en-US"/>
          </a:p>
        </p:txBody>
      </p:sp>
    </p:spTree>
    <p:extLst>
      <p:ext uri="{BB962C8B-B14F-4D97-AF65-F5344CB8AC3E}">
        <p14:creationId xmlns:p14="http://schemas.microsoft.com/office/powerpoint/2010/main" val="26674404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50</a:t>
            </a:fld>
            <a:endParaRPr lang="en-US"/>
          </a:p>
        </p:txBody>
      </p:sp>
    </p:spTree>
    <p:extLst>
      <p:ext uri="{BB962C8B-B14F-4D97-AF65-F5344CB8AC3E}">
        <p14:creationId xmlns:p14="http://schemas.microsoft.com/office/powerpoint/2010/main" val="2707082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51</a:t>
            </a:fld>
            <a:endParaRPr lang="en-US"/>
          </a:p>
        </p:txBody>
      </p:sp>
    </p:spTree>
    <p:extLst>
      <p:ext uri="{BB962C8B-B14F-4D97-AF65-F5344CB8AC3E}">
        <p14:creationId xmlns:p14="http://schemas.microsoft.com/office/powerpoint/2010/main" val="1729872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52</a:t>
            </a:fld>
            <a:endParaRPr lang="en-US"/>
          </a:p>
        </p:txBody>
      </p:sp>
    </p:spTree>
    <p:extLst>
      <p:ext uri="{BB962C8B-B14F-4D97-AF65-F5344CB8AC3E}">
        <p14:creationId xmlns:p14="http://schemas.microsoft.com/office/powerpoint/2010/main" val="4275541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53</a:t>
            </a:fld>
            <a:endParaRPr lang="en-US"/>
          </a:p>
        </p:txBody>
      </p:sp>
    </p:spTree>
    <p:extLst>
      <p:ext uri="{BB962C8B-B14F-4D97-AF65-F5344CB8AC3E}">
        <p14:creationId xmlns:p14="http://schemas.microsoft.com/office/powerpoint/2010/main" val="3007086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54</a:t>
            </a:fld>
            <a:endParaRPr lang="en-US"/>
          </a:p>
        </p:txBody>
      </p:sp>
    </p:spTree>
    <p:extLst>
      <p:ext uri="{BB962C8B-B14F-4D97-AF65-F5344CB8AC3E}">
        <p14:creationId xmlns:p14="http://schemas.microsoft.com/office/powerpoint/2010/main" val="37423733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invite</a:t>
            </a:r>
            <a:r>
              <a:rPr lang="en-US" baseline="0" dirty="0" smtClean="0"/>
              <a:t> everyone to check out the Metro Transportation Library &amp; Archive website and primary resources blog platform listed here, and to follow me on Twitter @</a:t>
            </a:r>
            <a:r>
              <a:rPr lang="en-US" baseline="0" dirty="0" err="1" smtClean="0"/>
              <a:t>StrategicLbries</a:t>
            </a:r>
            <a:r>
              <a:rPr lang="en-US" baseline="0" dirty="0" smtClean="0"/>
              <a:t> (note the spelling, there’s a character limit).  I’d love to hear from you and discuss these ideas!</a:t>
            </a:r>
          </a:p>
          <a:p>
            <a:endParaRPr lang="en-US" baseline="0" dirty="0" smtClean="0"/>
          </a:p>
          <a:p>
            <a:r>
              <a:rPr lang="en-US" baseline="0" dirty="0" smtClean="0"/>
              <a:t>And please stay tuned for Strategiclibraries.com, a comprehensive site I am building now where you can find links to this and other presentations plus a whole lot more information about new strategic directions for libraries.</a:t>
            </a:r>
          </a:p>
          <a:p>
            <a:endParaRPr lang="en-US" baseline="0" dirty="0" smtClean="0"/>
          </a:p>
          <a:p>
            <a:r>
              <a:rPr lang="en-US" baseline="0" dirty="0" smtClean="0"/>
              <a:t>Thank you so much!</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55</a:t>
            </a:fld>
            <a:endParaRPr lang="en-US"/>
          </a:p>
        </p:txBody>
      </p:sp>
    </p:spTree>
    <p:extLst>
      <p:ext uri="{BB962C8B-B14F-4D97-AF65-F5344CB8AC3E}">
        <p14:creationId xmlns:p14="http://schemas.microsoft.com/office/powerpoint/2010/main" val="3376041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6</a:t>
            </a:fld>
            <a:endParaRPr lang="en-US"/>
          </a:p>
        </p:txBody>
      </p:sp>
    </p:spTree>
    <p:extLst>
      <p:ext uri="{BB962C8B-B14F-4D97-AF65-F5344CB8AC3E}">
        <p14:creationId xmlns:p14="http://schemas.microsoft.com/office/powerpoint/2010/main" val="186307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7</a:t>
            </a:fld>
            <a:endParaRPr lang="en-US"/>
          </a:p>
        </p:txBody>
      </p:sp>
    </p:spTree>
    <p:extLst>
      <p:ext uri="{BB962C8B-B14F-4D97-AF65-F5344CB8AC3E}">
        <p14:creationId xmlns:p14="http://schemas.microsoft.com/office/powerpoint/2010/main" val="862587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8</a:t>
            </a:fld>
            <a:endParaRPr lang="en-US"/>
          </a:p>
        </p:txBody>
      </p:sp>
    </p:spTree>
    <p:extLst>
      <p:ext uri="{BB962C8B-B14F-4D97-AF65-F5344CB8AC3E}">
        <p14:creationId xmlns:p14="http://schemas.microsoft.com/office/powerpoint/2010/main" val="2489249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Authenticity is another important</a:t>
            </a:r>
            <a:r>
              <a:rPr lang="en-US" baseline="0" dirty="0" smtClean="0"/>
              <a:t> value – reinforcing the perception that in this day and age of mash-ups, Photoshop and other types of edits, digitization allows users to “handle” true copies while we guard the unaltered originals for safekeeping.</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9</a:t>
            </a:fld>
            <a:endParaRPr lang="en-US"/>
          </a:p>
        </p:txBody>
      </p:sp>
    </p:spTree>
    <p:extLst>
      <p:ext uri="{BB962C8B-B14F-4D97-AF65-F5344CB8AC3E}">
        <p14:creationId xmlns:p14="http://schemas.microsoft.com/office/powerpoint/2010/main" val="174782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79CF2F9-B911-45AC-A21E-E013358E9BFB}" type="datetimeFigureOut">
              <a:rPr lang="en-US" smtClean="0"/>
              <a:t>10/22/2014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F9DF9D4-0AD4-41BB-A4E1-E6A581AB188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9CF2F9-B911-45AC-A21E-E013358E9BFB}"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9CF2F9-B911-45AC-A21E-E013358E9BFB}"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9CF2F9-B911-45AC-A21E-E013358E9BFB}"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79CF2F9-B911-45AC-A21E-E013358E9BFB}"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9DF9D4-0AD4-41BB-A4E1-E6A581AB188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79CF2F9-B911-45AC-A21E-E013358E9BFB}"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79CF2F9-B911-45AC-A21E-E013358E9BFB}" type="datetimeFigureOut">
              <a:rPr lang="en-US" smtClean="0"/>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79CF2F9-B911-45AC-A21E-E013358E9BFB}" type="datetimeFigureOut">
              <a:rPr lang="en-US" smtClean="0"/>
              <a:t>10/22/2014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CF2F9-B911-45AC-A21E-E013358E9BFB}" type="datetimeFigureOut">
              <a:rPr lang="en-US" smtClean="0"/>
              <a:t>10/22/2014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79CF2F9-B911-45AC-A21E-E013358E9BFB}"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9DF9D4-0AD4-41BB-A4E1-E6A581AB188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79CF2F9-B911-45AC-A21E-E013358E9BFB}"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F9DF9D4-0AD4-41BB-A4E1-E6A581AB188C}"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79CF2F9-B911-45AC-A21E-E013358E9BFB}" type="datetimeFigureOut">
              <a:rPr lang="en-US" smtClean="0"/>
              <a:t>10/22/2014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F9DF9D4-0AD4-41BB-A4E1-E6A581AB188C}"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bicknellk@metro.net"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laassubject.org/" TargetMode="External"/><Relationship Id="rId5" Type="http://schemas.openxmlformats.org/officeDocument/2006/relationships/hyperlink" Target="http://www.metroprimaryresources.info/" TargetMode="External"/><Relationship Id="rId4" Type="http://schemas.openxmlformats.org/officeDocument/2006/relationships/hyperlink" Target="http://www.metro.net/libra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648" cy="3124200"/>
          </a:xfrm>
        </p:spPr>
        <p:txBody>
          <a:bodyPr>
            <a:normAutofit fontScale="90000"/>
          </a:bodyPr>
          <a:lstStyle/>
          <a:p>
            <a:pPr algn="ctr"/>
            <a:r>
              <a:rPr lang="en-US" dirty="0" smtClean="0"/>
              <a:t>NEWS &amp; INFORMATION, COMMUNITY CURATION &amp; “DATA ALCHEMY”:</a:t>
            </a:r>
            <a:br>
              <a:rPr lang="en-US" dirty="0" smtClean="0"/>
            </a:br>
            <a:r>
              <a:rPr lang="en-US" dirty="0" smtClean="0"/>
              <a:t>The Bleeding Edge of Library Opportunity</a:t>
            </a:r>
            <a:endParaRPr lang="en-US" dirty="0"/>
          </a:p>
        </p:txBody>
      </p:sp>
      <p:sp>
        <p:nvSpPr>
          <p:cNvPr id="3" name="Subtitle 2"/>
          <p:cNvSpPr>
            <a:spLocks noGrp="1"/>
          </p:cNvSpPr>
          <p:nvPr>
            <p:ph type="subTitle" idx="1"/>
          </p:nvPr>
        </p:nvSpPr>
        <p:spPr>
          <a:xfrm>
            <a:off x="533400" y="4876800"/>
            <a:ext cx="7854696" cy="1752600"/>
          </a:xfrm>
        </p:spPr>
        <p:txBody>
          <a:bodyPr>
            <a:normAutofit fontScale="70000" lnSpcReduction="20000"/>
          </a:bodyPr>
          <a:lstStyle/>
          <a:p>
            <a:pPr algn="l"/>
            <a:r>
              <a:rPr lang="en-US" dirty="0" smtClean="0"/>
              <a:t>“Internet Librarian: A202</a:t>
            </a:r>
          </a:p>
          <a:p>
            <a:pPr algn="l"/>
            <a:r>
              <a:rPr lang="en-US" dirty="0" smtClean="0"/>
              <a:t>October 28, 2014</a:t>
            </a:r>
          </a:p>
          <a:p>
            <a:pPr algn="l"/>
            <a:endParaRPr lang="en-US" dirty="0" smtClean="0"/>
          </a:p>
          <a:p>
            <a:pPr algn="l"/>
            <a:r>
              <a:rPr lang="en-US" dirty="0" err="1" smtClean="0"/>
              <a:t>Kenn</a:t>
            </a:r>
            <a:r>
              <a:rPr lang="en-US" dirty="0" smtClean="0"/>
              <a:t> Bicknell</a:t>
            </a:r>
          </a:p>
          <a:p>
            <a:pPr algn="l"/>
            <a:r>
              <a:rPr lang="en-US" i="1" dirty="0" smtClean="0"/>
              <a:t>Digital Resources Librarian</a:t>
            </a:r>
          </a:p>
          <a:p>
            <a:pPr algn="l"/>
            <a:r>
              <a:rPr lang="en-US" i="1" dirty="0" smtClean="0"/>
              <a:t>Los Angeles County Metropolitan Transportation Authority</a:t>
            </a:r>
            <a:endParaRPr lang="en-US" i="1" dirty="0"/>
          </a:p>
        </p:txBody>
      </p:sp>
    </p:spTree>
    <p:extLst>
      <p:ext uri="{BB962C8B-B14F-4D97-AF65-F5344CB8AC3E}">
        <p14:creationId xmlns:p14="http://schemas.microsoft.com/office/powerpoint/2010/main" val="3064216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Accessibility</a:t>
            </a:r>
            <a:endParaRPr lang="en-US"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3736" y="3114809"/>
            <a:ext cx="6096528" cy="203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182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Findability</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46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Embodiment</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4119" y="1935163"/>
            <a:ext cx="579576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871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Patronage</a:t>
            </a:r>
            <a:endParaRPr lang="en-US"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8840" y="1935163"/>
            <a:ext cx="6526319"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514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Digitization &amp; Collaboration</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3452" y="1935163"/>
            <a:ext cx="339709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347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t>“Better Than Free”: </a:t>
            </a:r>
            <a:br>
              <a:rPr lang="en-US" dirty="0" smtClean="0"/>
            </a:br>
            <a:r>
              <a:rPr lang="en-US" dirty="0" smtClean="0"/>
              <a:t>8 Generative Values Of Digitization</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2438400"/>
            <a:ext cx="495299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963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rmAutofit/>
          </a:bodyPr>
          <a:lstStyle/>
          <a:p>
            <a:pPr algn="ctr"/>
            <a:r>
              <a:rPr lang="en-US" dirty="0" smtClean="0"/>
              <a:t>OPPORTUNITIES &amp; STRATEGIES FOR LIBRARY PROFESSIONALS</a:t>
            </a:r>
            <a:endParaRPr lang="en-US" dirty="0"/>
          </a:p>
        </p:txBody>
      </p:sp>
      <p:sp>
        <p:nvSpPr>
          <p:cNvPr id="3" name="Content Placeholder 2"/>
          <p:cNvSpPr>
            <a:spLocks noGrp="1"/>
          </p:cNvSpPr>
          <p:nvPr>
            <p:ph idx="1"/>
          </p:nvPr>
        </p:nvSpPr>
        <p:spPr>
          <a:xfrm>
            <a:off x="457200" y="3352800"/>
            <a:ext cx="8229600" cy="2971800"/>
          </a:xfrm>
        </p:spPr>
        <p:txBody>
          <a:bodyPr/>
          <a:lstStyle/>
          <a:p>
            <a:r>
              <a:rPr lang="en-US" dirty="0" smtClean="0">
                <a:solidFill>
                  <a:srgbClr val="FF0000"/>
                </a:solidFill>
              </a:rPr>
              <a:t>NEWS AGGREGATION &amp; DISSEMINATION</a:t>
            </a:r>
          </a:p>
          <a:p>
            <a:endParaRPr lang="en-US" dirty="0" smtClean="0">
              <a:solidFill>
                <a:srgbClr val="FF0000"/>
              </a:solidFill>
            </a:endParaRPr>
          </a:p>
          <a:p>
            <a:r>
              <a:rPr lang="en-US" dirty="0" smtClean="0">
                <a:solidFill>
                  <a:srgbClr val="FF0000"/>
                </a:solidFill>
              </a:rPr>
              <a:t>COMMUNITY CURATION</a:t>
            </a:r>
          </a:p>
          <a:p>
            <a:endParaRPr lang="en-US" dirty="0" smtClean="0">
              <a:solidFill>
                <a:srgbClr val="FF0000"/>
              </a:solidFill>
            </a:endParaRPr>
          </a:p>
          <a:p>
            <a:r>
              <a:rPr lang="en-US" dirty="0" smtClean="0">
                <a:solidFill>
                  <a:srgbClr val="FF0000"/>
                </a:solidFill>
              </a:rPr>
              <a:t>DIGITAL DATA ALCHEMY</a:t>
            </a:r>
            <a:endParaRPr lang="en-US" dirty="0">
              <a:solidFill>
                <a:srgbClr val="FF0000"/>
              </a:solidFill>
            </a:endParaRPr>
          </a:p>
        </p:txBody>
      </p:sp>
    </p:spTree>
    <p:extLst>
      <p:ext uri="{BB962C8B-B14F-4D97-AF65-F5344CB8AC3E}">
        <p14:creationId xmlns:p14="http://schemas.microsoft.com/office/powerpoint/2010/main" val="12415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91512"/>
          </a:xfrm>
        </p:spPr>
        <p:txBody>
          <a:bodyPr>
            <a:normAutofit fontScale="90000"/>
          </a:bodyPr>
          <a:lstStyle/>
          <a:p>
            <a:pPr algn="ctr"/>
            <a:r>
              <a:rPr lang="en-US" dirty="0">
                <a:solidFill>
                  <a:schemeClr val="tx1"/>
                </a:solidFill>
              </a:rPr>
              <a:t>STRATEGIC DIRECTION #1:</a:t>
            </a:r>
            <a:r>
              <a:rPr lang="en-US" dirty="0">
                <a:solidFill>
                  <a:srgbClr val="FF0000"/>
                </a:solidFill>
              </a:rPr>
              <a:t/>
            </a:r>
            <a:br>
              <a:rPr lang="en-US" dirty="0">
                <a:solidFill>
                  <a:srgbClr val="FF0000"/>
                </a:solidFill>
              </a:rPr>
            </a:br>
            <a:r>
              <a:rPr lang="en-US" dirty="0">
                <a:solidFill>
                  <a:srgbClr val="FF0000"/>
                </a:solidFill>
              </a:rPr>
              <a:t>NEWS AGGREGATION &amp; DISSEMINATION</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3429000"/>
            <a:ext cx="4038600" cy="324991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3429000"/>
            <a:ext cx="4038600" cy="3213894"/>
          </a:xfrm>
        </p:spPr>
      </p:pic>
    </p:spTree>
    <p:extLst>
      <p:ext uri="{BB962C8B-B14F-4D97-AF65-F5344CB8AC3E}">
        <p14:creationId xmlns:p14="http://schemas.microsoft.com/office/powerpoint/2010/main" val="37813506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219200"/>
          </a:xfrm>
        </p:spPr>
        <p:txBody>
          <a:bodyPr>
            <a:normAutofit/>
          </a:bodyPr>
          <a:lstStyle/>
          <a:p>
            <a:pPr algn="ctr"/>
            <a:r>
              <a:rPr lang="en-US" dirty="0" smtClean="0"/>
              <a:t>Why?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514600"/>
            <a:ext cx="7391400" cy="3962400"/>
          </a:xfrm>
        </p:spPr>
      </p:pic>
    </p:spTree>
    <p:extLst>
      <p:ext uri="{BB962C8B-B14F-4D97-AF65-F5344CB8AC3E}">
        <p14:creationId xmlns:p14="http://schemas.microsoft.com/office/powerpoint/2010/main" val="1476164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pPr algn="ct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6750" y="1371600"/>
            <a:ext cx="7810500" cy="4599781"/>
          </a:xfrm>
        </p:spPr>
      </p:pic>
    </p:spTree>
    <p:extLst>
      <p:ext uri="{BB962C8B-B14F-4D97-AF65-F5344CB8AC3E}">
        <p14:creationId xmlns:p14="http://schemas.microsoft.com/office/powerpoint/2010/main" val="2106886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About the “Metro Library”</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3452" y="1935163"/>
            <a:ext cx="339709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72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19200"/>
          </a:xfrm>
        </p:spPr>
        <p:txBody>
          <a:bodyPr/>
          <a:lstStyle/>
          <a:p>
            <a:pPr algn="ctr"/>
            <a:r>
              <a:rPr lang="en-US" dirty="0" smtClean="0"/>
              <a:t>Aggregation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6637" y="2162969"/>
            <a:ext cx="1990725" cy="3933825"/>
          </a:xfrm>
        </p:spPr>
      </p:pic>
    </p:spTree>
    <p:extLst>
      <p:ext uri="{BB962C8B-B14F-4D97-AF65-F5344CB8AC3E}">
        <p14:creationId xmlns:p14="http://schemas.microsoft.com/office/powerpoint/2010/main" val="2217886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your own newspaper</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667000"/>
            <a:ext cx="4038600" cy="254780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617405"/>
            <a:ext cx="4038600" cy="3040828"/>
          </a:xfrm>
        </p:spPr>
      </p:pic>
    </p:spTree>
    <p:extLst>
      <p:ext uri="{BB962C8B-B14F-4D97-AF65-F5344CB8AC3E}">
        <p14:creationId xmlns:p14="http://schemas.microsoft.com/office/powerpoint/2010/main" val="1222619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00912"/>
          </a:xfrm>
        </p:spPr>
        <p:txBody>
          <a:bodyPr/>
          <a:lstStyle/>
          <a:p>
            <a:pPr algn="ctr"/>
            <a:r>
              <a:rPr lang="en-US" dirty="0" smtClean="0"/>
              <a:t>Featured content every day</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75756"/>
            <a:ext cx="4038600" cy="3448844"/>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5756"/>
            <a:ext cx="4038600" cy="3448844"/>
          </a:xfrm>
        </p:spPr>
      </p:pic>
    </p:spTree>
    <p:extLst>
      <p:ext uri="{BB962C8B-B14F-4D97-AF65-F5344CB8AC3E}">
        <p14:creationId xmlns:p14="http://schemas.microsoft.com/office/powerpoint/2010/main" val="3636425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rmAutofit/>
          </a:bodyPr>
          <a:lstStyle/>
          <a:p>
            <a:pPr algn="ctr"/>
            <a:r>
              <a:rPr lang="en-US" dirty="0" smtClean="0">
                <a:solidFill>
                  <a:schemeClr val="tx1"/>
                </a:solidFill>
              </a:rPr>
              <a:t>STRATEGIC DIRECTION #2:</a:t>
            </a:r>
            <a:r>
              <a:rPr lang="en-US" dirty="0" smtClean="0">
                <a:solidFill>
                  <a:srgbClr val="FF0000"/>
                </a:solidFill>
              </a:rPr>
              <a:t/>
            </a:r>
            <a:br>
              <a:rPr lang="en-US" dirty="0" smtClean="0">
                <a:solidFill>
                  <a:srgbClr val="FF0000"/>
                </a:solidFill>
              </a:rPr>
            </a:br>
            <a:r>
              <a:rPr lang="en-US" dirty="0" smtClean="0">
                <a:solidFill>
                  <a:srgbClr val="FF0000"/>
                </a:solidFill>
              </a:rPr>
              <a:t>COMMUNITY CURATION</a:t>
            </a:r>
            <a:endParaRPr lang="en-US" dirty="0">
              <a:solidFill>
                <a:srgbClr val="FF0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1200" y="2590800"/>
            <a:ext cx="5181600" cy="3810000"/>
          </a:xfrm>
        </p:spPr>
      </p:pic>
    </p:spTree>
    <p:extLst>
      <p:ext uri="{BB962C8B-B14F-4D97-AF65-F5344CB8AC3E}">
        <p14:creationId xmlns:p14="http://schemas.microsoft.com/office/powerpoint/2010/main" val="3006064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Flickr and Beyond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3040" y="2438400"/>
            <a:ext cx="6217920" cy="3886200"/>
          </a:xfrm>
        </p:spPr>
      </p:pic>
    </p:spTree>
    <p:extLst>
      <p:ext uri="{BB962C8B-B14F-4D97-AF65-F5344CB8AC3E}">
        <p14:creationId xmlns:p14="http://schemas.microsoft.com/office/powerpoint/2010/main" val="15911589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981200"/>
          </a:xfrm>
          <a:ln>
            <a:solidFill>
              <a:schemeClr val="accent1"/>
            </a:solidFill>
          </a:ln>
        </p:spPr>
        <p:txBody>
          <a:bodyPr>
            <a:normAutofit/>
          </a:bodyPr>
          <a:lstStyle/>
          <a:p>
            <a:pPr algn="ctr"/>
            <a:r>
              <a:rPr lang="en-US" dirty="0" smtClean="0"/>
              <a:t>Creative </a:t>
            </a:r>
            <a:br>
              <a:rPr lang="en-US" dirty="0" smtClean="0"/>
            </a:br>
            <a:r>
              <a:rPr lang="en-US" dirty="0" smtClean="0"/>
              <a:t>Resourcing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3276600"/>
            <a:ext cx="6324600" cy="3276600"/>
          </a:xfrm>
        </p:spPr>
      </p:pic>
    </p:spTree>
    <p:extLst>
      <p:ext uri="{BB962C8B-B14F-4D97-AF65-F5344CB8AC3E}">
        <p14:creationId xmlns:p14="http://schemas.microsoft.com/office/powerpoint/2010/main" val="16558179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normAutofit fontScale="90000"/>
          </a:bodyPr>
          <a:lstStyle/>
          <a:p>
            <a:pPr algn="ctr"/>
            <a:r>
              <a:rPr lang="en-US" dirty="0" smtClean="0"/>
              <a:t>You never know where it will lead</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3324" y="1935163"/>
            <a:ext cx="6977352" cy="4389437"/>
          </a:xfrm>
        </p:spPr>
      </p:pic>
    </p:spTree>
    <p:extLst>
      <p:ext uri="{BB962C8B-B14F-4D97-AF65-F5344CB8AC3E}">
        <p14:creationId xmlns:p14="http://schemas.microsoft.com/office/powerpoint/2010/main" val="1168341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420112"/>
          </a:xfrm>
        </p:spPr>
        <p:txBody>
          <a:bodyPr>
            <a:normAutofit/>
          </a:bodyPr>
          <a:lstStyle/>
          <a:p>
            <a:pPr algn="ctr"/>
            <a:r>
              <a:rPr lang="en-US" dirty="0" smtClean="0"/>
              <a:t>New uses for old information: Turn your ready-reference </a:t>
            </a:r>
            <a:br>
              <a:rPr lang="en-US" dirty="0" smtClean="0"/>
            </a:br>
            <a:r>
              <a:rPr lang="en-US" dirty="0" smtClean="0"/>
              <a:t>files inside out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81200" y="3352800"/>
            <a:ext cx="5029200" cy="2971800"/>
          </a:xfrm>
        </p:spPr>
      </p:pic>
    </p:spTree>
    <p:extLst>
      <p:ext uri="{BB962C8B-B14F-4D97-AF65-F5344CB8AC3E}">
        <p14:creationId xmlns:p14="http://schemas.microsoft.com/office/powerpoint/2010/main" val="586300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Knowledge Base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0285" y="2329405"/>
            <a:ext cx="5763430" cy="3600953"/>
          </a:xfrm>
        </p:spPr>
      </p:pic>
    </p:spTree>
    <p:extLst>
      <p:ext uri="{BB962C8B-B14F-4D97-AF65-F5344CB8AC3E}">
        <p14:creationId xmlns:p14="http://schemas.microsoft.com/office/powerpoint/2010/main" val="14046341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Calendaring</a:t>
            </a:r>
            <a:endParaRPr lang="en-US" dirty="0"/>
          </a:p>
        </p:txBody>
      </p:sp>
      <p:pic>
        <p:nvPicPr>
          <p:cNvPr id="1026" name="Picture 2" descr="J:\Kenn Bicknell\PRESENTATIONS\images\calendaring-this-date-in-history-sandusky-star-journal-oh-14-dec-19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2215356"/>
            <a:ext cx="4724400" cy="433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12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Breaking The Mold</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57544" y="1935163"/>
            <a:ext cx="642891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922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pPr algn="ctr"/>
            <a:r>
              <a:rPr lang="en-US" dirty="0" smtClean="0"/>
              <a:t>Online calendar</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1087160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Sample calendar entries</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362200"/>
            <a:ext cx="4038600" cy="365760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362200"/>
            <a:ext cx="4038600" cy="3657600"/>
          </a:xfrm>
        </p:spPr>
      </p:pic>
    </p:spTree>
    <p:extLst>
      <p:ext uri="{BB962C8B-B14F-4D97-AF65-F5344CB8AC3E}">
        <p14:creationId xmlns:p14="http://schemas.microsoft.com/office/powerpoint/2010/main" val="11230527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Timeline: </a:t>
            </a:r>
            <a:r>
              <a:rPr lang="en-US" dirty="0" err="1" smtClean="0"/>
              <a:t>Tiki</a:t>
            </a:r>
            <a:r>
              <a:rPr lang="en-US" dirty="0" smtClean="0"/>
              <a:t>-Toki</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120" y="2286000"/>
            <a:ext cx="6461760" cy="4038600"/>
          </a:xfrm>
        </p:spPr>
      </p:pic>
    </p:spTree>
    <p:extLst>
      <p:ext uri="{BB962C8B-B14F-4D97-AF65-F5344CB8AC3E}">
        <p14:creationId xmlns:p14="http://schemas.microsoft.com/office/powerpoint/2010/main" val="2120801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Interactive Family Tree: </a:t>
            </a:r>
            <a:r>
              <a:rPr lang="en-US" dirty="0" err="1" smtClean="0"/>
              <a:t>PeoplePlotr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1120" y="2286000"/>
            <a:ext cx="6461760" cy="4038600"/>
          </a:xfrm>
        </p:spPr>
      </p:pic>
    </p:spTree>
    <p:extLst>
      <p:ext uri="{BB962C8B-B14F-4D97-AF65-F5344CB8AC3E}">
        <p14:creationId xmlns:p14="http://schemas.microsoft.com/office/powerpoint/2010/main" val="17209062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Beyond Flickr: </a:t>
            </a:r>
            <a:r>
              <a:rPr lang="en-US" dirty="0" err="1"/>
              <a:t>Historypin</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75756"/>
            <a:ext cx="4038600" cy="2524125"/>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5756"/>
            <a:ext cx="4038600" cy="2524125"/>
          </a:xfrm>
        </p:spPr>
      </p:pic>
    </p:spTree>
    <p:extLst>
      <p:ext uri="{BB962C8B-B14F-4D97-AF65-F5344CB8AC3E}">
        <p14:creationId xmlns:p14="http://schemas.microsoft.com/office/powerpoint/2010/main" val="2909399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Augmented Reality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17535889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19200"/>
          </a:xfrm>
        </p:spPr>
        <p:txBody>
          <a:bodyPr/>
          <a:lstStyle/>
          <a:p>
            <a:pPr algn="ctr"/>
            <a:r>
              <a:rPr lang="en-US" dirty="0" smtClean="0"/>
              <a:t>Augmented Reality</a:t>
            </a:r>
            <a:endParaRPr lang="en-US" dirty="0"/>
          </a:p>
        </p:txBody>
      </p:sp>
      <p:sp>
        <p:nvSpPr>
          <p:cNvPr id="3" name="Text Placeholder 2"/>
          <p:cNvSpPr>
            <a:spLocks noGrp="1"/>
          </p:cNvSpPr>
          <p:nvPr>
            <p:ph type="body" idx="1"/>
          </p:nvPr>
        </p:nvSpPr>
        <p:spPr>
          <a:xfrm>
            <a:off x="457200" y="1828800"/>
            <a:ext cx="4040188" cy="1143000"/>
          </a:xfrm>
        </p:spPr>
        <p:txBody>
          <a:bodyPr/>
          <a:lstStyle/>
          <a:p>
            <a:pPr algn="ctr"/>
            <a:r>
              <a:rPr lang="en-US" dirty="0" smtClean="0"/>
              <a:t>Google Street View</a:t>
            </a:r>
            <a:endParaRPr lang="en-US" dirty="0"/>
          </a:p>
        </p:txBody>
      </p:sp>
      <p:sp>
        <p:nvSpPr>
          <p:cNvPr id="4" name="Text Placeholder 3"/>
          <p:cNvSpPr>
            <a:spLocks noGrp="1"/>
          </p:cNvSpPr>
          <p:nvPr>
            <p:ph type="body" sz="half" idx="3"/>
          </p:nvPr>
        </p:nvSpPr>
        <p:spPr>
          <a:xfrm>
            <a:off x="4645025" y="1859757"/>
            <a:ext cx="4041775" cy="1112043"/>
          </a:xfrm>
        </p:spPr>
        <p:txBody>
          <a:bodyPr/>
          <a:lstStyle/>
          <a:p>
            <a:pPr algn="ctr"/>
            <a:r>
              <a:rPr lang="en-US" dirty="0" smtClean="0"/>
              <a:t>Fade button slider</a:t>
            </a:r>
            <a:endParaRPr lang="en-US" dirty="0"/>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174802"/>
            <a:ext cx="4041775" cy="2526109"/>
          </a:xfrm>
        </p:spPr>
      </p:pic>
      <p:pic>
        <p:nvPicPr>
          <p:cNvPr id="9" name="Content Placeholder 8"/>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57200" y="3175298"/>
            <a:ext cx="4040188" cy="2525117"/>
          </a:xfrm>
        </p:spPr>
      </p:pic>
    </p:spTree>
    <p:extLst>
      <p:ext uri="{BB962C8B-B14F-4D97-AF65-F5344CB8AC3E}">
        <p14:creationId xmlns:p14="http://schemas.microsoft.com/office/powerpoint/2010/main" val="4168665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t>Case study: </a:t>
            </a:r>
            <a:br>
              <a:rPr lang="en-US" dirty="0" smtClean="0"/>
            </a:br>
            <a:r>
              <a:rPr lang="en-US" dirty="0" smtClean="0"/>
              <a:t>Pepperdine University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2286000"/>
            <a:ext cx="7023099" cy="4343400"/>
          </a:xfrm>
        </p:spPr>
      </p:pic>
    </p:spTree>
    <p:extLst>
      <p:ext uri="{BB962C8B-B14F-4D97-AF65-F5344CB8AC3E}">
        <p14:creationId xmlns:p14="http://schemas.microsoft.com/office/powerpoint/2010/main" val="1788731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77112"/>
          </a:xfrm>
        </p:spPr>
        <p:txBody>
          <a:bodyPr>
            <a:normAutofit fontScale="90000"/>
          </a:bodyPr>
          <a:lstStyle/>
          <a:p>
            <a:pPr algn="ctr"/>
            <a:r>
              <a:rPr lang="en-US" dirty="0" smtClean="0"/>
              <a:t>Case study: </a:t>
            </a:r>
            <a:br>
              <a:rPr lang="en-US" dirty="0" smtClean="0"/>
            </a:br>
            <a:r>
              <a:rPr lang="en-US" dirty="0" smtClean="0"/>
              <a:t>Santa Ana Public Library</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8924" y="2209800"/>
            <a:ext cx="6226151" cy="4343400"/>
          </a:xfrm>
        </p:spPr>
      </p:pic>
    </p:spTree>
    <p:extLst>
      <p:ext uri="{BB962C8B-B14F-4D97-AF65-F5344CB8AC3E}">
        <p14:creationId xmlns:p14="http://schemas.microsoft.com/office/powerpoint/2010/main" val="831008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Collaborative opportunities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036856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828800"/>
          </a:xfrm>
        </p:spPr>
        <p:txBody>
          <a:bodyPr>
            <a:normAutofit/>
          </a:bodyPr>
          <a:lstStyle/>
          <a:p>
            <a:pPr algn="ctr"/>
            <a:r>
              <a:rPr lang="en-US" dirty="0" smtClean="0"/>
              <a:t>The Perfect Storm </a:t>
            </a:r>
            <a:br>
              <a:rPr lang="en-US" dirty="0" smtClean="0"/>
            </a:br>
            <a:r>
              <a:rPr lang="en-US" dirty="0" smtClean="0"/>
              <a:t>Drives Innovation</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64466" y="2743200"/>
            <a:ext cx="481506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216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Collaborative opportunities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2362200"/>
            <a:ext cx="7848600" cy="4038600"/>
          </a:xfrm>
        </p:spPr>
      </p:pic>
    </p:spTree>
    <p:extLst>
      <p:ext uri="{BB962C8B-B14F-4D97-AF65-F5344CB8AC3E}">
        <p14:creationId xmlns:p14="http://schemas.microsoft.com/office/powerpoint/2010/main" val="3062835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solidFill>
                  <a:schemeClr val="tx1"/>
                </a:solidFill>
              </a:rPr>
              <a:t>STRATEGIC DIRECTION #3:</a:t>
            </a:r>
            <a:r>
              <a:rPr lang="en-US" dirty="0" smtClean="0">
                <a:solidFill>
                  <a:srgbClr val="FF0000"/>
                </a:solidFill>
              </a:rPr>
              <a:t/>
            </a:r>
            <a:br>
              <a:rPr lang="en-US" dirty="0" smtClean="0">
                <a:solidFill>
                  <a:srgbClr val="FF0000"/>
                </a:solidFill>
              </a:rPr>
            </a:br>
            <a:r>
              <a:rPr lang="en-US" dirty="0" smtClean="0">
                <a:solidFill>
                  <a:srgbClr val="FF0000"/>
                </a:solidFill>
              </a:rPr>
              <a:t>DIGITAL DATA ALCHEMY</a:t>
            </a:r>
            <a:endParaRPr lang="en-US" dirty="0">
              <a:solidFill>
                <a:srgbClr val="FF0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92612" y="2286000"/>
            <a:ext cx="4558775" cy="4343400"/>
          </a:xfrm>
        </p:spPr>
      </p:pic>
    </p:spTree>
    <p:extLst>
      <p:ext uri="{BB962C8B-B14F-4D97-AF65-F5344CB8AC3E}">
        <p14:creationId xmlns:p14="http://schemas.microsoft.com/office/powerpoint/2010/main" val="562104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Statistics, Please…</a:t>
            </a:r>
            <a:endParaRPr lang="en-US" dirty="0"/>
          </a:p>
        </p:txBody>
      </p:sp>
      <p:pic>
        <p:nvPicPr>
          <p:cNvPr id="1331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2197440"/>
            <a:ext cx="4038600" cy="382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95800" y="2209800"/>
            <a:ext cx="3712786"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911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r>
            <a:br>
              <a:rPr lang="en-US" dirty="0" smtClean="0"/>
            </a:br>
            <a:r>
              <a:rPr lang="en-US" dirty="0" smtClean="0"/>
              <a:t>Data Intermediation</a:t>
            </a:r>
            <a:endParaRPr lang="en-US" dirty="0"/>
          </a:p>
        </p:txBody>
      </p:sp>
      <p:pic>
        <p:nvPicPr>
          <p:cNvPr id="1229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4559" y="1935163"/>
            <a:ext cx="573488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272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Crowdsourced</a:t>
            </a:r>
            <a:r>
              <a:rPr lang="en-US" dirty="0" smtClean="0"/>
              <a:t> applications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709" y="1935163"/>
            <a:ext cx="5852582" cy="4389437"/>
          </a:xfrm>
        </p:spPr>
      </p:pic>
    </p:spTree>
    <p:extLst>
      <p:ext uri="{BB962C8B-B14F-4D97-AF65-F5344CB8AC3E}">
        <p14:creationId xmlns:p14="http://schemas.microsoft.com/office/powerpoint/2010/main" val="41164734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Sink or Swim?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2438400"/>
            <a:ext cx="5181600" cy="3886200"/>
          </a:xfrm>
        </p:spPr>
      </p:pic>
    </p:spTree>
    <p:extLst>
      <p:ext uri="{BB962C8B-B14F-4D97-AF65-F5344CB8AC3E}">
        <p14:creationId xmlns:p14="http://schemas.microsoft.com/office/powerpoint/2010/main" val="21084552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Infographics</a:t>
            </a:r>
            <a:r>
              <a:rPr lang="en-US" dirty="0" smtClean="0"/>
              <a:t> &amp; Data visualization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2057400"/>
            <a:ext cx="7010400" cy="4114800"/>
          </a:xfrm>
        </p:spPr>
      </p:pic>
    </p:spTree>
    <p:extLst>
      <p:ext uri="{BB962C8B-B14F-4D97-AF65-F5344CB8AC3E}">
        <p14:creationId xmlns:p14="http://schemas.microsoft.com/office/powerpoint/2010/main" val="24497172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a:bodyPr>
          <a:lstStyle/>
          <a:p>
            <a:pPr algn="ctr"/>
            <a:r>
              <a:rPr lang="en-US" dirty="0" smtClean="0">
                <a:solidFill>
                  <a:schemeClr val="tx1"/>
                </a:solidFill>
              </a:rPr>
              <a:t>TAKIN’ IT TO THE STREETS...</a:t>
            </a:r>
            <a:endParaRPr lang="en-US" dirty="0">
              <a:solidFill>
                <a:schemeClr val="tx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6159" y="2590800"/>
            <a:ext cx="5591681" cy="3733800"/>
          </a:xfrm>
        </p:spPr>
      </p:pic>
    </p:spTree>
    <p:extLst>
      <p:ext uri="{BB962C8B-B14F-4D97-AF65-F5344CB8AC3E}">
        <p14:creationId xmlns:p14="http://schemas.microsoft.com/office/powerpoint/2010/main" val="29395133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lstStyle/>
          <a:p>
            <a:pPr algn="ctr"/>
            <a:r>
              <a:rPr lang="en-US" dirty="0" smtClean="0"/>
              <a:t>Interactive Transit Kiosks</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4998"/>
            <a:ext cx="3705225"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04999"/>
            <a:ext cx="4572000" cy="444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808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descr="J:\Kenn Bicknell\US75-kiosk\DSC_05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46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622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dirty="0"/>
              <a:t>“Better Than Free”: </a:t>
            </a:r>
            <a:br>
              <a:rPr lang="en-US" dirty="0"/>
            </a:br>
            <a:r>
              <a:rPr lang="en-US" dirty="0"/>
              <a:t>8 Generative Values Of Digitization</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6809" y="2362200"/>
            <a:ext cx="4950381"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833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99942" y="2148510"/>
            <a:ext cx="5944115" cy="396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17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8435" y="2105834"/>
            <a:ext cx="3987130" cy="404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052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Los Angeles Historic Traffic Plans</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7109" y="1935163"/>
            <a:ext cx="516978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39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Getty Museum: </a:t>
            </a:r>
            <a:r>
              <a:rPr lang="en-US" i="1" dirty="0"/>
              <a:t>Overdrive</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724753"/>
            <a:ext cx="8229600" cy="281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210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rmAutofit/>
          </a:bodyPr>
          <a:lstStyle/>
          <a:p>
            <a:pPr algn="ctr"/>
            <a:r>
              <a:rPr lang="en-US" dirty="0"/>
              <a:t>National Building Museum, Washington D.C.</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2667000"/>
            <a:ext cx="6779340" cy="381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582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362712"/>
          </a:xfrm>
        </p:spPr>
        <p:txBody>
          <a:bodyPr>
            <a:normAutofit fontScale="90000"/>
          </a:bodyPr>
          <a:lstStyle/>
          <a:p>
            <a:endParaRPr lang="en-US" dirty="0"/>
          </a:p>
        </p:txBody>
      </p:sp>
      <p:sp>
        <p:nvSpPr>
          <p:cNvPr id="3" name="Content Placeholder 2"/>
          <p:cNvSpPr>
            <a:spLocks noGrp="1"/>
          </p:cNvSpPr>
          <p:nvPr>
            <p:ph idx="1"/>
          </p:nvPr>
        </p:nvSpPr>
        <p:spPr>
          <a:xfrm>
            <a:off x="457200" y="1524000"/>
            <a:ext cx="8229600" cy="5105400"/>
          </a:xfrm>
        </p:spPr>
        <p:txBody>
          <a:bodyPr>
            <a:normAutofit lnSpcReduction="10000"/>
          </a:bodyPr>
          <a:lstStyle/>
          <a:p>
            <a:pPr marL="0" indent="0">
              <a:buNone/>
            </a:pPr>
            <a:r>
              <a:rPr lang="en-US" b="1" u="sng" dirty="0" err="1"/>
              <a:t>Kenn</a:t>
            </a:r>
            <a:r>
              <a:rPr lang="en-US" b="1" u="sng" dirty="0"/>
              <a:t> Bicknell</a:t>
            </a:r>
            <a:endParaRPr lang="en-US" dirty="0"/>
          </a:p>
          <a:p>
            <a:pPr marL="0" indent="0">
              <a:buNone/>
            </a:pPr>
            <a:r>
              <a:rPr lang="en-US" u="sng" dirty="0" smtClean="0">
                <a:solidFill>
                  <a:schemeClr val="tx2">
                    <a:lumMod val="60000"/>
                    <a:lumOff val="40000"/>
                  </a:schemeClr>
                </a:solidFill>
                <a:hlinkClick r:id="rId3"/>
              </a:rPr>
              <a:t>bicknellk@metro.net</a:t>
            </a:r>
            <a:endParaRPr lang="en-US" dirty="0">
              <a:solidFill>
                <a:schemeClr val="tx2">
                  <a:lumMod val="60000"/>
                  <a:lumOff val="40000"/>
                </a:schemeClr>
              </a:solidFill>
            </a:endParaRPr>
          </a:p>
          <a:p>
            <a:pPr marL="0" indent="0">
              <a:buNone/>
            </a:pPr>
            <a:r>
              <a:rPr lang="en-US" u="sng" dirty="0">
                <a:solidFill>
                  <a:schemeClr val="tx2">
                    <a:lumMod val="60000"/>
                    <a:lumOff val="40000"/>
                  </a:schemeClr>
                </a:solidFill>
                <a:hlinkClick r:id="rId4"/>
              </a:rPr>
              <a:t>http://www.metro.net/library</a:t>
            </a:r>
            <a:endParaRPr lang="en-US" dirty="0">
              <a:solidFill>
                <a:schemeClr val="tx2">
                  <a:lumMod val="60000"/>
                  <a:lumOff val="40000"/>
                </a:schemeClr>
              </a:solidFill>
            </a:endParaRPr>
          </a:p>
          <a:p>
            <a:pPr marL="0" indent="0">
              <a:buNone/>
            </a:pPr>
            <a:r>
              <a:rPr lang="en-US" u="sng" dirty="0">
                <a:solidFill>
                  <a:schemeClr val="tx2">
                    <a:lumMod val="60000"/>
                    <a:lumOff val="40000"/>
                  </a:schemeClr>
                </a:solidFill>
                <a:hlinkClick r:id="rId5"/>
              </a:rPr>
              <a:t>http://</a:t>
            </a:r>
            <a:r>
              <a:rPr lang="en-US" u="sng" dirty="0" smtClean="0">
                <a:solidFill>
                  <a:schemeClr val="tx2">
                    <a:lumMod val="60000"/>
                    <a:lumOff val="40000"/>
                  </a:schemeClr>
                </a:solidFill>
                <a:hlinkClick r:id="rId5"/>
              </a:rPr>
              <a:t>www.metroprimaryresources.info</a:t>
            </a:r>
            <a:endParaRPr lang="en-US" u="sng" dirty="0" smtClean="0">
              <a:solidFill>
                <a:schemeClr val="tx2">
                  <a:lumMod val="60000"/>
                  <a:lumOff val="40000"/>
                </a:schemeClr>
              </a:solidFill>
            </a:endParaRPr>
          </a:p>
          <a:p>
            <a:pPr marL="0" indent="0">
              <a:buNone/>
            </a:pPr>
            <a:r>
              <a:rPr lang="en-US" dirty="0"/>
              <a:t> </a:t>
            </a:r>
          </a:p>
          <a:p>
            <a:pPr marL="0" indent="0">
              <a:buNone/>
            </a:pPr>
            <a:r>
              <a:rPr lang="en-US" b="1" i="1" dirty="0"/>
              <a:t>Executive Committee Chair</a:t>
            </a:r>
            <a:endParaRPr lang="en-US" dirty="0"/>
          </a:p>
          <a:p>
            <a:pPr marL="0" indent="0">
              <a:buNone/>
            </a:pPr>
            <a:r>
              <a:rPr lang="en-US" b="1" dirty="0"/>
              <a:t>LA as Subject</a:t>
            </a:r>
            <a:endParaRPr lang="en-US" dirty="0"/>
          </a:p>
          <a:p>
            <a:pPr marL="0" indent="0">
              <a:buNone/>
            </a:pPr>
            <a:r>
              <a:rPr lang="en-US" u="sng" dirty="0">
                <a:hlinkClick r:id="rId6"/>
              </a:rPr>
              <a:t>http://www.laassubject.org</a:t>
            </a:r>
            <a:endParaRPr lang="en-US" dirty="0"/>
          </a:p>
          <a:p>
            <a:pPr marL="0" indent="0">
              <a:buNone/>
            </a:pPr>
            <a:endParaRPr lang="en-US" dirty="0" smtClean="0"/>
          </a:p>
          <a:p>
            <a:pPr marL="0" indent="0">
              <a:buNone/>
            </a:pPr>
            <a:r>
              <a:rPr lang="en-US" dirty="0" smtClean="0"/>
              <a:t>Kennbicknell.com</a:t>
            </a:r>
          </a:p>
          <a:p>
            <a:pPr marL="0" indent="0">
              <a:buNone/>
            </a:pPr>
            <a:r>
              <a:rPr lang="en-US" dirty="0" smtClean="0"/>
              <a:t>@</a:t>
            </a:r>
            <a:r>
              <a:rPr lang="en-US" dirty="0" err="1" smtClean="0"/>
              <a:t>StrategicLbries</a:t>
            </a:r>
            <a:endParaRPr lang="en-US" dirty="0"/>
          </a:p>
        </p:txBody>
      </p:sp>
    </p:spTree>
    <p:extLst>
      <p:ext uri="{BB962C8B-B14F-4D97-AF65-F5344CB8AC3E}">
        <p14:creationId xmlns:p14="http://schemas.microsoft.com/office/powerpoint/2010/main" val="3134105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Immediacy</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9909" y="1935163"/>
            <a:ext cx="416418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29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Personalization</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2965" y="1935163"/>
            <a:ext cx="4018070"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555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Interpretation</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76233" y="2035724"/>
            <a:ext cx="6791533" cy="418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99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Authenticity</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8769" y="1935163"/>
            <a:ext cx="736646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4096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13419</TotalTime>
  <Words>9430</Words>
  <Application>Microsoft Office PowerPoint</Application>
  <PresentationFormat>On-screen Show (4:3)</PresentationFormat>
  <Paragraphs>478</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Flow</vt:lpstr>
      <vt:lpstr>NEWS &amp; INFORMATION, COMMUNITY CURATION &amp; “DATA ALCHEMY”: The Bleeding Edge of Library Opportunity</vt:lpstr>
      <vt:lpstr>About the “Metro Library”</vt:lpstr>
      <vt:lpstr>Breaking The Mold</vt:lpstr>
      <vt:lpstr>The Perfect Storm  Drives Innovation</vt:lpstr>
      <vt:lpstr>“Better Than Free”:  8 Generative Values Of Digitization</vt:lpstr>
      <vt:lpstr>Immediacy</vt:lpstr>
      <vt:lpstr>Personalization</vt:lpstr>
      <vt:lpstr>Interpretation</vt:lpstr>
      <vt:lpstr>Authenticity</vt:lpstr>
      <vt:lpstr> Accessibility</vt:lpstr>
      <vt:lpstr>Findability</vt:lpstr>
      <vt:lpstr>Embodiment</vt:lpstr>
      <vt:lpstr>Patronage</vt:lpstr>
      <vt:lpstr>Digitization &amp; Collaboration</vt:lpstr>
      <vt:lpstr>“Better Than Free”:  8 Generative Values Of Digitization</vt:lpstr>
      <vt:lpstr>OPPORTUNITIES &amp; STRATEGIES FOR LIBRARY PROFESSIONALS</vt:lpstr>
      <vt:lpstr>STRATEGIC DIRECTION #1: NEWS AGGREGATION &amp; DISSEMINATION</vt:lpstr>
      <vt:lpstr>Why?</vt:lpstr>
      <vt:lpstr>PowerPoint Presentation</vt:lpstr>
      <vt:lpstr>Aggregation</vt:lpstr>
      <vt:lpstr>Creating your own newspaper</vt:lpstr>
      <vt:lpstr>Featured content every day</vt:lpstr>
      <vt:lpstr>STRATEGIC DIRECTION #2: COMMUNITY CURATION</vt:lpstr>
      <vt:lpstr>Flickr and Beyond</vt:lpstr>
      <vt:lpstr>Creative  Resourcing</vt:lpstr>
      <vt:lpstr>You never know where it will lead</vt:lpstr>
      <vt:lpstr>New uses for old information: Turn your ready-reference  files inside out </vt:lpstr>
      <vt:lpstr>Knowledge Base </vt:lpstr>
      <vt:lpstr>Calendaring</vt:lpstr>
      <vt:lpstr>Online calendar</vt:lpstr>
      <vt:lpstr>Sample calendar entries</vt:lpstr>
      <vt:lpstr>Interactive Timeline: Tiki-Toki</vt:lpstr>
      <vt:lpstr>Interactive Family Tree: PeoplePlotr</vt:lpstr>
      <vt:lpstr>Beyond Flickr: Historypin</vt:lpstr>
      <vt:lpstr>Augmented Reality</vt:lpstr>
      <vt:lpstr>Augmented Reality</vt:lpstr>
      <vt:lpstr>Case study:  Pepperdine University</vt:lpstr>
      <vt:lpstr>Case study:  Santa Ana Public Library</vt:lpstr>
      <vt:lpstr>Collaborative opportunities</vt:lpstr>
      <vt:lpstr>Collaborative opportunities</vt:lpstr>
      <vt:lpstr>STRATEGIC DIRECTION #3: DIGITAL DATA ALCHEMY</vt:lpstr>
      <vt:lpstr>Some Statistics, Please…</vt:lpstr>
      <vt:lpstr> Data Intermediation</vt:lpstr>
      <vt:lpstr>Crowdsourced applications</vt:lpstr>
      <vt:lpstr>Sink or Swim?</vt:lpstr>
      <vt:lpstr>Infographics &amp; Data visualization</vt:lpstr>
      <vt:lpstr>TAKIN’ IT TO THE STREETS...</vt:lpstr>
      <vt:lpstr>Interactive Transit Kiosks</vt:lpstr>
      <vt:lpstr>PowerPoint Presentation</vt:lpstr>
      <vt:lpstr>Interactive Transit Kiosks</vt:lpstr>
      <vt:lpstr>Interactive Transit Kiosks</vt:lpstr>
      <vt:lpstr>Los Angeles Historic Traffic Plans</vt:lpstr>
      <vt:lpstr>Getty Museum: Overdrive</vt:lpstr>
      <vt:lpstr>National Building Museum, Washington D.C.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ROLES FOR LIBRARY PROFESSIONALS</dc:title>
  <dc:creator>Bicknell, Kenneth D.</dc:creator>
  <cp:lastModifiedBy>Bicknell, Kenneth D.</cp:lastModifiedBy>
  <cp:revision>97</cp:revision>
  <cp:lastPrinted>2014-10-23T00:09:18Z</cp:lastPrinted>
  <dcterms:created xsi:type="dcterms:W3CDTF">2014-01-22T22:22:02Z</dcterms:created>
  <dcterms:modified xsi:type="dcterms:W3CDTF">2014-10-23T00:10:28Z</dcterms:modified>
</cp:coreProperties>
</file>