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6" r:id="rId3"/>
    <p:sldId id="257" r:id="rId4"/>
    <p:sldId id="258" r:id="rId5"/>
    <p:sldId id="267" r:id="rId6"/>
    <p:sldId id="268" r:id="rId7"/>
    <p:sldId id="260" r:id="rId8"/>
    <p:sldId id="269" r:id="rId9"/>
    <p:sldId id="262" r:id="rId10"/>
    <p:sldId id="263" r:id="rId1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DC6E3717-78B9-49DF-B6A1-7CADF32CF22F}" type="datetimeFigureOut">
              <a:rPr lang="en-US" smtClean="0"/>
              <a:t>10/22/2014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ABB7DC24-19F7-479D-9FF8-53790C834521}" type="slidenum">
              <a:rPr lang="en-US" smtClean="0"/>
              <a:t>‹#›</a:t>
            </a:fld>
            <a:endParaRPr lang="en-US"/>
          </a:p>
        </p:txBody>
      </p:sp>
    </p:spTree>
    <p:extLst>
      <p:ext uri="{BB962C8B-B14F-4D97-AF65-F5344CB8AC3E}">
        <p14:creationId xmlns:p14="http://schemas.microsoft.com/office/powerpoint/2010/main" val="358976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B7DC24-19F7-479D-9FF8-53790C834521}" type="slidenum">
              <a:rPr lang="en-US" smtClean="0"/>
              <a:t>1</a:t>
            </a:fld>
            <a:endParaRPr lang="en-US"/>
          </a:p>
        </p:txBody>
      </p:sp>
    </p:spTree>
    <p:extLst>
      <p:ext uri="{BB962C8B-B14F-4D97-AF65-F5344CB8AC3E}">
        <p14:creationId xmlns:p14="http://schemas.microsoft.com/office/powerpoint/2010/main" val="1005834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B7DC24-19F7-479D-9FF8-53790C834521}" type="slidenum">
              <a:rPr lang="en-US" smtClean="0"/>
              <a:t>10</a:t>
            </a:fld>
            <a:endParaRPr lang="en-US"/>
          </a:p>
        </p:txBody>
      </p:sp>
    </p:spTree>
    <p:extLst>
      <p:ext uri="{BB962C8B-B14F-4D97-AF65-F5344CB8AC3E}">
        <p14:creationId xmlns:p14="http://schemas.microsoft.com/office/powerpoint/2010/main" val="31767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a:t>
            </a:r>
            <a:r>
              <a:rPr lang="en-US" baseline="0" dirty="0" smtClean="0"/>
              <a:t> start with news </a:t>
            </a:r>
            <a:r>
              <a:rPr lang="en-US" baseline="0" dirty="0" err="1" smtClean="0"/>
              <a:t>aggegation</a:t>
            </a:r>
            <a:r>
              <a:rPr lang="en-US" baseline="0" dirty="0" smtClean="0"/>
              <a:t> and dissemination.  Why would a library want to get involved in THIS?</a:t>
            </a:r>
          </a:p>
          <a:p>
            <a:endParaRPr lang="en-US" baseline="0" dirty="0" smtClean="0"/>
          </a:p>
          <a:p>
            <a:r>
              <a:rPr lang="en-US" baseline="0" dirty="0" smtClean="0"/>
              <a:t>As libraries strive to position themselves as not just RELEVANT, but VITAL, one strategic direction is to leverage the expertise of information professionals in GATHERING and PUSHING organizational or community news from a variety of sources into a must-read digest.</a:t>
            </a:r>
          </a:p>
          <a:p>
            <a:endParaRPr lang="en-US" baseline="0" dirty="0" smtClean="0"/>
          </a:p>
          <a:p>
            <a:r>
              <a:rPr lang="en-US" baseline="0" dirty="0" smtClean="0"/>
              <a:t>So what are we looking at here.  On the left is a traditional newsstand, circa 1950s.  On the RIGHT, a contemporary or “MODERN” newsstand.  What’s MODERN is the HOUSING of the media, not the way TYPE of media, or the WAY in which the consumer accesses the information contained in it.  </a:t>
            </a:r>
          </a:p>
          <a:p>
            <a:endParaRPr lang="en-US" baseline="0" dirty="0" smtClean="0"/>
          </a:p>
          <a:p>
            <a:r>
              <a:rPr lang="en-US" baseline="0" dirty="0" smtClean="0"/>
              <a:t>The consumer still has to make their choice based on past experience with a particular publication, or what they see on the cover (given that you aren’t supposed to stand there and read the entire publication).</a:t>
            </a:r>
          </a:p>
          <a:p>
            <a:endParaRPr lang="en-US" baseline="0" dirty="0" smtClean="0"/>
          </a:p>
          <a:p>
            <a:r>
              <a:rPr lang="en-US" baseline="0" dirty="0" smtClean="0"/>
              <a:t>The consumer has to TAKE THEIR CHANCES on what they find inside will be important or interesting to them.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BB7DC24-19F7-479D-9FF8-53790C834521}" type="slidenum">
              <a:rPr lang="en-US" smtClean="0"/>
              <a:t>2</a:t>
            </a:fld>
            <a:endParaRPr lang="en-US"/>
          </a:p>
        </p:txBody>
      </p:sp>
    </p:spTree>
    <p:extLst>
      <p:ext uri="{BB962C8B-B14F-4D97-AF65-F5344CB8AC3E}">
        <p14:creationId xmlns:p14="http://schemas.microsoft.com/office/powerpoint/2010/main" val="1415248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began aggregating transportation news way back in 2005.  Our initial blogger platform is like the </a:t>
            </a:r>
            <a:r>
              <a:rPr lang="en-US" b="1" baseline="0" dirty="0" smtClean="0"/>
              <a:t>Stonehenge</a:t>
            </a:r>
            <a:r>
              <a:rPr lang="en-US" baseline="0" dirty="0" smtClean="0"/>
              <a:t> of transportation social media</a:t>
            </a:r>
          </a:p>
          <a:p>
            <a:endParaRPr lang="en-US" baseline="0" dirty="0" smtClean="0"/>
          </a:p>
          <a:p>
            <a:r>
              <a:rPr lang="en-US" baseline="0" dirty="0" smtClean="0"/>
              <a:t>This eventually evolved into a curated keyword list in Google Alerts.  When Los Angeles County passed what is known as “Measure R” in 2008, a PERFECT STORM of converging factors slammed us in the face.  More citizen advocacy, more attention being paid to multiple transit projects and proposals in a range of planning and construction, and more opportunity to inform people – OR GET IT WRONG</a:t>
            </a:r>
          </a:p>
          <a:p>
            <a:endParaRPr lang="en-US" baseline="0" dirty="0" smtClean="0"/>
          </a:p>
          <a:p>
            <a:r>
              <a:rPr lang="en-US" baseline="0" dirty="0" smtClean="0"/>
              <a:t>We had to evolve, and we had to go mobile as well.  But alas, Google Alerts died off recently, so we had to go with another aggregator tool and began using </a:t>
            </a:r>
            <a:r>
              <a:rPr lang="en-US" baseline="0" dirty="0" err="1" smtClean="0"/>
              <a:t>Feedly</a:t>
            </a:r>
            <a:endParaRPr lang="en-US" baseline="0" dirty="0" smtClean="0"/>
          </a:p>
          <a:p>
            <a:endParaRPr lang="en-US" baseline="0" dirty="0" smtClean="0"/>
          </a:p>
          <a:p>
            <a:r>
              <a:rPr lang="en-US" baseline="0" dirty="0" smtClean="0"/>
              <a:t>However, there are other models for getting what you need and what will work best for you and what you are trying to accomplish</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BB7DC24-19F7-479D-9FF8-53790C834521}" type="slidenum">
              <a:rPr lang="en-US" smtClean="0"/>
              <a:t>3</a:t>
            </a:fld>
            <a:endParaRPr lang="en-US"/>
          </a:p>
        </p:txBody>
      </p:sp>
    </p:spTree>
    <p:extLst>
      <p:ext uri="{BB962C8B-B14F-4D97-AF65-F5344CB8AC3E}">
        <p14:creationId xmlns:p14="http://schemas.microsoft.com/office/powerpoint/2010/main" val="1636027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Metro Library</a:t>
            </a:r>
            <a:r>
              <a:rPr lang="en-US" baseline="0" dirty="0" smtClean="0"/>
              <a:t> identity</a:t>
            </a:r>
          </a:p>
          <a:p>
            <a:pPr marL="171450" indent="-171450">
              <a:buFont typeface="Arial" panose="020B0604020202020204" pitchFamily="34" charset="0"/>
              <a:buChar char="•"/>
            </a:pPr>
            <a:r>
              <a:rPr lang="en-US" baseline="0" dirty="0" smtClean="0"/>
              <a:t>Collecting and disseminating disparate information on an interdisciplinary topic in a timely way.</a:t>
            </a:r>
          </a:p>
          <a:p>
            <a:pPr marL="171450" indent="-171450">
              <a:buFont typeface="Arial" panose="020B0604020202020204" pitchFamily="34" charset="0"/>
              <a:buChar char="•"/>
            </a:pPr>
            <a:r>
              <a:rPr lang="en-US" baseline="0" dirty="0" smtClean="0"/>
              <a:t>Transportation is complicated</a:t>
            </a:r>
          </a:p>
          <a:p>
            <a:pPr marL="171450" indent="-171450">
              <a:buFont typeface="Arial" panose="020B0604020202020204" pitchFamily="34" charset="0"/>
              <a:buChar char="•"/>
            </a:pPr>
            <a:r>
              <a:rPr lang="en-US" baseline="0" dirty="0" smtClean="0"/>
              <a:t>Los Angeles County is a complicated landscape</a:t>
            </a:r>
          </a:p>
          <a:p>
            <a:pPr marL="171450" indent="-171450">
              <a:buFont typeface="Arial" panose="020B0604020202020204" pitchFamily="34" charset="0"/>
              <a:buChar char="•"/>
            </a:pPr>
            <a:r>
              <a:rPr lang="en-US" baseline="0" dirty="0" smtClean="0"/>
              <a:t>Local, state, federal realms all have their own complexities</a:t>
            </a:r>
            <a:endParaRPr lang="en-US" dirty="0" smtClean="0"/>
          </a:p>
          <a:p>
            <a:endParaRPr lang="en-US" dirty="0"/>
          </a:p>
        </p:txBody>
      </p:sp>
      <p:sp>
        <p:nvSpPr>
          <p:cNvPr id="4" name="Slide Number Placeholder 3"/>
          <p:cNvSpPr>
            <a:spLocks noGrp="1"/>
          </p:cNvSpPr>
          <p:nvPr>
            <p:ph type="sldNum" sz="quarter" idx="10"/>
          </p:nvPr>
        </p:nvSpPr>
        <p:spPr/>
        <p:txBody>
          <a:bodyPr/>
          <a:lstStyle/>
          <a:p>
            <a:fld id="{ABB7DC24-19F7-479D-9FF8-53790C834521}" type="slidenum">
              <a:rPr lang="en-US" smtClean="0"/>
              <a:t>4</a:t>
            </a:fld>
            <a:endParaRPr lang="en-US"/>
          </a:p>
        </p:txBody>
      </p:sp>
    </p:spTree>
    <p:extLst>
      <p:ext uri="{BB962C8B-B14F-4D97-AF65-F5344CB8AC3E}">
        <p14:creationId xmlns:p14="http://schemas.microsoft.com/office/powerpoint/2010/main" val="533480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time,</a:t>
            </a:r>
            <a:r>
              <a:rPr lang="en-US" baseline="0" dirty="0" smtClean="0"/>
              <a:t> we realized that a growing list of 40-50 </a:t>
            </a:r>
            <a:r>
              <a:rPr lang="en-US" baseline="0" dirty="0" err="1" smtClean="0"/>
              <a:t>headines</a:t>
            </a:r>
            <a:r>
              <a:rPr lang="en-US" baseline="0" dirty="0" smtClean="0"/>
              <a:t> and links was neither sustainable in terms of labor involved 5 days a week, nor visually appealing for the reader.</a:t>
            </a:r>
          </a:p>
          <a:p>
            <a:endParaRPr lang="en-US" baseline="0" dirty="0" smtClean="0"/>
          </a:p>
          <a:p>
            <a:r>
              <a:rPr lang="en-US" baseline="0" dirty="0" smtClean="0"/>
              <a:t>We migrated our platform from a hands-on Blogger site to a the Paper.li online newspaper format.  Paper.li takes Twitter feeds and publishes them daily or weekly as a “tweet digest.”  It’s like the old </a:t>
            </a:r>
            <a:r>
              <a:rPr lang="en-US" baseline="0" dirty="0" err="1" smtClean="0"/>
              <a:t>informercial</a:t>
            </a:r>
            <a:r>
              <a:rPr lang="en-US" baseline="0" dirty="0" smtClean="0"/>
              <a:t>:  “Just set it and forget it.”  It publishes automatically with the frequency you choose.</a:t>
            </a:r>
          </a:p>
          <a:p>
            <a:endParaRPr lang="en-US" baseline="0" dirty="0" smtClean="0"/>
          </a:p>
          <a:p>
            <a:r>
              <a:rPr lang="en-US" baseline="0" dirty="0" smtClean="0"/>
              <a:t>But by gaming the system with curated twitter feeds and some crafty front-end customization, we got rid of clutter and began publishing our own </a:t>
            </a:r>
            <a:r>
              <a:rPr lang="en-US" baseline="0" dirty="0" err="1" smtClean="0"/>
              <a:t>customeized</a:t>
            </a:r>
            <a:r>
              <a:rPr lang="en-US" baseline="0" dirty="0" smtClean="0"/>
              <a:t> newspaper.  On the left you see a screen shot of the “raw” rendering of the daily “Twitter” news, but on the right is the enhanced product, with a branded banner, more information about us in the box on the right, a nice background image, etc.</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BB7DC24-19F7-479D-9FF8-53790C834521}" type="slidenum">
              <a:rPr lang="en-US" smtClean="0"/>
              <a:t>5</a:t>
            </a:fld>
            <a:endParaRPr lang="en-US"/>
          </a:p>
        </p:txBody>
      </p:sp>
    </p:spTree>
    <p:extLst>
      <p:ext uri="{BB962C8B-B14F-4D97-AF65-F5344CB8AC3E}">
        <p14:creationId xmlns:p14="http://schemas.microsoft.com/office/powerpoint/2010/main" val="3261643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our</a:t>
            </a:r>
            <a:r>
              <a:rPr lang="en-US" baseline="0" dirty="0" smtClean="0"/>
              <a:t> Daily Transportation Headlines is a core Library service.  On the left is a screenshot of our Library homepage.  In the lower left you see how RSS feed brings the curated transportation news content into that prime real estate.  </a:t>
            </a:r>
          </a:p>
          <a:p>
            <a:endParaRPr lang="en-US" baseline="0" dirty="0" smtClean="0"/>
          </a:p>
          <a:p>
            <a:r>
              <a:rPr lang="en-US" baseline="0" dirty="0" smtClean="0"/>
              <a:t>On the right is a screenshot for THE SOURCE, the primary online communication tool for the entire agency.  Our transportation headlines are featured there also, with added commentary from other Departments, so we have internal and external customers, along with repurposing within our organization to supplement their messaging out to the community.</a:t>
            </a:r>
          </a:p>
          <a:p>
            <a:endParaRPr lang="en-US" baseline="0" dirty="0" smtClean="0"/>
          </a:p>
          <a:p>
            <a:r>
              <a:rPr lang="en-US" baseline="0" dirty="0" smtClean="0"/>
              <a:t>We have received national recognition for this effort, and when we have had to suspend publication of it for technical issues, BOY, do we hear about it from our subscribers.  They PANIC and ask, “DID YOU STOP PUBLISHING THE HEADLINES?”  It’s a great service to not only keep our users informed and save them time so they can focus on other things, but it also serves as a platform to promote some of our other products as well!</a:t>
            </a:r>
          </a:p>
          <a:p>
            <a:endParaRPr lang="en-US" baseline="0" dirty="0" smtClean="0"/>
          </a:p>
          <a:p>
            <a:r>
              <a:rPr lang="en-US" baseline="0" dirty="0" smtClean="0"/>
              <a:t>We are currently re-</a:t>
            </a:r>
            <a:r>
              <a:rPr lang="en-US" baseline="0" dirty="0" err="1" smtClean="0"/>
              <a:t>evaluting</a:t>
            </a:r>
            <a:r>
              <a:rPr lang="en-US" baseline="0" dirty="0" smtClean="0"/>
              <a:t> our platforms and the time and labor involved, but the product’s value CANNOT be denied.</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BB7DC24-19F7-479D-9FF8-53790C834521}" type="slidenum">
              <a:rPr lang="en-US" smtClean="0"/>
              <a:t>6</a:t>
            </a:fld>
            <a:endParaRPr lang="en-US"/>
          </a:p>
        </p:txBody>
      </p:sp>
    </p:spTree>
    <p:extLst>
      <p:ext uri="{BB962C8B-B14F-4D97-AF65-F5344CB8AC3E}">
        <p14:creationId xmlns:p14="http://schemas.microsoft.com/office/powerpoint/2010/main" val="3127212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B7DC24-19F7-479D-9FF8-53790C834521}" type="slidenum">
              <a:rPr lang="en-US" smtClean="0"/>
              <a:t>7</a:t>
            </a:fld>
            <a:endParaRPr lang="en-US"/>
          </a:p>
        </p:txBody>
      </p:sp>
    </p:spTree>
    <p:extLst>
      <p:ext uri="{BB962C8B-B14F-4D97-AF65-F5344CB8AC3E}">
        <p14:creationId xmlns:p14="http://schemas.microsoft.com/office/powerpoint/2010/main" val="664063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B7DC24-19F7-479D-9FF8-53790C834521}" type="slidenum">
              <a:rPr lang="en-US" smtClean="0"/>
              <a:t>8</a:t>
            </a:fld>
            <a:endParaRPr lang="en-US"/>
          </a:p>
        </p:txBody>
      </p:sp>
    </p:spTree>
    <p:extLst>
      <p:ext uri="{BB962C8B-B14F-4D97-AF65-F5344CB8AC3E}">
        <p14:creationId xmlns:p14="http://schemas.microsoft.com/office/powerpoint/2010/main" val="1404779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B7DC24-19F7-479D-9FF8-53790C834521}" type="slidenum">
              <a:rPr lang="en-US" smtClean="0"/>
              <a:t>9</a:t>
            </a:fld>
            <a:endParaRPr lang="en-US"/>
          </a:p>
        </p:txBody>
      </p:sp>
    </p:spTree>
    <p:extLst>
      <p:ext uri="{BB962C8B-B14F-4D97-AF65-F5344CB8AC3E}">
        <p14:creationId xmlns:p14="http://schemas.microsoft.com/office/powerpoint/2010/main" val="3096401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F5C2725-F0FE-4DCE-B7F2-8CA4335E573D}" type="datetimeFigureOut">
              <a:rPr lang="en-US" smtClean="0"/>
              <a:t>10/22/2014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82B8FC0-6E00-4DA0-BE96-F5779C1C3DD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5C2725-F0FE-4DCE-B7F2-8CA4335E573D}" type="datetimeFigureOut">
              <a:rPr lang="en-US" smtClean="0"/>
              <a:t>10/22/2014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B8FC0-6E00-4DA0-BE96-F5779C1C3D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5C2725-F0FE-4DCE-B7F2-8CA4335E573D}" type="datetimeFigureOut">
              <a:rPr lang="en-US" smtClean="0"/>
              <a:t>10/22/2014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B8FC0-6E00-4DA0-BE96-F5779C1C3DD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5C2725-F0FE-4DCE-B7F2-8CA4335E573D}" type="datetimeFigureOut">
              <a:rPr lang="en-US" smtClean="0"/>
              <a:t>10/22/2014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B8FC0-6E00-4DA0-BE96-F5779C1C3DD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F5C2725-F0FE-4DCE-B7F2-8CA4335E573D}" type="datetimeFigureOut">
              <a:rPr lang="en-US" smtClean="0"/>
              <a:t>10/22/2014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B8FC0-6E00-4DA0-BE96-F5779C1C3DD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5C2725-F0FE-4DCE-B7F2-8CA4335E573D}" type="datetimeFigureOut">
              <a:rPr lang="en-US" smtClean="0"/>
              <a:t>10/22/2014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B8FC0-6E00-4DA0-BE96-F5779C1C3DD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F5C2725-F0FE-4DCE-B7F2-8CA4335E573D}" type="datetimeFigureOut">
              <a:rPr lang="en-US" smtClean="0"/>
              <a:t>10/22/2014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2B8FC0-6E00-4DA0-BE96-F5779C1C3DD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F5C2725-F0FE-4DCE-B7F2-8CA4335E573D}" type="datetimeFigureOut">
              <a:rPr lang="en-US" smtClean="0"/>
              <a:t>10/22/2014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2B8FC0-6E00-4DA0-BE96-F5779C1C3DD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C2725-F0FE-4DCE-B7F2-8CA4335E573D}" type="datetimeFigureOut">
              <a:rPr lang="en-US" smtClean="0"/>
              <a:t>10/22/2014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2B8FC0-6E00-4DA0-BE96-F5779C1C3DD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5C2725-F0FE-4DCE-B7F2-8CA4335E573D}" type="datetimeFigureOut">
              <a:rPr lang="en-US" smtClean="0"/>
              <a:t>10/22/2014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B8FC0-6E00-4DA0-BE96-F5779C1C3DD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F5C2725-F0FE-4DCE-B7F2-8CA4335E573D}" type="datetimeFigureOut">
              <a:rPr lang="en-US" smtClean="0"/>
              <a:t>10/22/2014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82B8FC0-6E00-4DA0-BE96-F5779C1C3DD4}"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F5C2725-F0FE-4DCE-B7F2-8CA4335E573D}" type="datetimeFigureOut">
              <a:rPr lang="en-US" smtClean="0"/>
              <a:t>10/22/2014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82B8FC0-6E00-4DA0-BE96-F5779C1C3DD4}"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bicknellk@metro.ne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laassubject.org/" TargetMode="External"/><Relationship Id="rId5" Type="http://schemas.openxmlformats.org/officeDocument/2006/relationships/hyperlink" Target="http://www.metroprimaryresources.info/" TargetMode="External"/><Relationship Id="rId4" Type="http://schemas.openxmlformats.org/officeDocument/2006/relationships/hyperlink" Target="http://www.metro.net/librar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Twitter For Biz &amp; New Social Media Strategies</a:t>
            </a:r>
            <a:endParaRPr lang="en-US" dirty="0"/>
          </a:p>
        </p:txBody>
      </p:sp>
      <p:sp>
        <p:nvSpPr>
          <p:cNvPr id="3" name="Subtitle 2"/>
          <p:cNvSpPr>
            <a:spLocks noGrp="1"/>
          </p:cNvSpPr>
          <p:nvPr>
            <p:ph type="subTitle" idx="1"/>
          </p:nvPr>
        </p:nvSpPr>
        <p:spPr>
          <a:xfrm>
            <a:off x="533400" y="4343400"/>
            <a:ext cx="7854696" cy="2057400"/>
          </a:xfrm>
        </p:spPr>
        <p:txBody>
          <a:bodyPr>
            <a:normAutofit fontScale="85000" lnSpcReduction="20000"/>
          </a:bodyPr>
          <a:lstStyle/>
          <a:p>
            <a:pPr algn="l"/>
            <a:r>
              <a:rPr lang="en-US" dirty="0" smtClean="0"/>
              <a:t>Internet Librarian: C201</a:t>
            </a:r>
          </a:p>
          <a:p>
            <a:pPr algn="l"/>
            <a:r>
              <a:rPr lang="en-US" dirty="0" smtClean="0"/>
              <a:t>October 28, 2014</a:t>
            </a:r>
          </a:p>
          <a:p>
            <a:pPr algn="l"/>
            <a:endParaRPr lang="en-US" dirty="0"/>
          </a:p>
          <a:p>
            <a:pPr algn="l"/>
            <a:r>
              <a:rPr lang="en-US" dirty="0" err="1" smtClean="0"/>
              <a:t>Kenn</a:t>
            </a:r>
            <a:r>
              <a:rPr lang="en-US" dirty="0" smtClean="0"/>
              <a:t> Bicknell</a:t>
            </a:r>
          </a:p>
          <a:p>
            <a:pPr algn="l"/>
            <a:r>
              <a:rPr lang="en-US" dirty="0" smtClean="0"/>
              <a:t>Digital Resources Librarian</a:t>
            </a:r>
          </a:p>
          <a:p>
            <a:pPr algn="l"/>
            <a:r>
              <a:rPr lang="en-US" dirty="0" smtClean="0"/>
              <a:t>Los Angeles County Metropolitan Transportation Authority</a:t>
            </a:r>
            <a:endParaRPr lang="en-US" dirty="0"/>
          </a:p>
        </p:txBody>
      </p:sp>
    </p:spTree>
    <p:extLst>
      <p:ext uri="{BB962C8B-B14F-4D97-AF65-F5344CB8AC3E}">
        <p14:creationId xmlns:p14="http://schemas.microsoft.com/office/powerpoint/2010/main" val="3456246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endParaRPr lang="en-US" dirty="0"/>
          </a:p>
        </p:txBody>
      </p:sp>
      <p:sp>
        <p:nvSpPr>
          <p:cNvPr id="3" name="Content Placeholder 2"/>
          <p:cNvSpPr>
            <a:spLocks noGrp="1"/>
          </p:cNvSpPr>
          <p:nvPr>
            <p:ph idx="1"/>
          </p:nvPr>
        </p:nvSpPr>
        <p:spPr>
          <a:xfrm>
            <a:off x="457200" y="1524000"/>
            <a:ext cx="8229600" cy="4800600"/>
          </a:xfrm>
        </p:spPr>
        <p:txBody>
          <a:bodyPr>
            <a:normAutofit fontScale="85000" lnSpcReduction="20000"/>
          </a:bodyPr>
          <a:lstStyle/>
          <a:p>
            <a:pPr marL="0" indent="0">
              <a:buNone/>
            </a:pPr>
            <a:r>
              <a:rPr lang="en-US" b="1" u="sng" dirty="0" err="1"/>
              <a:t>Kenn</a:t>
            </a:r>
            <a:r>
              <a:rPr lang="en-US" b="1" u="sng" dirty="0"/>
              <a:t> Bicknell</a:t>
            </a:r>
            <a:endParaRPr lang="en-US" dirty="0"/>
          </a:p>
          <a:p>
            <a:pPr marL="0" indent="0">
              <a:buNone/>
            </a:pPr>
            <a:r>
              <a:rPr lang="en-US" b="1" i="1" dirty="0" smtClean="0"/>
              <a:t>Digital </a:t>
            </a:r>
            <a:r>
              <a:rPr lang="en-US" b="1" i="1" dirty="0"/>
              <a:t>Resources Librarian</a:t>
            </a:r>
            <a:endParaRPr lang="en-US" dirty="0"/>
          </a:p>
          <a:p>
            <a:pPr marL="0" indent="0">
              <a:buNone/>
            </a:pPr>
            <a:r>
              <a:rPr lang="en-US" b="1" dirty="0"/>
              <a:t>Los Angeles County Metropolitan Transportation Authority</a:t>
            </a:r>
            <a:endParaRPr lang="en-US" dirty="0"/>
          </a:p>
          <a:p>
            <a:pPr marL="0" indent="0">
              <a:buNone/>
            </a:pPr>
            <a:r>
              <a:rPr lang="en-US" u="sng" dirty="0" smtClean="0">
                <a:solidFill>
                  <a:schemeClr val="accent1"/>
                </a:solidFill>
                <a:hlinkClick r:id="rId3"/>
              </a:rPr>
              <a:t>bicknellk@metro.net</a:t>
            </a:r>
            <a:endParaRPr lang="en-US" dirty="0">
              <a:solidFill>
                <a:schemeClr val="accent1"/>
              </a:solidFill>
            </a:endParaRPr>
          </a:p>
          <a:p>
            <a:pPr marL="0" indent="0">
              <a:buNone/>
            </a:pPr>
            <a:r>
              <a:rPr lang="en-US" u="sng" dirty="0">
                <a:solidFill>
                  <a:schemeClr val="accent1"/>
                </a:solidFill>
                <a:hlinkClick r:id="rId4"/>
              </a:rPr>
              <a:t>http://www.metro.net/library</a:t>
            </a:r>
            <a:endParaRPr lang="en-US" dirty="0">
              <a:solidFill>
                <a:schemeClr val="accent1"/>
              </a:solidFill>
            </a:endParaRPr>
          </a:p>
          <a:p>
            <a:pPr marL="0" indent="0">
              <a:buNone/>
            </a:pPr>
            <a:r>
              <a:rPr lang="en-US" u="sng" dirty="0">
                <a:solidFill>
                  <a:schemeClr val="accent1"/>
                </a:solidFill>
                <a:hlinkClick r:id="rId5"/>
              </a:rPr>
              <a:t>http://www.metroprimaryresources.info</a:t>
            </a:r>
            <a:endParaRPr lang="en-US" u="sng" dirty="0">
              <a:solidFill>
                <a:schemeClr val="accent1"/>
              </a:solidFill>
            </a:endParaRPr>
          </a:p>
          <a:p>
            <a:pPr marL="0" indent="0">
              <a:buNone/>
            </a:pPr>
            <a:r>
              <a:rPr lang="en-US" dirty="0"/>
              <a:t> </a:t>
            </a:r>
          </a:p>
          <a:p>
            <a:pPr marL="0" indent="0">
              <a:buNone/>
            </a:pPr>
            <a:r>
              <a:rPr lang="en-US" b="1" i="1" dirty="0"/>
              <a:t>Executive Committee Chair</a:t>
            </a:r>
            <a:endParaRPr lang="en-US" dirty="0"/>
          </a:p>
          <a:p>
            <a:pPr marL="0" indent="0">
              <a:buNone/>
            </a:pPr>
            <a:r>
              <a:rPr lang="en-US" b="1" dirty="0"/>
              <a:t>LA as Subject</a:t>
            </a:r>
            <a:endParaRPr lang="en-US" dirty="0"/>
          </a:p>
          <a:p>
            <a:pPr marL="0" indent="0">
              <a:buNone/>
            </a:pPr>
            <a:r>
              <a:rPr lang="en-US" u="sng" dirty="0">
                <a:solidFill>
                  <a:schemeClr val="accent1"/>
                </a:solidFill>
                <a:hlinkClick r:id="rId6"/>
              </a:rPr>
              <a:t>http://</a:t>
            </a:r>
            <a:r>
              <a:rPr lang="en-US" u="sng" dirty="0" smtClean="0">
                <a:solidFill>
                  <a:schemeClr val="accent1"/>
                </a:solidFill>
                <a:hlinkClick r:id="rId6"/>
              </a:rPr>
              <a:t>www.laassubject.org</a:t>
            </a:r>
            <a:endParaRPr lang="en-US" u="sng" dirty="0" smtClean="0">
              <a:solidFill>
                <a:schemeClr val="accent1"/>
              </a:solidFill>
            </a:endParaRPr>
          </a:p>
          <a:p>
            <a:pPr marL="0" indent="0">
              <a:buNone/>
            </a:pPr>
            <a:endParaRPr lang="en-US" u="sng" dirty="0">
              <a:solidFill>
                <a:schemeClr val="accent1"/>
              </a:solidFill>
            </a:endParaRPr>
          </a:p>
          <a:p>
            <a:pPr marL="0" indent="0">
              <a:buNone/>
            </a:pPr>
            <a:r>
              <a:rPr lang="en-US" u="sng" dirty="0">
                <a:solidFill>
                  <a:schemeClr val="accent1"/>
                </a:solidFill>
                <a:hlinkClick r:id="rId3"/>
              </a:rPr>
              <a:t>Kennbicknell.com</a:t>
            </a:r>
          </a:p>
          <a:p>
            <a:pPr marL="0" indent="0">
              <a:buNone/>
            </a:pPr>
            <a:r>
              <a:rPr lang="en-US" u="sng" dirty="0">
                <a:solidFill>
                  <a:srgbClr val="FF0000"/>
                </a:solidFill>
              </a:rPr>
              <a:t>Twitter: @</a:t>
            </a:r>
            <a:r>
              <a:rPr lang="en-US" u="sng" dirty="0" err="1">
                <a:solidFill>
                  <a:srgbClr val="FF0000"/>
                </a:solidFill>
              </a:rPr>
              <a:t>StrategicLbries</a:t>
            </a:r>
            <a:endParaRPr lang="en-US" dirty="0">
              <a:solidFill>
                <a:srgbClr val="FF0000"/>
              </a:solidFill>
            </a:endParaRPr>
          </a:p>
          <a:p>
            <a:pPr marL="0" indent="0">
              <a:buNone/>
            </a:pPr>
            <a:endParaRPr lang="en-US" dirty="0">
              <a:solidFill>
                <a:schemeClr val="accent1"/>
              </a:solidFill>
            </a:endParaRPr>
          </a:p>
          <a:p>
            <a:endParaRPr lang="en-US" dirty="0"/>
          </a:p>
          <a:p>
            <a:endParaRPr lang="en-US" dirty="0"/>
          </a:p>
        </p:txBody>
      </p:sp>
    </p:spTree>
    <p:extLst>
      <p:ext uri="{BB962C8B-B14F-4D97-AF65-F5344CB8AC3E}">
        <p14:creationId xmlns:p14="http://schemas.microsoft.com/office/powerpoint/2010/main" val="1139584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News Aggregation</a:t>
            </a:r>
          </a:p>
        </p:txBody>
      </p: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7200" y="2514460"/>
            <a:ext cx="4038600" cy="324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48200" y="2529858"/>
            <a:ext cx="4038600" cy="3215922"/>
          </a:xfrm>
        </p:spPr>
      </p:pic>
    </p:spTree>
    <p:extLst>
      <p:ext uri="{BB962C8B-B14F-4D97-AF65-F5344CB8AC3E}">
        <p14:creationId xmlns:p14="http://schemas.microsoft.com/office/powerpoint/2010/main" val="1010778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Aggregation</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78266" y="2163751"/>
            <a:ext cx="1987468" cy="393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6324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Online </a:t>
            </a:r>
            <a:r>
              <a:rPr lang="en-US" dirty="0"/>
              <a:t>Newspaper</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34743" y="1974758"/>
            <a:ext cx="6474513" cy="431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9969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Creating Your Own Newspaper</a:t>
            </a:r>
          </a:p>
        </p:txBody>
      </p:sp>
      <p:pic>
        <p:nvPicPr>
          <p:cNvPr id="4098"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33400" y="2590800"/>
            <a:ext cx="4038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49549" y="2616735"/>
            <a:ext cx="4035902" cy="304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1788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Featured Content Every Day</a:t>
            </a:r>
            <a:endParaRPr lang="en-US" dirty="0"/>
          </a:p>
        </p:txBody>
      </p:sp>
      <p:pic>
        <p:nvPicPr>
          <p:cNvPr id="5122"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8549" y="2875837"/>
            <a:ext cx="4035902" cy="25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49549" y="2875837"/>
            <a:ext cx="4035902" cy="25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5313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Online Calendar</a:t>
            </a:r>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5321" y="1935163"/>
            <a:ext cx="7013358"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1180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Sample Calendar Entries</a:t>
            </a:r>
            <a:endParaRPr lang="en-US" dirty="0"/>
          </a:p>
        </p:txBody>
      </p:sp>
      <p:pic>
        <p:nvPicPr>
          <p:cNvPr id="9218" name="Picture 2" descr="J:\Kenn Bicknell\PRESENTATIONS\images\calendar-may3a.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7200" y="2376973"/>
            <a:ext cx="4038600" cy="3521692"/>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J:\Kenn Bicknell\PRESENTATIONS\images\calendar-may3b.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48200" y="2353321"/>
            <a:ext cx="4038600" cy="356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968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Local History Goes Viral </a:t>
            </a:r>
            <a:endParaRPr lang="en-US"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85937" y="2286000"/>
            <a:ext cx="557212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43038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43</TotalTime>
  <Words>835</Words>
  <Application>Microsoft Office PowerPoint</Application>
  <PresentationFormat>On-screen Show (4:3)</PresentationFormat>
  <Paragraphs>72</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Flow</vt:lpstr>
      <vt:lpstr>Twitter For Biz &amp; New Social Media Strategies</vt:lpstr>
      <vt:lpstr>News Aggregation</vt:lpstr>
      <vt:lpstr>Aggregation</vt:lpstr>
      <vt:lpstr>Online Newspaper</vt:lpstr>
      <vt:lpstr>Creating Your Own Newspaper</vt:lpstr>
      <vt:lpstr>Featured Content Every Day</vt:lpstr>
      <vt:lpstr>Online Calendar</vt:lpstr>
      <vt:lpstr>Sample Calendar Entries</vt:lpstr>
      <vt:lpstr>Local History Goes Viral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Twitter For Biz &amp; New Social Media Strategies</dc:title>
  <dc:creator>Bicknell, Kenneth D.</dc:creator>
  <cp:lastModifiedBy>Bicknell, Kenneth D.</cp:lastModifiedBy>
  <cp:revision>6</cp:revision>
  <cp:lastPrinted>2014-10-23T00:11:19Z</cp:lastPrinted>
  <dcterms:created xsi:type="dcterms:W3CDTF">2014-10-21T01:16:33Z</dcterms:created>
  <dcterms:modified xsi:type="dcterms:W3CDTF">2014-10-23T00:11:57Z</dcterms:modified>
</cp:coreProperties>
</file>