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2" autoAdjust="0"/>
    <p:restoredTop sz="94660"/>
  </p:normalViewPr>
  <p:slideViewPr>
    <p:cSldViewPr snapToGrid="0">
      <p:cViewPr varScale="1">
        <p:scale>
          <a:sx n="79" d="100"/>
          <a:sy n="79" d="100"/>
        </p:scale>
        <p:origin x="61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3/14/2017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3/14/2017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3/14/2017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3/14/2017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3/14/2017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3/14/2017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Research &amp; Records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FY17 Year to Date Progress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26320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Records &amp; Information Management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377696" y="2267712"/>
            <a:ext cx="4450257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Year to Date:</a:t>
            </a:r>
          </a:p>
          <a:p>
            <a:r>
              <a:rPr lang="en-US" dirty="0" smtClean="0"/>
              <a:t>Boxes sent to Iron Mountain		1,984</a:t>
            </a:r>
          </a:p>
          <a:p>
            <a:r>
              <a:rPr lang="en-US" dirty="0" smtClean="0"/>
              <a:t>Boxes destroyed by Iron Mountain	2,091</a:t>
            </a:r>
          </a:p>
          <a:p>
            <a:r>
              <a:rPr lang="en-US" dirty="0" smtClean="0"/>
              <a:t>Boxes destroyed by Goodwill		   278</a:t>
            </a:r>
          </a:p>
          <a:p>
            <a:r>
              <a:rPr lang="en-US" dirty="0" smtClean="0"/>
              <a:t>Boxes checked out				1,296</a:t>
            </a:r>
            <a:endParaRPr lang="en-US" dirty="0"/>
          </a:p>
          <a:p>
            <a:r>
              <a:rPr lang="en-US" dirty="0" smtClean="0"/>
              <a:t>Boxes refiled 					   655</a:t>
            </a:r>
          </a:p>
          <a:p>
            <a:endParaRPr lang="en-US" dirty="0"/>
          </a:p>
          <a:p>
            <a:r>
              <a:rPr lang="en-US" dirty="0" smtClean="0"/>
              <a:t>Checks processed					3,326</a:t>
            </a:r>
          </a:p>
          <a:p>
            <a:r>
              <a:rPr lang="en-US" dirty="0" smtClean="0"/>
              <a:t>Records scanned &amp; indexed	   112,855</a:t>
            </a:r>
          </a:p>
          <a:p>
            <a:endParaRPr lang="en-US" dirty="0"/>
          </a:p>
          <a:p>
            <a:r>
              <a:rPr lang="en-US" dirty="0" smtClean="0"/>
              <a:t>Public records requests			918</a:t>
            </a:r>
          </a:p>
          <a:p>
            <a:r>
              <a:rPr lang="en-US" dirty="0" smtClean="0"/>
              <a:t>Average days to close				   8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95458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 smtClean="0"/>
              <a:t>Transportation Research Library </a:t>
            </a:r>
            <a:br>
              <a:rPr lang="en-US" sz="4000" dirty="0" smtClean="0"/>
            </a:br>
            <a:r>
              <a:rPr lang="en-US" sz="4000" dirty="0" smtClean="0"/>
              <a:t>&amp; Archive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816864" y="2292096"/>
            <a:ext cx="3340979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Library Catalog</a:t>
            </a:r>
          </a:p>
          <a:p>
            <a:r>
              <a:rPr lang="en-US" dirty="0" smtClean="0"/>
              <a:t>Total items			  41,853</a:t>
            </a:r>
          </a:p>
          <a:p>
            <a:r>
              <a:rPr lang="en-US" dirty="0" smtClean="0"/>
              <a:t>Items updated		       535</a:t>
            </a:r>
          </a:p>
          <a:p>
            <a:r>
              <a:rPr lang="en-US" dirty="0" smtClean="0"/>
              <a:t>Items added			       290</a:t>
            </a:r>
          </a:p>
          <a:p>
            <a:r>
              <a:rPr lang="en-US" dirty="0" smtClean="0"/>
              <a:t>Items deleted		       960</a:t>
            </a:r>
          </a:p>
          <a:p>
            <a:endParaRPr lang="en-US" dirty="0" smtClean="0"/>
          </a:p>
          <a:p>
            <a:r>
              <a:rPr lang="en-US" b="1" dirty="0" smtClean="0"/>
              <a:t>Circulation</a:t>
            </a:r>
            <a:r>
              <a:rPr lang="en-US" dirty="0" smtClean="0"/>
              <a:t>		</a:t>
            </a:r>
          </a:p>
          <a:p>
            <a:r>
              <a:rPr lang="en-US" dirty="0" smtClean="0"/>
              <a:t>Checkouts/copies		    1,288</a:t>
            </a:r>
          </a:p>
          <a:p>
            <a:r>
              <a:rPr lang="en-US" dirty="0" err="1" smtClean="0"/>
              <a:t>Checkins</a:t>
            </a:r>
            <a:r>
              <a:rPr lang="en-US" dirty="0" smtClean="0"/>
              <a:t>					274</a:t>
            </a:r>
          </a:p>
          <a:p>
            <a:r>
              <a:rPr lang="en-US" dirty="0" smtClean="0"/>
              <a:t>Renewals				134</a:t>
            </a:r>
          </a:p>
          <a:p>
            <a:r>
              <a:rPr lang="en-US" dirty="0" smtClean="0"/>
              <a:t>Overdue notices		</a:t>
            </a:r>
            <a:r>
              <a:rPr lang="en-US" dirty="0"/>
              <a:t> </a:t>
            </a:r>
            <a:r>
              <a:rPr lang="en-US" dirty="0" smtClean="0"/>
              <a:t>   1,186</a:t>
            </a:r>
          </a:p>
          <a:p>
            <a:r>
              <a:rPr lang="en-US" dirty="0" smtClean="0"/>
              <a:t>New patrons				  49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151120" y="2292096"/>
            <a:ext cx="5195653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Social Media Traffic</a:t>
            </a:r>
          </a:p>
          <a:p>
            <a:r>
              <a:rPr lang="en-US" dirty="0" smtClean="0"/>
              <a:t>YouTube					901,315 video views</a:t>
            </a:r>
          </a:p>
          <a:p>
            <a:r>
              <a:rPr lang="en-US" dirty="0" smtClean="0"/>
              <a:t>Flickr		             		423,954 photo views</a:t>
            </a:r>
          </a:p>
          <a:p>
            <a:r>
              <a:rPr lang="en-US" dirty="0" smtClean="0"/>
              <a:t>Tumblr			       	  80,788 followers</a:t>
            </a:r>
          </a:p>
          <a:p>
            <a:r>
              <a:rPr lang="en-US" dirty="0" smtClean="0"/>
              <a:t>Headlines		     		  20,752 reads</a:t>
            </a:r>
          </a:p>
          <a:p>
            <a:r>
              <a:rPr lang="en-US" dirty="0" smtClean="0"/>
              <a:t>Facebook				   1,268 followers</a:t>
            </a:r>
          </a:p>
          <a:p>
            <a:r>
              <a:rPr lang="en-US" dirty="0" smtClean="0"/>
              <a:t>Google+					      920 followers</a:t>
            </a:r>
          </a:p>
          <a:p>
            <a:r>
              <a:rPr lang="en-US" dirty="0" smtClean="0"/>
              <a:t>Twitter					   5,245 followers</a:t>
            </a:r>
          </a:p>
          <a:p>
            <a:endParaRPr lang="en-US" dirty="0"/>
          </a:p>
          <a:p>
            <a:r>
              <a:rPr lang="en-US" dirty="0" smtClean="0"/>
              <a:t>In Person Visits		 			 30,000 </a:t>
            </a:r>
          </a:p>
          <a:p>
            <a:r>
              <a:rPr lang="en-US" dirty="0" smtClean="0"/>
              <a:t>Online Visits/downloads		 10,985,317</a:t>
            </a:r>
          </a:p>
        </p:txBody>
      </p:sp>
    </p:spTree>
    <p:extLst>
      <p:ext uri="{BB962C8B-B14F-4D97-AF65-F5344CB8AC3E}">
        <p14:creationId xmlns:p14="http://schemas.microsoft.com/office/powerpoint/2010/main" val="19235850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Projects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77334" y="1572768"/>
            <a:ext cx="5713808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NextRequest</a:t>
            </a:r>
            <a:r>
              <a:rPr lang="en-US" dirty="0" smtClean="0"/>
              <a:t> – Implemented</a:t>
            </a:r>
          </a:p>
          <a:p>
            <a:r>
              <a:rPr lang="en-US" dirty="0"/>
              <a:t>Councilmatic – </a:t>
            </a:r>
            <a:r>
              <a:rPr lang="en-US" dirty="0" smtClean="0"/>
              <a:t>implemented</a:t>
            </a:r>
          </a:p>
          <a:p>
            <a:r>
              <a:rPr lang="en-US" dirty="0" smtClean="0"/>
              <a:t>Legal Holds Management System – procured	</a:t>
            </a:r>
          </a:p>
          <a:p>
            <a:r>
              <a:rPr lang="en-US" dirty="0" smtClean="0"/>
              <a:t>Email Auto classification – in process</a:t>
            </a:r>
          </a:p>
          <a:p>
            <a:r>
              <a:rPr lang="en-US" dirty="0" smtClean="0"/>
              <a:t>E-Discovery tools – planning phase</a:t>
            </a:r>
          </a:p>
          <a:p>
            <a:endParaRPr lang="en-US" dirty="0"/>
          </a:p>
          <a:p>
            <a:r>
              <a:rPr lang="en-US" dirty="0" smtClean="0"/>
              <a:t>Digitization of Pacific Electric Magazine (1920 – 1937)</a:t>
            </a:r>
          </a:p>
          <a:p>
            <a:r>
              <a:rPr lang="en-US" dirty="0" smtClean="0"/>
              <a:t>Digitization of Metro Coach News (1953 - 1958)</a:t>
            </a:r>
          </a:p>
          <a:p>
            <a:endParaRPr lang="en-US" dirty="0"/>
          </a:p>
          <a:p>
            <a:r>
              <a:rPr lang="en-US" dirty="0" smtClean="0"/>
              <a:t>Leadership and Management digital library – testing</a:t>
            </a:r>
          </a:p>
          <a:p>
            <a:endParaRPr lang="en-US" dirty="0"/>
          </a:p>
          <a:p>
            <a:r>
              <a:rPr lang="en-US" dirty="0" smtClean="0"/>
              <a:t>FY18 Budget – possible impacts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467966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2797</TotalTime>
  <Words>46</Words>
  <Application>Microsoft Office PowerPoint</Application>
  <PresentationFormat>Widescreen</PresentationFormat>
  <Paragraphs>52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Trebuchet MS</vt:lpstr>
      <vt:lpstr>Wingdings 3</vt:lpstr>
      <vt:lpstr>Facet</vt:lpstr>
      <vt:lpstr>Research &amp; Records</vt:lpstr>
      <vt:lpstr>Records &amp; Information Management</vt:lpstr>
      <vt:lpstr>Transportation Research Library  &amp; Archive </vt:lpstr>
      <vt:lpstr>New Projects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Research &amp; Records</dc:title>
  <dc:creator>Barrett, Matthew</dc:creator>
  <cp:lastModifiedBy>Barrett, Matthew</cp:lastModifiedBy>
  <cp:revision>10</cp:revision>
  <dcterms:created xsi:type="dcterms:W3CDTF">2017-03-14T20:03:30Z</dcterms:created>
  <dcterms:modified xsi:type="dcterms:W3CDTF">2017-03-16T18:40:57Z</dcterms:modified>
</cp:coreProperties>
</file>