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sldIdLst>
    <p:sldId id="259" r:id="rId2"/>
    <p:sldId id="260" r:id="rId3"/>
    <p:sldId id="261" r:id="rId4"/>
    <p:sldId id="262" r:id="rId5"/>
    <p:sldId id="263" r:id="rId6"/>
    <p:sldId id="264" r:id="rId7"/>
    <p:sldId id="265" r:id="rId8"/>
    <p:sldId id="266" r:id="rId9"/>
    <p:sldId id="267" r:id="rId10"/>
    <p:sldId id="286" r:id="rId11"/>
    <p:sldId id="287" r:id="rId12"/>
    <p:sldId id="291"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8" r:id="rId28"/>
    <p:sldId id="285" r:id="rId29"/>
    <p:sldId id="284" r:id="rId30"/>
    <p:sldId id="282" r:id="rId31"/>
    <p:sldId id="289" r:id="rId32"/>
    <p:sldId id="290" r:id="rId33"/>
    <p:sldId id="283" r:id="rId34"/>
  </p:sldIdLst>
  <p:sldSz cx="9144000" cy="6858000" type="screen4x3"/>
  <p:notesSz cx="7023100" cy="93091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27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ADE113-FF46-48BF-8AE5-F17E39342038}" v="4" dt="2025-03-06T00:16:14.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002"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F06A63-5942-4129-A3EA-27032F07BD36}" type="datetimeFigureOut">
              <a:rPr lang="en-US" smtClean="0"/>
              <a:pPr/>
              <a:t>4/10/2025</a:t>
            </a:fld>
            <a:endParaRPr lang="en-US" dirty="0"/>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49264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06A63-5942-4129-A3EA-27032F07BD36}" type="datetimeFigureOut">
              <a:rPr lang="en-US" smtClean="0"/>
              <a:pPr/>
              <a:t>4/10/2025</a:t>
            </a:fld>
            <a:endParaRPr lang="en-US" dirty="0"/>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532865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06A63-5942-4129-A3EA-27032F07BD36}" type="datetimeFigureOut">
              <a:rPr lang="en-US" smtClean="0"/>
              <a:pPr/>
              <a:t>4/10/2025</a:t>
            </a:fld>
            <a:endParaRPr lang="en-US" dirty="0"/>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613C5A5-2430-4A8B-9B83-E4CBE44E28E4}" type="slidenum">
              <a:rPr lang="en-US" smtClean="0"/>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80793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pPr/>
              <a:t>4/10/2025</a:t>
            </a:fld>
            <a:endParaRPr lang="en-US" dirty="0"/>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4031365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pPr/>
              <a:t>4/10/2025</a:t>
            </a:fld>
            <a:endParaRPr lang="en-US" dirty="0"/>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613C5A5-2430-4A8B-9B83-E4CBE44E28E4}" type="slidenum">
              <a:rPr lang="en-US" smtClean="0"/>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79515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pPr/>
              <a:t>4/10/2025</a:t>
            </a:fld>
            <a:endParaRPr lang="en-US" dirty="0"/>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490013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06A63-5942-4129-A3EA-27032F07BD36}" type="datetimeFigureOut">
              <a:rPr lang="en-US" smtClean="0"/>
              <a:pPr/>
              <a:t>4/10/2025</a:t>
            </a:fld>
            <a:endParaRPr lang="en-US" dirty="0"/>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241650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06A63-5942-4129-A3EA-27032F07BD36}"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613C5A5-2430-4A8B-9B83-E4CBE44E28E4}" type="slidenum">
              <a:rPr lang="en-US" smtClean="0"/>
              <a:t>‹#›</a:t>
            </a:fld>
            <a:endParaRPr lang="en-US"/>
          </a:p>
        </p:txBody>
      </p:sp>
    </p:spTree>
    <p:extLst>
      <p:ext uri="{BB962C8B-B14F-4D97-AF65-F5344CB8AC3E}">
        <p14:creationId xmlns:p14="http://schemas.microsoft.com/office/powerpoint/2010/main" val="2988932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7680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7680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416675"/>
            <a:ext cx="2133600" cy="365125"/>
          </a:xfrm>
        </p:spPr>
        <p:txBody>
          <a:bodyPr/>
          <a:lstStyle>
            <a:lvl1pPr>
              <a:defRPr sz="1100">
                <a:solidFill>
                  <a:schemeClr val="tx1"/>
                </a:solidFill>
                <a:latin typeface="Century Gothic" panose="020B0502020202020204" pitchFamily="34" charset="0"/>
              </a:defRPr>
            </a:lvl1pPr>
          </a:lstStyle>
          <a:p>
            <a:fld id="{0AF06A63-5942-4129-A3EA-27032F07BD36}" type="datetimeFigureOut">
              <a:rPr lang="en-US" smtClean="0"/>
              <a:pPr/>
              <a:t>4/10/2025</a:t>
            </a:fld>
            <a:endParaRPr lang="en-US"/>
          </a:p>
        </p:txBody>
      </p:sp>
      <p:sp>
        <p:nvSpPr>
          <p:cNvPr id="6" name="Footer Placeholder 5"/>
          <p:cNvSpPr>
            <a:spLocks noGrp="1"/>
          </p:cNvSpPr>
          <p:nvPr>
            <p:ph type="ftr" sz="quarter" idx="11"/>
          </p:nvPr>
        </p:nvSpPr>
        <p:spPr>
          <a:xfrm>
            <a:off x="3124200" y="6416675"/>
            <a:ext cx="2895600" cy="365125"/>
          </a:xfrm>
        </p:spPr>
        <p:txBody>
          <a:bodyPr/>
          <a:lstStyle>
            <a:lvl1pPr>
              <a:defRPr sz="1100">
                <a:solidFill>
                  <a:schemeClr val="tx1"/>
                </a:solidFill>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a:xfrm>
            <a:off x="6553200" y="6416675"/>
            <a:ext cx="2133600" cy="365125"/>
          </a:xfrm>
        </p:spPr>
        <p:txBody>
          <a:bodyPr/>
          <a:lstStyle>
            <a:lvl1pPr>
              <a:defRPr sz="1100">
                <a:solidFill>
                  <a:schemeClr val="tx1"/>
                </a:solidFill>
                <a:latin typeface="Century Gothic" panose="020B0502020202020204" pitchFamily="34" charset="0"/>
              </a:defRPr>
            </a:lvl1pPr>
          </a:lstStyle>
          <a:p>
            <a:fld id="{F613C5A5-2430-4A8B-9B83-E4CBE44E28E4}" type="slidenum">
              <a:rPr lang="en-US" smtClean="0"/>
              <a:pPr/>
              <a:t>‹#›</a:t>
            </a:fld>
            <a:endParaRPr lang="en-US"/>
          </a:p>
        </p:txBody>
      </p:sp>
      <p:sp>
        <p:nvSpPr>
          <p:cNvPr id="8" name="Title 1"/>
          <p:cNvSpPr>
            <a:spLocks noGrp="1"/>
          </p:cNvSpPr>
          <p:nvPr>
            <p:ph type="title"/>
          </p:nvPr>
        </p:nvSpPr>
        <p:spPr>
          <a:xfrm>
            <a:off x="457200" y="152400"/>
            <a:ext cx="8229600" cy="914400"/>
          </a:xfrm>
        </p:spPr>
        <p:txBody>
          <a:bodyPr>
            <a:normAutofit/>
          </a:bodyPr>
          <a:lstStyle>
            <a:lvl1pPr>
              <a:defRPr sz="400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8132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06A63-5942-4129-A3EA-27032F07BD36}"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68556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06A63-5942-4129-A3EA-27032F07BD36}"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613C5A5-2430-4A8B-9B83-E4CBE44E28E4}" type="slidenum">
              <a:rPr lang="en-US" smtClean="0"/>
              <a:t>‹#›</a:t>
            </a:fld>
            <a:endParaRPr lang="en-US"/>
          </a:p>
        </p:txBody>
      </p:sp>
    </p:spTree>
    <p:extLst>
      <p:ext uri="{BB962C8B-B14F-4D97-AF65-F5344CB8AC3E}">
        <p14:creationId xmlns:p14="http://schemas.microsoft.com/office/powerpoint/2010/main" val="288768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06A63-5942-4129-A3EA-27032F07BD36}"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228485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F06A63-5942-4129-A3EA-27032F07BD36}" type="datetimeFigureOut">
              <a:rPr lang="en-US" smtClean="0"/>
              <a:pPr/>
              <a:t>4/10/2025</a:t>
            </a:fld>
            <a:endParaRPr lang="en-US" dirty="0"/>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155217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F06A63-5942-4129-A3EA-27032F07BD36}"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129483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06A63-5942-4129-A3EA-27032F07BD36}"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416661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613C5A5-2430-4A8B-9B83-E4CBE44E28E4}" type="slidenum">
              <a:rPr lang="en-US" smtClean="0"/>
              <a:t>‹#›</a:t>
            </a:fld>
            <a:endParaRPr lang="en-US"/>
          </a:p>
        </p:txBody>
      </p:sp>
    </p:spTree>
    <p:extLst>
      <p:ext uri="{BB962C8B-B14F-4D97-AF65-F5344CB8AC3E}">
        <p14:creationId xmlns:p14="http://schemas.microsoft.com/office/powerpoint/2010/main" val="401384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025952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0AF06A63-5942-4129-A3EA-27032F07BD36}" type="datetimeFigureOut">
              <a:rPr lang="en-US" smtClean="0"/>
              <a:pPr/>
              <a:t>4/10/2025</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F613C5A5-2430-4A8B-9B83-E4CBE44E28E4}" type="slidenum">
              <a:rPr lang="en-US" smtClean="0"/>
              <a:pPr/>
              <a:t>‹#›</a:t>
            </a:fld>
            <a:endParaRPr lang="en-US"/>
          </a:p>
        </p:txBody>
      </p:sp>
    </p:spTree>
    <p:extLst>
      <p:ext uri="{BB962C8B-B14F-4D97-AF65-F5344CB8AC3E}">
        <p14:creationId xmlns:p14="http://schemas.microsoft.com/office/powerpoint/2010/main" val="4869353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652"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3z4ctf71Xg" TargetMode="External"/><Relationship Id="rId2" Type="http://schemas.openxmlformats.org/officeDocument/2006/relationships/hyperlink" Target="https://youtu.be/CElngLAjMaA?t=1386"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s://laassubject.org/" TargetMode="External"/><Relationship Id="rId3" Type="http://schemas.openxmlformats.org/officeDocument/2006/relationships/hyperlink" Target="https://transportation.libguides.com/NTKN" TargetMode="External"/><Relationship Id="rId7" Type="http://schemas.openxmlformats.org/officeDocument/2006/relationships/hyperlink" Target="https://www.volpe.dot.gov/library" TargetMode="External"/><Relationship Id="rId2" Type="http://schemas.openxmlformats.org/officeDocument/2006/relationships/hyperlink" Target="https://ntl.bts.gov/" TargetMode="External"/><Relationship Id="rId1" Type="http://schemas.openxmlformats.org/officeDocument/2006/relationships/slideLayout" Target="../slideLayouts/slideLayout2.xml"/><Relationship Id="rId6" Type="http://schemas.openxmlformats.org/officeDocument/2006/relationships/hyperlink" Target="https://www.library.northwestern.edu/libraries-collections/transportation/" TargetMode="External"/><Relationship Id="rId5" Type="http://schemas.openxmlformats.org/officeDocument/2006/relationships/hyperlink" Target="http://www.lib.berkeley.edu/libraries/its-library" TargetMode="External"/><Relationship Id="rId4" Type="http://schemas.openxmlformats.org/officeDocument/2006/relationships/hyperlink" Target="http://www.trb.org/Main/Home.aspx" TargetMode="External"/><Relationship Id="rId9" Type="http://schemas.openxmlformats.org/officeDocument/2006/relationships/hyperlink" Target="https://www.worldcat.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sKHRHikfV5Q&amp;t=230s" TargetMode="External"/><Relationship Id="rId3" Type="http://schemas.openxmlformats.org/officeDocument/2006/relationships/hyperlink" Target="https://www.youtube.com/watch?v=lJJmXFHckSg" TargetMode="External"/><Relationship Id="rId7" Type="http://schemas.openxmlformats.org/officeDocument/2006/relationships/hyperlink" Target="https://www.youtube.com/watch?v=lZxAfJIv-P0" TargetMode="External"/><Relationship Id="rId2" Type="http://schemas.openxmlformats.org/officeDocument/2006/relationships/hyperlink" Target="https://www.youtube.com/watch?v=hKtixeeJrJk&amp;t=582s" TargetMode="External"/><Relationship Id="rId1" Type="http://schemas.openxmlformats.org/officeDocument/2006/relationships/slideLayout" Target="../slideLayouts/slideLayout6.xml"/><Relationship Id="rId6" Type="http://schemas.openxmlformats.org/officeDocument/2006/relationships/hyperlink" Target="https://www.youtube.com/watch?v=riON1aS_ps0&amp;t=4s" TargetMode="External"/><Relationship Id="rId5" Type="http://schemas.openxmlformats.org/officeDocument/2006/relationships/hyperlink" Target="https://www.youtube.com/watch?v=JJzTS9ascnc&amp;t=8s" TargetMode="External"/><Relationship Id="rId10" Type="http://schemas.openxmlformats.org/officeDocument/2006/relationships/hyperlink" Target="https://www.youtube.com/watch?v=BRWeThfv-Js&amp;t=39s" TargetMode="External"/><Relationship Id="rId4" Type="http://schemas.openxmlformats.org/officeDocument/2006/relationships/hyperlink" Target="https://www.youtube.com/watch?v=blGTfgc0gpk&amp;t=612s" TargetMode="External"/><Relationship Id="rId9" Type="http://schemas.openxmlformats.org/officeDocument/2006/relationships/hyperlink" Target="https://www.youtube.com/watch?v=0ddrOt6-L1Y&amp;t=10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H0lmhtH1B6o&amp;t=21s" TargetMode="External"/><Relationship Id="rId2" Type="http://schemas.openxmlformats.org/officeDocument/2006/relationships/hyperlink" Target="https://www.youtube.com/watch?v=RblwKfTRjxg&amp;t=216s" TargetMode="Externa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youtube.com/watch?v=eiewnq8xPMM&amp;t=140s"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scqwa--KhJU&amp;t=123s" TargetMode="External"/><Relationship Id="rId7" Type="http://schemas.openxmlformats.org/officeDocument/2006/relationships/image" Target="../media/image52.jpeg"/><Relationship Id="rId2" Type="http://schemas.openxmlformats.org/officeDocument/2006/relationships/hyperlink" Target="https://www.youtube.com/watch?v=9zoW3HNg5Fs" TargetMode="Externa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s://www.youtube.com/watch?v=CadxT4NxbGs&amp;t=525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8" Type="http://schemas.openxmlformats.org/officeDocument/2006/relationships/hyperlink" Target="http://larhf.org/" TargetMode="External"/><Relationship Id="rId3" Type="http://schemas.openxmlformats.org/officeDocument/2006/relationships/hyperlink" Target="http://www.tiki-toki.com/timeline/entry/462977/Before-the-Blue-Line/" TargetMode="External"/><Relationship Id="rId7" Type="http://schemas.openxmlformats.org/officeDocument/2006/relationships/hyperlink" Target="http://www.erha.org/" TargetMode="External"/><Relationship Id="rId2" Type="http://schemas.openxmlformats.org/officeDocument/2006/relationships/hyperlink" Target="http://www.tiki-toki.com/timeline/entry/49819/Metro-Transportation-Library-and-Archive-History-of-Transit-in-Los-Angeles/#vars!date=1873-07-03_00:00:00!" TargetMode="External"/><Relationship Id="rId1" Type="http://schemas.openxmlformats.org/officeDocument/2006/relationships/slideLayout" Target="../slideLayouts/slideLayout6.xml"/><Relationship Id="rId6" Type="http://schemas.openxmlformats.org/officeDocument/2006/relationships/hyperlink" Target="http://www.pacificelectric.org/" TargetMode="External"/><Relationship Id="rId11" Type="http://schemas.openxmlformats.org/officeDocument/2006/relationships/hyperlink" Target="https://www.ltmuseum.co.uk/" TargetMode="External"/><Relationship Id="rId5" Type="http://schemas.openxmlformats.org/officeDocument/2006/relationships/hyperlink" Target="https://www.youtube.com/watch?v=nH9toJw6-k8" TargetMode="External"/><Relationship Id="rId10" Type="http://schemas.openxmlformats.org/officeDocument/2006/relationships/hyperlink" Target="https://www.nytransitmuseum.org/" TargetMode="External"/><Relationship Id="rId4" Type="http://schemas.openxmlformats.org/officeDocument/2006/relationships/hyperlink" Target="http://www.tiki-toki.com/timeline/entry/268145/Union-Station-75th-Anniversary/" TargetMode="External"/><Relationship Id="rId9" Type="http://schemas.openxmlformats.org/officeDocument/2006/relationships/hyperlink" Target="https://socalrailway.or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scqwa--KhJU" TargetMode="External"/><Relationship Id="rId3" Type="http://schemas.openxmlformats.org/officeDocument/2006/relationships/hyperlink" Target="https://www.youtube.com/watch?v=I2cwcnTyR2E&amp;t=6s" TargetMode="External"/><Relationship Id="rId7" Type="http://schemas.openxmlformats.org/officeDocument/2006/relationships/hyperlink" Target="https://www.youtube.com/watch?v=hKtixeeJrJk" TargetMode="External"/><Relationship Id="rId2" Type="http://schemas.openxmlformats.org/officeDocument/2006/relationships/hyperlink" Target="https://www.youtube.com/metrolibrarian" TargetMode="External"/><Relationship Id="rId1" Type="http://schemas.openxmlformats.org/officeDocument/2006/relationships/slideLayout" Target="../slideLayouts/slideLayout6.xml"/><Relationship Id="rId6" Type="http://schemas.openxmlformats.org/officeDocument/2006/relationships/hyperlink" Target="https://www.youtube.com/watch?v=-3z4ctf71Xg&amp;t=261s" TargetMode="External"/><Relationship Id="rId5" Type="http://schemas.openxmlformats.org/officeDocument/2006/relationships/hyperlink" Target="https://www.youtube.com/watch?v=CElngLAjMaA&amp;t=38s" TargetMode="External"/><Relationship Id="rId10" Type="http://schemas.openxmlformats.org/officeDocument/2006/relationships/hyperlink" Target="https://www.youtube.com/watch?v=yZ7L87bu7oY" TargetMode="External"/><Relationship Id="rId4" Type="http://schemas.openxmlformats.org/officeDocument/2006/relationships/hyperlink" Target="https://www.youtube.com/watch?v=tNRA5LAVVD0" TargetMode="External"/><Relationship Id="rId9" Type="http://schemas.openxmlformats.org/officeDocument/2006/relationships/hyperlink" Target="https://www.youtube.com/watch?v=BRWeThfv-J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www.facebook.com/LACMTALibrary" TargetMode="External"/><Relationship Id="rId13" Type="http://schemas.openxmlformats.org/officeDocument/2006/relationships/hyperlink" Target="mailto:library@metro.net" TargetMode="External"/><Relationship Id="rId3" Type="http://schemas.openxmlformats.org/officeDocument/2006/relationships/hyperlink" Target="https://records.metro.net/" TargetMode="External"/><Relationship Id="rId7" Type="http://schemas.openxmlformats.org/officeDocument/2006/relationships/hyperlink" Target="http://www.youtube.com/metrolibrarian" TargetMode="External"/><Relationship Id="rId12" Type="http://schemas.openxmlformats.org/officeDocument/2006/relationships/hyperlink" Target="http://www.peopleplotr.com/plot/entry/10814/Los-Angeles-Transit-Agencies/" TargetMode="External"/><Relationship Id="rId2" Type="http://schemas.openxmlformats.org/officeDocument/2006/relationships/hyperlink" Target="http://librarycat.metro.net/" TargetMode="External"/><Relationship Id="rId1" Type="http://schemas.openxmlformats.org/officeDocument/2006/relationships/slideLayout" Target="../slideLayouts/slideLayout6.xml"/><Relationship Id="rId6" Type="http://schemas.openxmlformats.org/officeDocument/2006/relationships/hyperlink" Target="http://www.flickr.com/photos/metrolibraryarchive" TargetMode="External"/><Relationship Id="rId11" Type="http://schemas.openxmlformats.org/officeDocument/2006/relationships/hyperlink" Target="http://www.tiki-toki.com/timeline/entry/49819/Metro-Transportation-Library-and-Archive-History-of-Transit-in-Los-Angeles/#vars!date=1985-10-28_00:00:00!" TargetMode="External"/><Relationship Id="rId5" Type="http://schemas.openxmlformats.org/officeDocument/2006/relationships/hyperlink" Target="http://metroprimaryresources.info/" TargetMode="External"/><Relationship Id="rId10" Type="http://schemas.openxmlformats.org/officeDocument/2006/relationships/hyperlink" Target="http://www.historypin.com/profile/view/LACMTA%20Library/" TargetMode="External"/><Relationship Id="rId4" Type="http://schemas.openxmlformats.org/officeDocument/2006/relationships/hyperlink" Target="http://headlines.metroprimaryresources.info/" TargetMode="External"/><Relationship Id="rId9" Type="http://schemas.openxmlformats.org/officeDocument/2006/relationships/hyperlink" Target="http://lacmtalibrary.tumblr.com/" TargetMode="External"/><Relationship Id="rId14" Type="http://schemas.openxmlformats.org/officeDocument/2006/relationships/hyperlink" Target="mailto:RMC@metro.net"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aiLGui8fxiw"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Nick_Patsaouras" TargetMode="External"/><Relationship Id="rId3" Type="http://schemas.openxmlformats.org/officeDocument/2006/relationships/hyperlink" Target="https://en.wikipedia.org/wiki/Moses_Sherman" TargetMode="External"/><Relationship Id="rId7" Type="http://schemas.openxmlformats.org/officeDocument/2006/relationships/hyperlink" Target="https://oac.cdlib.org/findaid/ark:/13030/c8k64hd/" TargetMode="External"/><Relationship Id="rId2" Type="http://schemas.openxmlformats.org/officeDocument/2006/relationships/hyperlink" Target="https://en.wikipedia.org/wiki/Eli_P._Clark" TargetMode="External"/><Relationship Id="rId1" Type="http://schemas.openxmlformats.org/officeDocument/2006/relationships/slideLayout" Target="../slideLayouts/slideLayout6.xml"/><Relationship Id="rId6" Type="http://schemas.openxmlformats.org/officeDocument/2006/relationships/hyperlink" Target="https://en.wikipedia.org/wiki/Thomas_M._Rees" TargetMode="External"/><Relationship Id="rId11" Type="http://schemas.openxmlformats.org/officeDocument/2006/relationships/hyperlink" Target="https://en.wikipedia.org/wiki/Richard_Katz_(politician)" TargetMode="External"/><Relationship Id="rId5" Type="http://schemas.openxmlformats.org/officeDocument/2006/relationships/hyperlink" Target="https://en.wikipedia.org/wiki/Henry_E._Huntington" TargetMode="External"/><Relationship Id="rId10" Type="http://schemas.openxmlformats.org/officeDocument/2006/relationships/hyperlink" Target="https://en.wikipedia.org/wiki/Kenneth_Hahn" TargetMode="External"/><Relationship Id="rId4" Type="http://schemas.openxmlformats.org/officeDocument/2006/relationships/hyperlink" Target="https://en.wikipedia.org/wiki/Collis_Potter_Huntington" TargetMode="External"/><Relationship Id="rId9" Type="http://schemas.openxmlformats.org/officeDocument/2006/relationships/hyperlink" Target="https://en.wikipedia.org/wiki/Tom_Bradley_(American_politicia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investinginplace.org/" TargetMode="External"/><Relationship Id="rId3" Type="http://schemas.openxmlformats.org/officeDocument/2006/relationships/hyperlink" Target="http://www.trb.org/Main/Home.aspx" TargetMode="External"/><Relationship Id="rId7" Type="http://schemas.openxmlformats.org/officeDocument/2006/relationships/hyperlink" Target="http://www.movela.org/" TargetMode="External"/><Relationship Id="rId2" Type="http://schemas.openxmlformats.org/officeDocument/2006/relationships/hyperlink" Target="https://www.apta.com/" TargetMode="External"/><Relationship Id="rId1" Type="http://schemas.openxmlformats.org/officeDocument/2006/relationships/slideLayout" Target="../slideLayouts/slideLayout6.xml"/><Relationship Id="rId6" Type="http://schemas.openxmlformats.org/officeDocument/2006/relationships/hyperlink" Target="https://www.transportation.org/" TargetMode="External"/><Relationship Id="rId5" Type="http://schemas.openxmlformats.org/officeDocument/2006/relationships/hyperlink" Target="https://metroamericas.com/" TargetMode="External"/><Relationship Id="rId4" Type="http://schemas.openxmlformats.org/officeDocument/2006/relationships/hyperlink" Target="https://www.uitp.org/" TargetMode="External"/><Relationship Id="rId9" Type="http://schemas.openxmlformats.org/officeDocument/2006/relationships/hyperlink" Target="https://uli.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libraryarchives.metro.net/DPGTL/presentations/BHM-LA-TransitFirsts-2022update.pptx" TargetMode="External"/><Relationship Id="rId2" Type="http://schemas.openxmlformats.org/officeDocument/2006/relationships/image" Target="../media/image61.jpeg"/><Relationship Id="rId1" Type="http://schemas.openxmlformats.org/officeDocument/2006/relationships/slideLayout" Target="../slideLayouts/slideLayout6.xml"/><Relationship Id="rId5" Type="http://schemas.openxmlformats.org/officeDocument/2006/relationships/hyperlink" Target="http://libraryarchives.metro.net/DPGTL/presentations/BHM-Transportation2013.pptx" TargetMode="External"/><Relationship Id="rId4" Type="http://schemas.openxmlformats.org/officeDocument/2006/relationships/hyperlink" Target="http://libraryarchives.metro.net/DPGTL/presentations/2019-LGBTQ-Metro-History.pptx"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peopleplotr.com/plot/entry/10814/Los-Angeles-Transit-Agencies/"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2286000"/>
            <a:ext cx="7201585" cy="14688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Transit History</a:t>
            </a:r>
          </a:p>
        </p:txBody>
      </p:sp>
      <p:sp>
        <p:nvSpPr>
          <p:cNvPr id="6" name="Text Placeholder 5"/>
          <p:cNvSpPr>
            <a:spLocks noGrp="1"/>
          </p:cNvSpPr>
          <p:nvPr>
            <p:ph type="body" idx="1"/>
          </p:nvPr>
        </p:nvSpPr>
        <p:spPr>
          <a:xfrm>
            <a:off x="1524000" y="3792838"/>
            <a:ext cx="6591985" cy="860400"/>
          </a:xfrm>
        </p:spPr>
        <p:txBody>
          <a:bodyPr>
            <a:normAutofit fontScale="92500"/>
          </a:bodyPr>
          <a:lstStyle/>
          <a:p>
            <a:r>
              <a:rPr lang="en-US" dirty="0">
                <a:latin typeface="Verdana" panose="020B0604030504040204" pitchFamily="34" charset="0"/>
                <a:ea typeface="Verdana" panose="020B0604030504040204" pitchFamily="34" charset="0"/>
                <a:cs typeface="Verdana" panose="020B0604030504040204" pitchFamily="34" charset="0"/>
              </a:rPr>
              <a:t>Matt Barrett, Director </a:t>
            </a:r>
          </a:p>
          <a:p>
            <a:r>
              <a:rPr lang="en-US" dirty="0">
                <a:latin typeface="Verdana" panose="020B0604030504040204" pitchFamily="34" charset="0"/>
                <a:ea typeface="Verdana" panose="020B0604030504040204" pitchFamily="34" charset="0"/>
                <a:cs typeface="Verdana" panose="020B0604030504040204" pitchFamily="34" charset="0"/>
              </a:rPr>
              <a:t>Transportation Research Library, Archive &amp; Records</a:t>
            </a:r>
          </a:p>
        </p:txBody>
      </p:sp>
    </p:spTree>
    <p:extLst>
      <p:ext uri="{BB962C8B-B14F-4D97-AF65-F5344CB8AC3E}">
        <p14:creationId xmlns:p14="http://schemas.microsoft.com/office/powerpoint/2010/main" val="2490605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Motor Coach (1923-1949)</a:t>
            </a:r>
          </a:p>
        </p:txBody>
      </p:sp>
      <p:pic>
        <p:nvPicPr>
          <p:cNvPr id="3" name="Picture 2"/>
          <p:cNvPicPr>
            <a:picLocks noChangeAspect="1"/>
          </p:cNvPicPr>
          <p:nvPr/>
        </p:nvPicPr>
        <p:blipFill>
          <a:blip r:embed="rId2"/>
          <a:stretch>
            <a:fillRect/>
          </a:stretch>
        </p:blipFill>
        <p:spPr>
          <a:xfrm>
            <a:off x="304799" y="1585690"/>
            <a:ext cx="2919999" cy="2085714"/>
          </a:xfrm>
          <a:prstGeom prst="rect">
            <a:avLst/>
          </a:prstGeom>
        </p:spPr>
      </p:pic>
      <p:pic>
        <p:nvPicPr>
          <p:cNvPr id="4" name="Picture 3"/>
          <p:cNvPicPr>
            <a:picLocks noChangeAspect="1"/>
          </p:cNvPicPr>
          <p:nvPr/>
        </p:nvPicPr>
        <p:blipFill>
          <a:blip r:embed="rId3"/>
          <a:stretch>
            <a:fillRect/>
          </a:stretch>
        </p:blipFill>
        <p:spPr>
          <a:xfrm>
            <a:off x="3282194" y="1529867"/>
            <a:ext cx="2708702" cy="2141537"/>
          </a:xfrm>
          <a:prstGeom prst="rect">
            <a:avLst/>
          </a:prstGeom>
        </p:spPr>
      </p:pic>
      <p:pic>
        <p:nvPicPr>
          <p:cNvPr id="5" name="Picture 4"/>
          <p:cNvPicPr>
            <a:picLocks noChangeAspect="1"/>
          </p:cNvPicPr>
          <p:nvPr/>
        </p:nvPicPr>
        <p:blipFill>
          <a:blip r:embed="rId4"/>
          <a:stretch>
            <a:fillRect/>
          </a:stretch>
        </p:blipFill>
        <p:spPr>
          <a:xfrm>
            <a:off x="6231099" y="1529867"/>
            <a:ext cx="2674453" cy="2141537"/>
          </a:xfrm>
          <a:prstGeom prst="rect">
            <a:avLst/>
          </a:prstGeom>
        </p:spPr>
      </p:pic>
      <p:sp>
        <p:nvSpPr>
          <p:cNvPr id="6" name="Text Box 10"/>
          <p:cNvSpPr txBox="1">
            <a:spLocks noChangeArrowheads="1"/>
          </p:cNvSpPr>
          <p:nvPr/>
        </p:nvSpPr>
        <p:spPr bwMode="auto">
          <a:xfrm>
            <a:off x="1066800" y="4419600"/>
            <a:ext cx="7924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marL="285750" indent="-285750">
              <a:buFont typeface="Arial" panose="020B0604020202020204" pitchFamily="34" charset="0"/>
              <a:buChar char="•"/>
            </a:pPr>
            <a:r>
              <a:rPr lang="en-US" altLang="en-US" sz="1800" dirty="0">
                <a:latin typeface="Verdana" panose="020B0604030504040204" pitchFamily="34" charset="0"/>
              </a:rPr>
              <a:t>LA’s first bus company, formed by the two rail transit companies PE and </a:t>
            </a:r>
            <a:r>
              <a:rPr lang="en-US" altLang="en-US" sz="1800" dirty="0" err="1">
                <a:latin typeface="Verdana" panose="020B0604030504040204" pitchFamily="34" charset="0"/>
              </a:rPr>
              <a:t>LARy</a:t>
            </a:r>
            <a:r>
              <a:rPr lang="en-US" altLang="en-US" sz="1800" dirty="0">
                <a:latin typeface="Verdana" panose="020B0604030504040204" pitchFamily="34" charset="0"/>
              </a:rPr>
              <a:t>, to serve communities along Western Ave, Vermont Ave, Wilshire Blvd, Sunset Blvd and Beverly Blvd beginning in 1923. Tested first gas-electric hybrid buses on Wilshire, 1927.</a:t>
            </a:r>
          </a:p>
          <a:p>
            <a:pPr marL="285750" indent="-285750">
              <a:buFont typeface="Arial" panose="020B0604020202020204" pitchFamily="34" charset="0"/>
              <a:buChar char="•"/>
            </a:pPr>
            <a:endParaRPr lang="en-US" altLang="en-US" sz="1800" dirty="0">
              <a:latin typeface="Verdana" panose="020B0604030504040204" pitchFamily="34" charset="0"/>
            </a:endParaRPr>
          </a:p>
          <a:p>
            <a:pPr marL="285750" indent="-285750">
              <a:buFont typeface="Arial" panose="020B0604020202020204" pitchFamily="34" charset="0"/>
              <a:buChar char="•"/>
            </a:pPr>
            <a:r>
              <a:rPr lang="en-US" sz="1800" dirty="0">
                <a:latin typeface="Verdana" panose="020B0604030504040204" pitchFamily="34" charset="0"/>
              </a:rPr>
              <a:t>P</a:t>
            </a:r>
            <a:r>
              <a:rPr lang="en-US" sz="1800" dirty="0">
                <a:latin typeface="Verdana" panose="020B0604030504040204" pitchFamily="34" charset="0"/>
                <a:ea typeface="Verdana" panose="020B0604030504040204" pitchFamily="34" charset="0"/>
                <a:cs typeface="Verdana" panose="020B0604030504040204" pitchFamily="34" charset="0"/>
              </a:rPr>
              <a:t>opulation of Los Angeles had exploded from 576,000 people in 1920 to 987,000 in 1923</a:t>
            </a:r>
            <a:r>
              <a:rPr lang="en-US" altLang="en-US" sz="1800" dirty="0">
                <a:latin typeface="Verdana" panose="020B0604030504040204" pitchFamily="34" charset="0"/>
              </a:rPr>
              <a:t>. Buses were deployed to serve underserved areas and function as a rail feeder system.</a:t>
            </a:r>
          </a:p>
          <a:p>
            <a:endParaRPr lang="en-US" altLang="en-US" sz="1600" dirty="0">
              <a:latin typeface="Verdana" panose="020B0604030504040204" pitchFamily="34" charset="0"/>
            </a:endParaRPr>
          </a:p>
          <a:p>
            <a:endParaRPr lang="en-US" altLang="en-US" sz="1600" dirty="0">
              <a:latin typeface="Verdana" panose="020B0604030504040204" pitchFamily="34" charset="0"/>
            </a:endParaRPr>
          </a:p>
        </p:txBody>
      </p:sp>
    </p:spTree>
    <p:extLst>
      <p:ext uri="{BB962C8B-B14F-4D97-AF65-F5344CB8AC3E}">
        <p14:creationId xmlns:p14="http://schemas.microsoft.com/office/powerpoint/2010/main" val="152000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Pacific Electric Subway Tunnel (1925-1955)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33" y="2061990"/>
            <a:ext cx="3097630" cy="20521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80" y="2057400"/>
            <a:ext cx="2773173" cy="20567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933" y="2057400"/>
            <a:ext cx="3047067" cy="2056770"/>
          </a:xfrm>
          <a:prstGeom prst="rect">
            <a:avLst/>
          </a:prstGeom>
        </p:spPr>
      </p:pic>
      <p:sp>
        <p:nvSpPr>
          <p:cNvPr id="6" name="Rectangle 5"/>
          <p:cNvSpPr/>
          <p:nvPr/>
        </p:nvSpPr>
        <p:spPr>
          <a:xfrm>
            <a:off x="1295400" y="4266570"/>
            <a:ext cx="7543800" cy="2308324"/>
          </a:xfrm>
          <a:prstGeom prst="rect">
            <a:avLst/>
          </a:prstGeom>
        </p:spPr>
        <p:txBody>
          <a:bodyPr wrap="square">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Pacific Electric built a one-mile single bore tunnel between Sunset/Glendale Blvd and 4</a:t>
            </a:r>
            <a:r>
              <a:rPr lang="en-US" sz="1600" baseline="30000" dirty="0">
                <a:latin typeface="Verdana" panose="020B0604030504040204" pitchFamily="34" charset="0"/>
                <a:ea typeface="Verdana" panose="020B0604030504040204" pitchFamily="34" charset="0"/>
                <a:cs typeface="Verdana" panose="020B0604030504040204" pitchFamily="34" charset="0"/>
              </a:rPr>
              <a:t>th</a:t>
            </a:r>
            <a:r>
              <a:rPr lang="en-US" sz="1600" dirty="0">
                <a:latin typeface="Verdana" panose="020B0604030504040204" pitchFamily="34" charset="0"/>
                <a:ea typeface="Verdana" panose="020B0604030504040204" pitchFamily="34" charset="0"/>
                <a:cs typeface="Verdana" panose="020B0604030504040204" pitchFamily="34" charset="0"/>
              </a:rPr>
              <a:t>/Hill to speed three rail lines under downtown surface street traffic.</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Construction began in 1924 and the tunnel opened on New Year’s Eve 1925.</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4</a:t>
            </a:r>
            <a:r>
              <a:rPr lang="en-US" sz="1600" baseline="30000" dirty="0">
                <a:latin typeface="Verdana" panose="020B0604030504040204" pitchFamily="34" charset="0"/>
                <a:ea typeface="Verdana" panose="020B0604030504040204" pitchFamily="34" charset="0"/>
                <a:cs typeface="Verdana" panose="020B0604030504040204" pitchFamily="34" charset="0"/>
              </a:rPr>
              <a:t>th</a:t>
            </a:r>
            <a:r>
              <a:rPr lang="en-US" sz="1600" dirty="0">
                <a:latin typeface="Verdana" panose="020B0604030504040204" pitchFamily="34" charset="0"/>
                <a:ea typeface="Verdana" panose="020B0604030504040204" pitchFamily="34" charset="0"/>
                <a:cs typeface="Verdana" panose="020B0604030504040204" pitchFamily="34" charset="0"/>
              </a:rPr>
              <a:t>/Hill Subway Terminal Building is now the Metro 417 Loft Apartments. Station still exists 60 feet below. The north end of the tunnel was blocked by an apartment building, and the tunnel was severed by the construction of the Bonaventure Hotel.</a:t>
            </a:r>
          </a:p>
        </p:txBody>
      </p:sp>
    </p:spTree>
    <p:extLst>
      <p:ext uri="{BB962C8B-B14F-4D97-AF65-F5344CB8AC3E}">
        <p14:creationId xmlns:p14="http://schemas.microsoft.com/office/powerpoint/2010/main" val="211987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A32A-E655-40A3-8E5A-4DF301BB210F}"/>
              </a:ext>
            </a:extLst>
          </p:cNvPr>
          <p:cNvSpPr>
            <a:spLocks noGrp="1"/>
          </p:cNvSpPr>
          <p:nvPr>
            <p:ph type="title"/>
          </p:nvPr>
        </p:nvSpPr>
        <p:spPr/>
        <p:txBody>
          <a:bodyPr/>
          <a:lstStyle/>
          <a:p>
            <a:r>
              <a:rPr lang="en-US" dirty="0"/>
              <a:t>Early Alternative Fuel Efforts</a:t>
            </a:r>
          </a:p>
        </p:txBody>
      </p:sp>
      <p:sp>
        <p:nvSpPr>
          <p:cNvPr id="3" name="Rectangle 2">
            <a:extLst>
              <a:ext uri="{FF2B5EF4-FFF2-40B4-BE49-F238E27FC236}">
                <a16:creationId xmlns:a16="http://schemas.microsoft.com/office/drawing/2014/main" id="{90C2416A-E299-4979-A5B6-E6CCAD85DC72}"/>
              </a:ext>
            </a:extLst>
          </p:cNvPr>
          <p:cNvSpPr/>
          <p:nvPr/>
        </p:nvSpPr>
        <p:spPr>
          <a:xfrm>
            <a:off x="915870" y="3594608"/>
            <a:ext cx="8077200" cy="3293209"/>
          </a:xfrm>
          <a:prstGeom prst="rect">
            <a:avLst/>
          </a:prstGeom>
        </p:spPr>
        <p:txBody>
          <a:bodyPr wrap="square">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1927 – first gas-electric hybrid buses purchased and tested by L.A. Railway</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1946-1959 – Fleet of 60 Twin Coach propane powered buses operated by Asbury Rapid Transit, later Metro Coach Lines.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1973 – SCRTD propane powered </a:t>
            </a:r>
            <a:r>
              <a:rPr lang="en-US" sz="1600" dirty="0" err="1">
                <a:latin typeface="Verdana" panose="020B0604030504040204" pitchFamily="34" charset="0"/>
                <a:ea typeface="Verdana" panose="020B0604030504040204" pitchFamily="34" charset="0"/>
                <a:cs typeface="Verdana" panose="020B0604030504040204" pitchFamily="34" charset="0"/>
              </a:rPr>
              <a:t>MiniBus</a:t>
            </a:r>
            <a:r>
              <a:rPr lang="en-US" sz="1600" dirty="0">
                <a:latin typeface="Verdana" panose="020B0604030504040204" pitchFamily="34" charset="0"/>
                <a:ea typeface="Verdana" panose="020B0604030504040204" pitchFamily="34" charset="0"/>
                <a:cs typeface="Verdana" panose="020B0604030504040204" pitchFamily="34" charset="0"/>
              </a:rPr>
              <a:t> fleet</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1974 – California Steam Bus Project – first FTA funded alternative fuel bus demonstration program with Sacramento, San Diego and SCRTD</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1980’s SCRTD experiments with Clean Diesel particulate trap buses, Methanol, Ethanol, and CNG propulsion buses.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1994 – alternative propulsion buses only policy adopted by the Board of Directors.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Last diesel buses retires</a:t>
            </a:r>
          </a:p>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C84BBD0D-6694-49AE-A11E-3FAEF5D55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9361" y="1396136"/>
            <a:ext cx="2551814" cy="1714500"/>
          </a:xfrm>
          <a:prstGeom prst="rect">
            <a:avLst/>
          </a:prstGeom>
        </p:spPr>
      </p:pic>
      <p:pic>
        <p:nvPicPr>
          <p:cNvPr id="7" name="Picture 6">
            <a:extLst>
              <a:ext uri="{FF2B5EF4-FFF2-40B4-BE49-F238E27FC236}">
                <a16:creationId xmlns:a16="http://schemas.microsoft.com/office/drawing/2014/main" id="{588634ED-E79D-4D6C-9F99-D8BFB5566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193" y="1396136"/>
            <a:ext cx="2276475" cy="1714500"/>
          </a:xfrm>
          <a:prstGeom prst="rect">
            <a:avLst/>
          </a:prstGeom>
        </p:spPr>
      </p:pic>
      <p:pic>
        <p:nvPicPr>
          <p:cNvPr id="8" name="Picture 7">
            <a:extLst>
              <a:ext uri="{FF2B5EF4-FFF2-40B4-BE49-F238E27FC236}">
                <a16:creationId xmlns:a16="http://schemas.microsoft.com/office/drawing/2014/main" id="{B808B854-9338-4D33-A442-C2845EB2D9FC}"/>
              </a:ext>
            </a:extLst>
          </p:cNvPr>
          <p:cNvPicPr>
            <a:picLocks noChangeAspect="1"/>
          </p:cNvPicPr>
          <p:nvPr/>
        </p:nvPicPr>
        <p:blipFill>
          <a:blip r:embed="rId4"/>
          <a:stretch>
            <a:fillRect/>
          </a:stretch>
        </p:blipFill>
        <p:spPr>
          <a:xfrm>
            <a:off x="258514" y="1390751"/>
            <a:ext cx="2220847" cy="2096670"/>
          </a:xfrm>
          <a:prstGeom prst="rect">
            <a:avLst/>
          </a:prstGeom>
        </p:spPr>
      </p:pic>
      <p:pic>
        <p:nvPicPr>
          <p:cNvPr id="10" name="Picture 9">
            <a:extLst>
              <a:ext uri="{FF2B5EF4-FFF2-40B4-BE49-F238E27FC236}">
                <a16:creationId xmlns:a16="http://schemas.microsoft.com/office/drawing/2014/main" id="{FA154390-116E-4529-BA41-4DE498AF3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4470" y="1396136"/>
            <a:ext cx="1959429" cy="1714500"/>
          </a:xfrm>
          <a:prstGeom prst="rect">
            <a:avLst/>
          </a:prstGeom>
        </p:spPr>
      </p:pic>
    </p:spTree>
    <p:extLst>
      <p:ext uri="{BB962C8B-B14F-4D97-AF65-F5344CB8AC3E}">
        <p14:creationId xmlns:p14="http://schemas.microsoft.com/office/powerpoint/2010/main" val="341801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000" y="381000"/>
            <a:ext cx="72570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Why did rail transit go away?</a:t>
            </a:r>
          </a:p>
        </p:txBody>
      </p:sp>
      <p:sp>
        <p:nvSpPr>
          <p:cNvPr id="3" name="Rectangle 2"/>
          <p:cNvSpPr/>
          <p:nvPr/>
        </p:nvSpPr>
        <p:spPr>
          <a:xfrm>
            <a:off x="228600" y="1219200"/>
            <a:ext cx="8915400" cy="5632311"/>
          </a:xfrm>
          <a:prstGeom prst="rect">
            <a:avLst/>
          </a:prstGeom>
        </p:spPr>
        <p:txBody>
          <a:bodyPr wrap="square">
            <a:spAutoFit/>
          </a:bodyPr>
          <a:lstStyle/>
          <a:p>
            <a:pPr marL="285750" indent="-285750">
              <a:lnSpc>
                <a:spcPct val="80000"/>
              </a:lnSpc>
              <a:buFont typeface="Arial" panose="020B0604020202020204" pitchFamily="34" charset="0"/>
              <a:buChar char="•"/>
            </a:pPr>
            <a:r>
              <a:rPr lang="en-US" altLang="en-US" dirty="0">
                <a:latin typeface="Verdana" panose="020B0604030504040204" pitchFamily="34" charset="0"/>
              </a:rPr>
              <a:t>Capital costs to replace aging power substations, catenary wire and rail cars, buses become the economical alternative, rail-to-bus conversions begin in 1925, rapidly accelerate in 1950’s with highway construction.</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Public Utilities Commission held back fare increases – 5 cents from 1877 to 1927, 7 cents from 1928 to 1945, 10 cents from 1946 to 1951, 15 cents from 1952 to 1956. </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Freeway construction begins in 1938 and projects sever a number of rail lines in the 1950’s. No public subsidies for capital or operating costs available from local, state or federal governments until after 1968.</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Cultural changes - automobile reliability improves, AC and automatic transmission, status symbol marketing, and women &amp; minorities enter the industrial workforce.</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Transit service operators believed that the new freeway system would accommodate transit buses as a high-speed backbone, thereby increasing their attractiveness to passengers. </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GM perfects and markets the 45-seat transit bus; air conditioning and air suspension become options. See </a:t>
            </a:r>
            <a:r>
              <a:rPr lang="en-US" altLang="en-US" dirty="0">
                <a:latin typeface="Verdana" panose="020B0604030504040204" pitchFamily="34" charset="0"/>
                <a:hlinkClick r:id="rId2"/>
              </a:rPr>
              <a:t>Let’s Go To Town</a:t>
            </a:r>
            <a:r>
              <a:rPr lang="en-US" altLang="en-US" dirty="0">
                <a:latin typeface="Verdana" panose="020B0604030504040204" pitchFamily="34" charset="0"/>
              </a:rPr>
              <a:t> film.</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Diesel is not yet considered to be a component of a new phenomenon called “smog” See 1967 film “</a:t>
            </a:r>
            <a:r>
              <a:rPr lang="en-US" altLang="en-US" dirty="0">
                <a:latin typeface="Verdana" panose="020B0604030504040204" pitchFamily="34" charset="0"/>
                <a:hlinkClick r:id="rId3"/>
              </a:rPr>
              <a:t>The Answer is Clear</a:t>
            </a:r>
            <a:r>
              <a:rPr lang="en-US" altLang="en-US" dirty="0">
                <a:latin typeface="Verdana" panose="020B0604030504040204" pitchFamily="34" charset="0"/>
              </a:rPr>
              <a:t>” by Detroit Diesel.</a:t>
            </a:r>
          </a:p>
        </p:txBody>
      </p:sp>
    </p:spTree>
    <p:extLst>
      <p:ext uri="{BB962C8B-B14F-4D97-AF65-F5344CB8AC3E}">
        <p14:creationId xmlns:p14="http://schemas.microsoft.com/office/powerpoint/2010/main" val="161279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1752600" y="360895"/>
            <a:ext cx="6589200" cy="128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normAutofit fontScale="90000"/>
          </a:bodyPr>
          <a:lstStyle>
            <a:lvl1pPr algn="l" defTabSz="787400" rtl="0" fontAlgn="base">
              <a:spcBef>
                <a:spcPct val="0"/>
              </a:spcBef>
              <a:spcAft>
                <a:spcPct val="0"/>
              </a:spcAft>
              <a:defRPr sz="3400" kern="1200">
                <a:solidFill>
                  <a:schemeClr val="tx1"/>
                </a:solidFill>
                <a:latin typeface="+mj-lt"/>
                <a:ea typeface="+mj-ea"/>
                <a:cs typeface="+mj-cs"/>
              </a:defRPr>
            </a:lvl1pPr>
            <a:lvl2pPr algn="l" defTabSz="787400" rtl="0" fontAlgn="base">
              <a:spcBef>
                <a:spcPct val="0"/>
              </a:spcBef>
              <a:spcAft>
                <a:spcPct val="0"/>
              </a:spcAft>
              <a:defRPr sz="3400">
                <a:solidFill>
                  <a:schemeClr val="tx1"/>
                </a:solidFill>
                <a:latin typeface="ScalaSansLF-Bold" panose="02000503060000020004" pitchFamily="2" charset="0"/>
              </a:defRPr>
            </a:lvl2pPr>
            <a:lvl3pPr algn="l" defTabSz="787400" rtl="0" fontAlgn="base">
              <a:spcBef>
                <a:spcPct val="0"/>
              </a:spcBef>
              <a:spcAft>
                <a:spcPct val="0"/>
              </a:spcAft>
              <a:defRPr sz="3400">
                <a:solidFill>
                  <a:schemeClr val="tx1"/>
                </a:solidFill>
                <a:latin typeface="ScalaSansLF-Bold" panose="02000503060000020004" pitchFamily="2" charset="0"/>
              </a:defRPr>
            </a:lvl3pPr>
            <a:lvl4pPr algn="l" defTabSz="787400" rtl="0" fontAlgn="base">
              <a:spcBef>
                <a:spcPct val="0"/>
              </a:spcBef>
              <a:spcAft>
                <a:spcPct val="0"/>
              </a:spcAft>
              <a:defRPr sz="3400">
                <a:solidFill>
                  <a:schemeClr val="tx1"/>
                </a:solidFill>
                <a:latin typeface="ScalaSansLF-Bold" panose="02000503060000020004" pitchFamily="2" charset="0"/>
              </a:defRPr>
            </a:lvl4pPr>
            <a:lvl5pPr algn="l" defTabSz="787400" rtl="0" fontAlgn="base">
              <a:spcBef>
                <a:spcPct val="0"/>
              </a:spcBef>
              <a:spcAft>
                <a:spcPct val="0"/>
              </a:spcAft>
              <a:defRPr sz="3400">
                <a:solidFill>
                  <a:schemeClr val="tx1"/>
                </a:solidFill>
                <a:latin typeface="ScalaSansLF-Bold" panose="02000503060000020004" pitchFamily="2" charset="0"/>
              </a:defRPr>
            </a:lvl5pPr>
            <a:lvl6pPr marL="457200" algn="l" defTabSz="787400" rtl="0" fontAlgn="base">
              <a:spcBef>
                <a:spcPct val="0"/>
              </a:spcBef>
              <a:spcAft>
                <a:spcPct val="0"/>
              </a:spcAft>
              <a:defRPr sz="3400">
                <a:solidFill>
                  <a:schemeClr val="tx1"/>
                </a:solidFill>
                <a:latin typeface="ScalaSansLF-Bold" panose="02000503060000020004" pitchFamily="2" charset="0"/>
              </a:defRPr>
            </a:lvl6pPr>
            <a:lvl7pPr marL="914400" algn="l" defTabSz="787400" rtl="0" fontAlgn="base">
              <a:spcBef>
                <a:spcPct val="0"/>
              </a:spcBef>
              <a:spcAft>
                <a:spcPct val="0"/>
              </a:spcAft>
              <a:defRPr sz="3400">
                <a:solidFill>
                  <a:schemeClr val="tx1"/>
                </a:solidFill>
                <a:latin typeface="ScalaSansLF-Bold" panose="02000503060000020004" pitchFamily="2" charset="0"/>
              </a:defRPr>
            </a:lvl7pPr>
            <a:lvl8pPr marL="1371600" algn="l" defTabSz="787400" rtl="0" fontAlgn="base">
              <a:spcBef>
                <a:spcPct val="0"/>
              </a:spcBef>
              <a:spcAft>
                <a:spcPct val="0"/>
              </a:spcAft>
              <a:defRPr sz="3400">
                <a:solidFill>
                  <a:schemeClr val="tx1"/>
                </a:solidFill>
                <a:latin typeface="ScalaSansLF-Bold" panose="02000503060000020004" pitchFamily="2" charset="0"/>
              </a:defRPr>
            </a:lvl8pPr>
            <a:lvl9pPr marL="1828800" algn="l" defTabSz="787400" rtl="0" fontAlgn="base">
              <a:spcBef>
                <a:spcPct val="0"/>
              </a:spcBef>
              <a:spcAft>
                <a:spcPct val="0"/>
              </a:spcAft>
              <a:defRPr sz="3400">
                <a:solidFill>
                  <a:schemeClr val="tx1"/>
                </a:solidFill>
                <a:latin typeface="ScalaSansLF-Bold" panose="02000503060000020004" pitchFamily="2" charset="0"/>
              </a:defRPr>
            </a:lvl9pPr>
          </a:lstStyle>
          <a:p>
            <a:r>
              <a:rPr lang="en-US" altLang="en-US" sz="3000" dirty="0">
                <a:latin typeface="Verdana" panose="020B0604030504040204" pitchFamily="34" charset="0"/>
              </a:rPr>
              <a:t>Influences:1939 New York Worlds Fair – GM’s </a:t>
            </a:r>
            <a:r>
              <a:rPr lang="en-US" altLang="en-US" sz="3000" dirty="0" err="1">
                <a:latin typeface="Verdana" panose="020B0604030504040204" pitchFamily="34" charset="0"/>
              </a:rPr>
              <a:t>Futurama</a:t>
            </a:r>
            <a:r>
              <a:rPr lang="en-US" altLang="en-US" sz="3000" dirty="0">
                <a:latin typeface="Verdana" panose="020B0604030504040204" pitchFamily="34" charset="0"/>
              </a:rPr>
              <a:t> Exhibit</a:t>
            </a:r>
          </a:p>
        </p:txBody>
      </p:sp>
      <p:pic>
        <p:nvPicPr>
          <p:cNvPr id="4" name="Picture 3"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353904"/>
            <a:ext cx="3214688" cy="4594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3904"/>
            <a:ext cx="55626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Grp="1" noChangeArrowheads="1"/>
          </p:cNvSpPr>
          <p:nvPr/>
        </p:nvSpPr>
        <p:spPr bwMode="auto">
          <a:xfrm>
            <a:off x="990600" y="5039730"/>
            <a:ext cx="44958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latin typeface="Verdana" panose="020B0604030504040204" pitchFamily="34" charset="0"/>
              </a:rPr>
              <a:t>Concept for car, bus and pedestrian only cities with elevated sidewalks for pedestrian safety.  </a:t>
            </a:r>
          </a:p>
        </p:txBody>
      </p:sp>
      <p:sp>
        <p:nvSpPr>
          <p:cNvPr id="10" name="Rectangle 9"/>
          <p:cNvSpPr>
            <a:spLocks noGrp="1" noChangeArrowheads="1"/>
          </p:cNvSpPr>
          <p:nvPr/>
        </p:nvSpPr>
        <p:spPr bwMode="auto">
          <a:xfrm>
            <a:off x="5715000" y="6000516"/>
            <a:ext cx="334883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latin typeface="Verdana" panose="020B0604030504040204" pitchFamily="34" charset="0"/>
              </a:rPr>
              <a:t>Imagined 14 lane freeway interchanges.</a:t>
            </a:r>
          </a:p>
        </p:txBody>
      </p:sp>
    </p:spTree>
    <p:extLst>
      <p:ext uri="{BB962C8B-B14F-4D97-AF65-F5344CB8AC3E}">
        <p14:creationId xmlns:p14="http://schemas.microsoft.com/office/powerpoint/2010/main" val="336873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2574"/>
            <a:ext cx="7315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MTA (1951-1964)</a:t>
            </a:r>
          </a:p>
        </p:txBody>
      </p:sp>
      <p:pic>
        <p:nvPicPr>
          <p:cNvPr id="3" name="Picture 2" descr="LAMTA Embl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1628775"/>
            <a:ext cx="3154363" cy="2125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onor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967" y="1033462"/>
            <a:ext cx="5715000" cy="3057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3"/>
          <p:cNvSpPr txBox="1">
            <a:spLocks noChangeArrowheads="1"/>
          </p:cNvSpPr>
          <p:nvPr/>
        </p:nvSpPr>
        <p:spPr bwMode="auto">
          <a:xfrm>
            <a:off x="1066800" y="4090987"/>
            <a:ext cx="7899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 Formed by the State in 1951 to study a monorail line from Long Beach to Panorama City along the L.A. River. </a:t>
            </a:r>
          </a:p>
          <a:p>
            <a:pPr>
              <a:buFontTx/>
              <a:buChar char="•"/>
            </a:pPr>
            <a:r>
              <a:rPr lang="en-US" altLang="en-US" sz="1600" dirty="0">
                <a:latin typeface="Verdana" panose="020B0604030504040204" pitchFamily="34" charset="0"/>
              </a:rPr>
              <a:t> Seven Member governing board appointed by the Governor. Powers expanded in 1954 to propose a new mass transit system for the region.</a:t>
            </a:r>
          </a:p>
          <a:p>
            <a:pPr>
              <a:buFontTx/>
              <a:buChar char="•"/>
            </a:pPr>
            <a:r>
              <a:rPr lang="en-US" altLang="en-US" sz="1600" dirty="0">
                <a:latin typeface="Verdana" panose="020B0604030504040204" pitchFamily="34" charset="0"/>
              </a:rPr>
              <a:t> Powers expanded again in 1957 allowing MTA to become a transit operator. </a:t>
            </a:r>
          </a:p>
          <a:p>
            <a:pPr>
              <a:buFontTx/>
              <a:buChar char="•"/>
            </a:pPr>
            <a:r>
              <a:rPr lang="en-US" altLang="en-US" sz="1600" dirty="0">
                <a:latin typeface="Verdana" panose="020B0604030504040204" pitchFamily="34" charset="0"/>
              </a:rPr>
              <a:t> Purchased Metropolitan Coach Lines (formerly Pacific Electric) and Los Angeles Transit Lines (formerly Los Angeles Railway), effective March 3, 1958. </a:t>
            </a:r>
          </a:p>
          <a:p>
            <a:pPr>
              <a:buFontTx/>
              <a:buChar char="•"/>
            </a:pPr>
            <a:r>
              <a:rPr lang="en-US" altLang="en-US" sz="1600" dirty="0">
                <a:latin typeface="Verdana" panose="020B0604030504040204" pitchFamily="34" charset="0"/>
              </a:rPr>
              <a:t>First transit agency in the U.S. to offer Senior Discount Fares, 7/1/1961.</a:t>
            </a:r>
          </a:p>
        </p:txBody>
      </p:sp>
    </p:spTree>
    <p:extLst>
      <p:ext uri="{BB962C8B-B14F-4D97-AF65-F5344CB8AC3E}">
        <p14:creationId xmlns:p14="http://schemas.microsoft.com/office/powerpoint/2010/main" val="1939502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3733800"/>
            <a:ext cx="4572000" cy="2990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47800" y="107674"/>
            <a:ext cx="7467600" cy="128089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MTA Rail Transit still operating in 1958 – 12 lines</a:t>
            </a:r>
          </a:p>
        </p:txBody>
      </p:sp>
      <p:sp>
        <p:nvSpPr>
          <p:cNvPr id="3" name="Rectangle 2"/>
          <p:cNvSpPr>
            <a:spLocks noChangeArrowheads="1"/>
          </p:cNvSpPr>
          <p:nvPr/>
        </p:nvSpPr>
        <p:spPr bwMode="auto">
          <a:xfrm>
            <a:off x="381000" y="1676400"/>
            <a:ext cx="3810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nSpc>
                <a:spcPct val="90000"/>
              </a:lnSpc>
            </a:pPr>
            <a:r>
              <a:rPr lang="en-US" altLang="en-US" sz="1600" dirty="0">
                <a:latin typeface="Verdana" panose="020B0604030504040204" pitchFamily="34" charset="0"/>
              </a:rPr>
              <a:t>5 rail lines from Pacific Electric (1898-1953) via Metropolitan Coach Lines (1953-1958):</a:t>
            </a:r>
          </a:p>
          <a:p>
            <a:pPr lvl="1">
              <a:lnSpc>
                <a:spcPct val="90000"/>
              </a:lnSpc>
            </a:pPr>
            <a:r>
              <a:rPr lang="en-US" altLang="en-US" sz="1600" dirty="0">
                <a:latin typeface="Verdana" panose="020B0604030504040204" pitchFamily="34" charset="0"/>
              </a:rPr>
              <a:t>Long Beach, San Pedro, Bellflower, Watts Local, and Catalina Terminal.  </a:t>
            </a:r>
          </a:p>
          <a:p>
            <a:pPr lvl="1">
              <a:lnSpc>
                <a:spcPct val="90000"/>
              </a:lnSpc>
            </a:pPr>
            <a:r>
              <a:rPr lang="en-US" altLang="en-US" sz="1600" i="1" dirty="0">
                <a:latin typeface="Verdana" panose="020B0604030504040204" pitchFamily="34" charset="0"/>
              </a:rPr>
              <a:t>The last “Red Car” runs to Long Beach on April 9, 1961.</a:t>
            </a:r>
          </a:p>
          <a:p>
            <a:pPr>
              <a:lnSpc>
                <a:spcPct val="90000"/>
              </a:lnSpc>
              <a:buFontTx/>
              <a:buNone/>
            </a:pPr>
            <a:r>
              <a:rPr lang="en-US" altLang="en-US" sz="1600" dirty="0">
                <a:latin typeface="Verdana" panose="020B0604030504040204" pitchFamily="34" charset="0"/>
              </a:rPr>
              <a:t> </a:t>
            </a:r>
          </a:p>
          <a:p>
            <a:pPr>
              <a:lnSpc>
                <a:spcPct val="90000"/>
              </a:lnSpc>
            </a:pPr>
            <a:r>
              <a:rPr lang="en-US" altLang="en-US" sz="1600" dirty="0">
                <a:latin typeface="Verdana" panose="020B0604030504040204" pitchFamily="34" charset="0"/>
              </a:rPr>
              <a:t>5 streetcar lines and 2 electric trolley bus lines from Los Angeles Railway (1895-1945) via Los Angeles Transit Lines (1945-1958):</a:t>
            </a:r>
          </a:p>
          <a:p>
            <a:pPr lvl="1">
              <a:lnSpc>
                <a:spcPct val="90000"/>
              </a:lnSpc>
            </a:pPr>
            <a:r>
              <a:rPr lang="en-US" altLang="en-US" sz="1600" dirty="0">
                <a:latin typeface="Verdana" panose="020B0604030504040204" pitchFamily="34" charset="0"/>
              </a:rPr>
              <a:t>West Jefferson Blvd &amp; Huntington Park (J), West Pico &amp; East 1</a:t>
            </a:r>
            <a:r>
              <a:rPr lang="en-US" altLang="en-US" sz="1600" baseline="30000" dirty="0">
                <a:latin typeface="Verdana" panose="020B0604030504040204" pitchFamily="34" charset="0"/>
              </a:rPr>
              <a:t>st</a:t>
            </a:r>
            <a:r>
              <a:rPr lang="en-US" altLang="en-US" sz="1600" dirty="0">
                <a:latin typeface="Verdana" panose="020B0604030504040204" pitchFamily="34" charset="0"/>
              </a:rPr>
              <a:t> St. (P), Whittier Blvd. &amp; West 3</a:t>
            </a:r>
            <a:r>
              <a:rPr lang="en-US" altLang="en-US" sz="1600" baseline="30000" dirty="0">
                <a:latin typeface="Verdana" panose="020B0604030504040204" pitchFamily="34" charset="0"/>
              </a:rPr>
              <a:t>rd</a:t>
            </a:r>
            <a:r>
              <a:rPr lang="en-US" altLang="en-US" sz="1600" dirty="0">
                <a:latin typeface="Verdana" panose="020B0604030504040204" pitchFamily="34" charset="0"/>
              </a:rPr>
              <a:t> St. (R), San Pedro St. &amp; Western Ave. (S), Vernon &amp; Vermont Ave (V), Line 2 and Line 3.   </a:t>
            </a:r>
          </a:p>
          <a:p>
            <a:pPr lvl="1">
              <a:lnSpc>
                <a:spcPct val="90000"/>
              </a:lnSpc>
            </a:pPr>
            <a:r>
              <a:rPr lang="en-US" altLang="en-US" sz="1600" i="1" dirty="0">
                <a:latin typeface="Verdana" panose="020B0604030504040204" pitchFamily="34" charset="0"/>
              </a:rPr>
              <a:t>The last “Yellow Car” runs on March 31, 1963.</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1219200"/>
            <a:ext cx="4605337" cy="355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629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1422"/>
            <a:ext cx="73914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MTA (1951-1964)</a:t>
            </a:r>
          </a:p>
        </p:txBody>
      </p:sp>
      <p:sp>
        <p:nvSpPr>
          <p:cNvPr id="3" name="Text Box 8"/>
          <p:cNvSpPr txBox="1">
            <a:spLocks noChangeArrowheads="1"/>
          </p:cNvSpPr>
          <p:nvPr/>
        </p:nvSpPr>
        <p:spPr bwMode="auto">
          <a:xfrm>
            <a:off x="556849" y="3764824"/>
            <a:ext cx="864039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 1954 study of one monorail line, 45 miles/$165 million, grows in 1960 to a 75 mile/$529 million monorail plan with elevated rail along Wilshire.</a:t>
            </a:r>
          </a:p>
          <a:p>
            <a:pPr>
              <a:buFontTx/>
              <a:buChar char="•"/>
            </a:pPr>
            <a:r>
              <a:rPr lang="en-US" altLang="en-US" sz="1600" dirty="0">
                <a:latin typeface="Verdana" panose="020B0604030504040204" pitchFamily="34" charset="0"/>
              </a:rPr>
              <a:t> Expanded monorail plan meets strong opposition from Valley Boulevard, Wilshire Corridor and especially Beverly Hills. </a:t>
            </a:r>
          </a:p>
          <a:p>
            <a:pPr>
              <a:buFontTx/>
              <a:buChar char="•"/>
            </a:pPr>
            <a:r>
              <a:rPr lang="en-US" altLang="en-US" sz="1600" dirty="0">
                <a:latin typeface="Verdana" panose="020B0604030504040204" pitchFamily="34" charset="0"/>
              </a:rPr>
              <a:t> MTA’s plan is scaled down to a “Backbone Route” with subway under Wilshire Boulevard and at-grade rail to El Monte.</a:t>
            </a:r>
          </a:p>
          <a:p>
            <a:pPr>
              <a:buFontTx/>
              <a:buChar char="•"/>
            </a:pPr>
            <a:r>
              <a:rPr lang="en-US" altLang="en-US" sz="1600" dirty="0">
                <a:latin typeface="Verdana" panose="020B0604030504040204" pitchFamily="34" charset="0"/>
              </a:rPr>
              <a:t> </a:t>
            </a:r>
            <a:r>
              <a:rPr lang="en-US" altLang="en-US" sz="1600" dirty="0" err="1">
                <a:latin typeface="Verdana" panose="020B0604030504040204" pitchFamily="34" charset="0"/>
              </a:rPr>
              <a:t>Alweg</a:t>
            </a:r>
            <a:r>
              <a:rPr lang="en-US" altLang="en-US" sz="1600" dirty="0">
                <a:latin typeface="Verdana" panose="020B0604030504040204" pitchFamily="34" charset="0"/>
              </a:rPr>
              <a:t> and </a:t>
            </a:r>
            <a:r>
              <a:rPr lang="en-US" altLang="en-US" sz="1600" dirty="0" err="1">
                <a:latin typeface="Verdana" panose="020B0604030504040204" pitchFamily="34" charset="0"/>
              </a:rPr>
              <a:t>Goodell</a:t>
            </a:r>
            <a:r>
              <a:rPr lang="en-US" altLang="en-US" sz="1600" dirty="0">
                <a:latin typeface="Verdana" panose="020B0604030504040204" pitchFamily="34" charset="0"/>
              </a:rPr>
              <a:t> Monorail Co.’s release their own monorail plans and offer to build systems for “free” in exchange for next 40 years of MTA’s </a:t>
            </a:r>
            <a:r>
              <a:rPr lang="en-US" altLang="en-US" sz="1600" dirty="0" err="1">
                <a:latin typeface="Verdana" panose="020B0604030504040204" pitchFamily="34" charset="0"/>
              </a:rPr>
              <a:t>farebox</a:t>
            </a:r>
            <a:r>
              <a:rPr lang="en-US" altLang="en-US" sz="1600" dirty="0">
                <a:latin typeface="Verdana" panose="020B0604030504040204" pitchFamily="34" charset="0"/>
              </a:rPr>
              <a:t> revenue.</a:t>
            </a:r>
          </a:p>
          <a:p>
            <a:pPr>
              <a:buFontTx/>
              <a:buChar char="•"/>
            </a:pPr>
            <a:r>
              <a:rPr lang="en-US" altLang="en-US" sz="1600" dirty="0">
                <a:latin typeface="Verdana" panose="020B0604030504040204" pitchFamily="34" charset="0"/>
              </a:rPr>
              <a:t> MTA notifies private companies that any plan that does not include subway along the Wilshire route is unacceptable. MTA fails in its PR efforts with general public.</a:t>
            </a:r>
          </a:p>
        </p:txBody>
      </p:sp>
      <p:pic>
        <p:nvPicPr>
          <p:cNvPr id="4" name="Picture 3" descr="LAMTA 1954 Monorail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49" y="1334234"/>
            <a:ext cx="17557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AMTA 1960 Plan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23121"/>
            <a:ext cx="3505200" cy="2449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AMTA Backbone Route 1961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848" y="1334234"/>
            <a:ext cx="3200400" cy="241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451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769" y="474020"/>
            <a:ext cx="74676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MTA (1951-1964)</a:t>
            </a:r>
          </a:p>
        </p:txBody>
      </p:sp>
      <p:sp>
        <p:nvSpPr>
          <p:cNvPr id="3" name="Text Box 5"/>
          <p:cNvSpPr txBox="1">
            <a:spLocks noChangeArrowheads="1"/>
          </p:cNvSpPr>
          <p:nvPr/>
        </p:nvSpPr>
        <p:spPr bwMode="auto">
          <a:xfrm>
            <a:off x="1423012" y="3779798"/>
            <a:ext cx="739195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 Politicians vociferously battle over if and how transit would be subsidized and what the very definition of subsidy really is. Public becomes thoroughly confused.</a:t>
            </a:r>
          </a:p>
          <a:p>
            <a:pPr>
              <a:buFontTx/>
              <a:buChar char="•"/>
            </a:pPr>
            <a:r>
              <a:rPr lang="en-US" altLang="en-US" sz="1600" dirty="0">
                <a:latin typeface="Verdana" panose="020B0604030504040204" pitchFamily="34" charset="0"/>
              </a:rPr>
              <a:t>The MTA, without the ability to tax, issue bonds, or take property via eminent domain, without the existence of any Federal or State capital assistance programs, holds two subway groundbreaking ceremonies: in downtown with Gov. Edmund G. Brown on 1/12/62, and in Beverly Hills with BH Mayor Jack Freeman, on 1/23/62.  </a:t>
            </a:r>
          </a:p>
          <a:p>
            <a:pPr>
              <a:buFontTx/>
              <a:buChar char="•"/>
            </a:pPr>
            <a:r>
              <a:rPr lang="en-US" altLang="en-US" sz="1600" dirty="0">
                <a:latin typeface="Verdana" panose="020B0604030504040204" pitchFamily="34" charset="0"/>
              </a:rPr>
              <a:t> State Sen. Rees (D-Beverly Hills) re-writes MTA legislation to give the transit agency the powers it was missing, re-launching it as the Southern California Rapid Transit District (SCRTD) in September 1964.</a:t>
            </a:r>
          </a:p>
        </p:txBody>
      </p:sp>
      <p:pic>
        <p:nvPicPr>
          <p:cNvPr id="4" name="Picture 3" descr="Wilshire Groundbreak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1769" y="1219200"/>
            <a:ext cx="6096000" cy="245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605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367" y="5334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SCRTD (1964-1993)</a:t>
            </a:r>
          </a:p>
        </p:txBody>
      </p:sp>
      <p:sp>
        <p:nvSpPr>
          <p:cNvPr id="3" name="Text Box 6"/>
          <p:cNvSpPr txBox="1">
            <a:spLocks noChangeArrowheads="1"/>
          </p:cNvSpPr>
          <p:nvPr/>
        </p:nvSpPr>
        <p:spPr bwMode="auto">
          <a:xfrm>
            <a:off x="3822700" y="1524000"/>
            <a:ext cx="48768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 New agency has an eleven-member board appointed by local elected officials, the powers of eminent domain, taxation through local referendum, bond issuance, and creation of Benefit Assessment Districts. </a:t>
            </a:r>
          </a:p>
          <a:p>
            <a:pPr>
              <a:buFontTx/>
              <a:buChar char="•"/>
            </a:pPr>
            <a:r>
              <a:rPr lang="en-US" altLang="en-US" sz="1600" dirty="0">
                <a:latin typeface="Verdana" panose="020B0604030504040204" pitchFamily="34" charset="0"/>
              </a:rPr>
              <a:t> It is enthusiastically welcomed in an event at the Ambassador Hotel with 400 civic leaders.</a:t>
            </a:r>
          </a:p>
          <a:p>
            <a:pPr>
              <a:buFontTx/>
              <a:buChar char="•"/>
            </a:pPr>
            <a:r>
              <a:rPr lang="en-US" altLang="en-US" sz="1600" dirty="0">
                <a:latin typeface="Verdana" panose="020B0604030504040204" pitchFamily="34" charset="0"/>
              </a:rPr>
              <a:t> Takes its legislative charge to create a new mass transit system for Los Angeles seriously and goes to work marketing public transportation as a needed and necessary community asset.</a:t>
            </a:r>
          </a:p>
          <a:p>
            <a:pPr>
              <a:buFontTx/>
              <a:buChar char="•"/>
            </a:pPr>
            <a:r>
              <a:rPr lang="en-US" altLang="en-US" sz="1600" dirty="0">
                <a:latin typeface="Verdana" panose="020B0604030504040204" pitchFamily="34" charset="0"/>
              </a:rPr>
              <a:t> Federal government forms the Urban Mass Transit Administration in 1964 (now called the Federal Transportation Administration).</a:t>
            </a:r>
          </a:p>
          <a:p>
            <a:pPr>
              <a:buFontTx/>
              <a:buChar char="•"/>
            </a:pPr>
            <a:r>
              <a:rPr lang="en-US" altLang="en-US" sz="1600" dirty="0">
                <a:latin typeface="Verdana" panose="020B0604030504040204" pitchFamily="34" charset="0"/>
              </a:rPr>
              <a:t> Operates transit service in L.A., Orange, Riverside and San Bernardino counties.  </a:t>
            </a:r>
          </a:p>
          <a:p>
            <a:pPr>
              <a:buFontTx/>
              <a:buChar char="•"/>
            </a:pPr>
            <a:r>
              <a:rPr lang="en-US" altLang="en-US" sz="1600" dirty="0">
                <a:latin typeface="Verdana" panose="020B0604030504040204" pitchFamily="34" charset="0"/>
              </a:rPr>
              <a:t> Takes over 11 other failing or failed transit companies, standardizing routes and fares.  </a:t>
            </a:r>
          </a:p>
        </p:txBody>
      </p:sp>
      <p:pic>
        <p:nvPicPr>
          <p:cNvPr id="4" name="Picture 3" descr="RTD (first) Emblem (boomerang) 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358" y="1560723"/>
            <a:ext cx="3352800" cy="2160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mblems -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58" y="3818276"/>
            <a:ext cx="2752725" cy="231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147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Research Library &amp; Archive</a:t>
            </a:r>
          </a:p>
        </p:txBody>
      </p:sp>
      <p:sp>
        <p:nvSpPr>
          <p:cNvPr id="4" name="Rectangle 3"/>
          <p:cNvSpPr>
            <a:spLocks noGrp="1" noChangeArrowheads="1"/>
          </p:cNvSpPr>
          <p:nvPr/>
        </p:nvSpPr>
        <p:spPr bwMode="auto">
          <a:xfrm>
            <a:off x="4826000" y="1371600"/>
            <a:ext cx="4191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latin typeface="Verdana" panose="020B0604030504040204" pitchFamily="34" charset="0"/>
              </a:rPr>
              <a:t>Transportation research library for employees, consultants, students, academics, other government agencies and the general public.</a:t>
            </a:r>
          </a:p>
          <a:p>
            <a:r>
              <a:rPr lang="en-US" altLang="en-US" sz="1600" dirty="0">
                <a:latin typeface="Verdana" panose="020B0604030504040204" pitchFamily="34" charset="0"/>
              </a:rPr>
              <a:t>Partner of the </a:t>
            </a:r>
            <a:r>
              <a:rPr lang="en-US" altLang="en-US" sz="1600" dirty="0">
                <a:latin typeface="Verdana" panose="020B0604030504040204" pitchFamily="34" charset="0"/>
                <a:hlinkClick r:id="rId2"/>
              </a:rPr>
              <a:t>National Transportation Library</a:t>
            </a:r>
            <a:r>
              <a:rPr lang="en-US" altLang="en-US" sz="1600" dirty="0">
                <a:latin typeface="Verdana" panose="020B0604030504040204" pitchFamily="34" charset="0"/>
              </a:rPr>
              <a:t>, member of </a:t>
            </a:r>
            <a:r>
              <a:rPr lang="en-US" altLang="en-US" sz="1600" dirty="0">
                <a:latin typeface="Verdana" panose="020B0604030504040204" pitchFamily="34" charset="0"/>
                <a:hlinkClick r:id="rId3"/>
              </a:rPr>
              <a:t>Transportation Knowledge Networks</a:t>
            </a:r>
            <a:r>
              <a:rPr lang="en-US" altLang="en-US" sz="1600" dirty="0">
                <a:latin typeface="Verdana" panose="020B0604030504040204" pitchFamily="34" charset="0"/>
              </a:rPr>
              <a:t>, and affiliate of the National Academies’ </a:t>
            </a:r>
            <a:r>
              <a:rPr lang="en-US" altLang="en-US" sz="1600" dirty="0">
                <a:latin typeface="Verdana" panose="020B0604030504040204" pitchFamily="34" charset="0"/>
                <a:hlinkClick r:id="rId4"/>
              </a:rPr>
              <a:t>Transportation Research Board</a:t>
            </a:r>
            <a:r>
              <a:rPr lang="en-US" altLang="en-US" sz="1600" dirty="0">
                <a:latin typeface="Verdana" panose="020B0604030504040204" pitchFamily="34" charset="0"/>
              </a:rPr>
              <a:t> (TRB). </a:t>
            </a:r>
          </a:p>
          <a:p>
            <a:r>
              <a:rPr lang="en-US" altLang="en-US" sz="1600" dirty="0">
                <a:latin typeface="Verdana" panose="020B0604030504040204" pitchFamily="34" charset="0"/>
              </a:rPr>
              <a:t>Largest transit operator-owned library, forth largest transportation library collection after </a:t>
            </a:r>
            <a:r>
              <a:rPr lang="en-US" altLang="en-US" sz="1600" dirty="0">
                <a:latin typeface="Verdana" panose="020B0604030504040204" pitchFamily="34" charset="0"/>
                <a:hlinkClick r:id="rId5"/>
              </a:rPr>
              <a:t>U.C. Berkeley</a:t>
            </a:r>
            <a:r>
              <a:rPr lang="en-US" altLang="en-US" sz="1600" dirty="0">
                <a:latin typeface="Verdana" panose="020B0604030504040204" pitchFamily="34" charset="0"/>
              </a:rPr>
              <a:t>, </a:t>
            </a:r>
            <a:r>
              <a:rPr lang="en-US" altLang="en-US" sz="1600" dirty="0">
                <a:latin typeface="Verdana" panose="020B0604030504040204" pitchFamily="34" charset="0"/>
                <a:hlinkClick r:id="rId6"/>
              </a:rPr>
              <a:t>Northwestern University</a:t>
            </a:r>
            <a:r>
              <a:rPr lang="en-US" altLang="en-US" sz="1600" dirty="0">
                <a:latin typeface="Verdana" panose="020B0604030504040204" pitchFamily="34" charset="0"/>
              </a:rPr>
              <a:t> and the U.S. DOT’s </a:t>
            </a:r>
            <a:r>
              <a:rPr lang="en-US" altLang="en-US" sz="1600" dirty="0">
                <a:latin typeface="Verdana" panose="020B0604030504040204" pitchFamily="34" charset="0"/>
                <a:hlinkClick r:id="rId7"/>
              </a:rPr>
              <a:t>Volpe Center</a:t>
            </a:r>
            <a:r>
              <a:rPr lang="en-US" altLang="en-US" sz="1600" dirty="0">
                <a:latin typeface="Verdana" panose="020B0604030504040204" pitchFamily="34" charset="0"/>
              </a:rPr>
              <a:t>.</a:t>
            </a:r>
          </a:p>
          <a:p>
            <a:r>
              <a:rPr lang="en-US" altLang="en-US" sz="1600" dirty="0">
                <a:latin typeface="Verdana" panose="020B0604030504040204" pitchFamily="34" charset="0"/>
              </a:rPr>
              <a:t>Member of Getty/USC’s </a:t>
            </a:r>
            <a:r>
              <a:rPr lang="en-US" altLang="en-US" sz="1600" dirty="0">
                <a:latin typeface="Verdana" panose="020B0604030504040204" pitchFamily="34" charset="0"/>
                <a:hlinkClick r:id="rId8"/>
              </a:rPr>
              <a:t>L.A. as Subject Archives</a:t>
            </a:r>
            <a:r>
              <a:rPr lang="en-US" altLang="en-US" sz="1600" dirty="0">
                <a:latin typeface="Verdana" panose="020B0604030504040204" pitchFamily="34" charset="0"/>
              </a:rPr>
              <a:t> Forum.</a:t>
            </a:r>
          </a:p>
        </p:txBody>
      </p:sp>
      <p:sp>
        <p:nvSpPr>
          <p:cNvPr id="5" name="Rectangle 4"/>
          <p:cNvSpPr>
            <a:spLocks noGrp="1" noChangeArrowheads="1"/>
          </p:cNvSpPr>
          <p:nvPr/>
        </p:nvSpPr>
        <p:spPr bwMode="auto">
          <a:xfrm>
            <a:off x="685800" y="1371600"/>
            <a:ext cx="3810000" cy="515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latin typeface="Verdana" panose="020B0604030504040204" pitchFamily="34" charset="0"/>
              </a:rPr>
              <a:t>Originally the library of the Los Angeles Consolidated Railway Company, later </a:t>
            </a:r>
            <a:r>
              <a:rPr lang="en-US" altLang="en-US" sz="1600" dirty="0" err="1">
                <a:latin typeface="Verdana" panose="020B0604030504040204" pitchFamily="34" charset="0"/>
              </a:rPr>
              <a:t>LARy</a:t>
            </a:r>
            <a:r>
              <a:rPr lang="en-US" altLang="en-US" sz="1600" dirty="0">
                <a:latin typeface="Verdana" panose="020B0604030504040204" pitchFamily="34" charset="0"/>
              </a:rPr>
              <a:t> (1895-1945), and intended to serve as both public outreach and an employee resource.</a:t>
            </a:r>
          </a:p>
          <a:p>
            <a:r>
              <a:rPr lang="en-US" altLang="en-US" sz="1600" dirty="0">
                <a:latin typeface="Verdana" panose="020B0604030504040204" pitchFamily="34" charset="0"/>
              </a:rPr>
              <a:t>Archive of Los Angeles transit history from 1873-present.</a:t>
            </a:r>
          </a:p>
          <a:p>
            <a:r>
              <a:rPr lang="en-US" altLang="en-US" sz="1600" dirty="0">
                <a:latin typeface="Verdana" panose="020B0604030504040204" pitchFamily="34" charset="0"/>
              </a:rPr>
              <a:t>Founding member of the Special Library Association’s Transportation Division.</a:t>
            </a:r>
          </a:p>
          <a:p>
            <a:r>
              <a:rPr lang="en-US" altLang="en-US" sz="1600" dirty="0">
                <a:latin typeface="Verdana" panose="020B0604030504040204" pitchFamily="34" charset="0"/>
              </a:rPr>
              <a:t>Repository of federally funded transportation research starting in 1971.</a:t>
            </a:r>
          </a:p>
          <a:p>
            <a:r>
              <a:rPr lang="en-US" altLang="en-US" sz="1600" dirty="0">
                <a:latin typeface="Verdana" panose="020B0604030504040204" pitchFamily="34" charset="0"/>
              </a:rPr>
              <a:t>Began computer cataloging into </a:t>
            </a:r>
            <a:r>
              <a:rPr lang="en-US" altLang="en-US" sz="1600" dirty="0">
                <a:latin typeface="Verdana" panose="020B0604030504040204" pitchFamily="34" charset="0"/>
                <a:hlinkClick r:id="rId9"/>
              </a:rPr>
              <a:t>OCLC’s World Catalog </a:t>
            </a:r>
            <a:r>
              <a:rPr lang="en-US" altLang="en-US" sz="1600" dirty="0">
                <a:latin typeface="Verdana" panose="020B0604030504040204" pitchFamily="34" charset="0"/>
              </a:rPr>
              <a:t>using Library of Congress Subject Headings and honoring interlibrary loan requests from outside institutions in 1978.</a:t>
            </a:r>
          </a:p>
        </p:txBody>
      </p:sp>
    </p:spTree>
    <p:extLst>
      <p:ext uri="{BB962C8B-B14F-4D97-AF65-F5344CB8AC3E}">
        <p14:creationId xmlns:p14="http://schemas.microsoft.com/office/powerpoint/2010/main" val="3224398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08594"/>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SCRTD (1964-1993)</a:t>
            </a:r>
          </a:p>
        </p:txBody>
      </p:sp>
      <p:pic>
        <p:nvPicPr>
          <p:cNvPr id="3" name="Picture 2" descr="SCRTD Plan Color 1968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4692"/>
            <a:ext cx="3048000" cy="23542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CRTD 1974 Plan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051" y="1293657"/>
            <a:ext cx="2895600" cy="2395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TD 1976 Sunset Coast Lines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651" y="1293657"/>
            <a:ext cx="3200400" cy="2371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414051" y="3810000"/>
            <a:ext cx="2667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800" dirty="0">
                <a:latin typeface="ScalaSansLF-Regular" panose="02000503060000020004" pitchFamily="2" charset="0"/>
              </a:rPr>
              <a:t> </a:t>
            </a:r>
            <a:r>
              <a:rPr lang="en-US" altLang="en-US" sz="1800" dirty="0">
                <a:latin typeface="Verdana" panose="020B0604030504040204" pitchFamily="34" charset="0"/>
              </a:rPr>
              <a:t>1968 Plan -   </a:t>
            </a:r>
          </a:p>
          <a:p>
            <a:pPr>
              <a:buFontTx/>
              <a:buChar char="•"/>
            </a:pPr>
            <a:r>
              <a:rPr lang="en-US" altLang="en-US" sz="1800" dirty="0">
                <a:latin typeface="Verdana" panose="020B0604030504040204" pitchFamily="34" charset="0"/>
              </a:rPr>
              <a:t> Initial 62 mile system that could expand to 300 miles, projected cost of $2.5 billion, 8.5 year construction period.</a:t>
            </a:r>
          </a:p>
          <a:p>
            <a:pPr>
              <a:buFontTx/>
              <a:buChar char="•"/>
            </a:pPr>
            <a:r>
              <a:rPr lang="en-US" altLang="en-US" sz="1800" dirty="0">
                <a:latin typeface="Verdana" panose="020B0604030504040204" pitchFamily="34" charset="0"/>
              </a:rPr>
              <a:t> Rejected by voters, 44.8% yes.</a:t>
            </a:r>
          </a:p>
        </p:txBody>
      </p:sp>
      <p:sp>
        <p:nvSpPr>
          <p:cNvPr id="7" name="Text Box 12"/>
          <p:cNvSpPr txBox="1">
            <a:spLocks noChangeArrowheads="1"/>
          </p:cNvSpPr>
          <p:nvPr/>
        </p:nvSpPr>
        <p:spPr bwMode="auto">
          <a:xfrm>
            <a:off x="3385851" y="3810000"/>
            <a:ext cx="2590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800" dirty="0">
                <a:latin typeface="ScalaSansLF-Regular" panose="02000503060000020004" pitchFamily="2" charset="0"/>
              </a:rPr>
              <a:t> </a:t>
            </a:r>
            <a:r>
              <a:rPr lang="en-US" altLang="en-US" sz="1800" dirty="0">
                <a:latin typeface="Verdana" panose="020B0604030504040204" pitchFamily="34" charset="0"/>
              </a:rPr>
              <a:t>1974 Plan –</a:t>
            </a:r>
          </a:p>
          <a:p>
            <a:pPr>
              <a:buFontTx/>
              <a:buChar char="•"/>
            </a:pPr>
            <a:r>
              <a:rPr lang="en-US" altLang="en-US" sz="1800" dirty="0">
                <a:latin typeface="Verdana" panose="020B0604030504040204" pitchFamily="34" charset="0"/>
              </a:rPr>
              <a:t> Initial 116 mile system that could eventually expand to a 250 miles, projected cost of $6.6 billion, 12 year construction period.</a:t>
            </a:r>
          </a:p>
          <a:p>
            <a:pPr>
              <a:buFontTx/>
              <a:buChar char="•"/>
            </a:pPr>
            <a:r>
              <a:rPr lang="en-US" altLang="en-US" sz="1800" dirty="0">
                <a:latin typeface="Verdana" panose="020B0604030504040204" pitchFamily="34" charset="0"/>
              </a:rPr>
              <a:t> Rejected by voters, 46.3% yes.</a:t>
            </a:r>
          </a:p>
        </p:txBody>
      </p:sp>
      <p:sp>
        <p:nvSpPr>
          <p:cNvPr id="8" name="Text Box 14"/>
          <p:cNvSpPr txBox="1">
            <a:spLocks noChangeArrowheads="1"/>
          </p:cNvSpPr>
          <p:nvPr/>
        </p:nvSpPr>
        <p:spPr bwMode="auto">
          <a:xfrm>
            <a:off x="6281451" y="3810000"/>
            <a:ext cx="28194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800" dirty="0">
                <a:latin typeface="ScalaSansLF-Regular" panose="02000503060000020004" pitchFamily="2" charset="0"/>
              </a:rPr>
              <a:t> </a:t>
            </a:r>
            <a:r>
              <a:rPr lang="en-US" altLang="en-US" sz="1800" dirty="0">
                <a:latin typeface="Verdana" panose="020B0604030504040204" pitchFamily="34" charset="0"/>
              </a:rPr>
              <a:t>1976 “Baxter Ward” Plan –</a:t>
            </a:r>
          </a:p>
          <a:p>
            <a:pPr>
              <a:buFontTx/>
              <a:buChar char="•"/>
            </a:pPr>
            <a:r>
              <a:rPr lang="en-US" altLang="en-US" sz="1800" dirty="0">
                <a:latin typeface="Verdana" panose="020B0604030504040204" pitchFamily="34" charset="0"/>
              </a:rPr>
              <a:t> 281 mile system, 230 miles of elevated heavy rail and 51 miles of light rail, projected cost of $7.5 billion.</a:t>
            </a:r>
          </a:p>
          <a:p>
            <a:pPr>
              <a:buFontTx/>
              <a:buChar char="•"/>
            </a:pPr>
            <a:r>
              <a:rPr lang="en-US" altLang="en-US" sz="1800" dirty="0">
                <a:latin typeface="Verdana" panose="020B0604030504040204" pitchFamily="34" charset="0"/>
              </a:rPr>
              <a:t> Rejected by voters, 40.6% yes.</a:t>
            </a:r>
          </a:p>
        </p:txBody>
      </p:sp>
    </p:spTree>
    <p:extLst>
      <p:ext uri="{BB962C8B-B14F-4D97-AF65-F5344CB8AC3E}">
        <p14:creationId xmlns:p14="http://schemas.microsoft.com/office/powerpoint/2010/main" val="2535984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hlinkClick r:id="rId2"/>
              </a:rPr>
              <a:t>SCRTD</a:t>
            </a:r>
            <a:r>
              <a:rPr lang="en-US" dirty="0">
                <a:latin typeface="Verdana" panose="020B0604030504040204" pitchFamily="34" charset="0"/>
                <a:ea typeface="Verdana" panose="020B0604030504040204" pitchFamily="34" charset="0"/>
                <a:cs typeface="Verdana" panose="020B0604030504040204" pitchFamily="34" charset="0"/>
              </a:rPr>
              <a:t> (1964-1993)</a:t>
            </a:r>
          </a:p>
        </p:txBody>
      </p:sp>
      <p:sp>
        <p:nvSpPr>
          <p:cNvPr id="4" name="Rectangle 3"/>
          <p:cNvSpPr/>
          <p:nvPr/>
        </p:nvSpPr>
        <p:spPr>
          <a:xfrm>
            <a:off x="685800" y="1524000"/>
            <a:ext cx="8229600" cy="5016758"/>
          </a:xfrm>
          <a:prstGeom prst="rect">
            <a:avLst/>
          </a:prstGeom>
        </p:spPr>
        <p:txBody>
          <a:bodyPr wrap="square">
            <a:spAutoFit/>
          </a:bodyPr>
          <a:lstStyle/>
          <a:p>
            <a:pPr>
              <a:lnSpc>
                <a:spcPct val="80000"/>
              </a:lnSpc>
              <a:buFontTx/>
              <a:buNone/>
            </a:pPr>
            <a:r>
              <a:rPr lang="en-US" altLang="en-US" sz="2000" dirty="0">
                <a:latin typeface="Verdana" panose="020B0604030504040204" pitchFamily="34" charset="0"/>
                <a:ea typeface="Verdana" panose="020B0604030504040204" pitchFamily="34" charset="0"/>
                <a:cs typeface="Verdana" panose="020B0604030504040204" pitchFamily="34" charset="0"/>
              </a:rPr>
              <a:t>Known for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3"/>
              </a:rPr>
              <a:t>Innovations &amp; Special Services</a:t>
            </a:r>
            <a:r>
              <a:rPr lang="en-US" alt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El Monte Busway HOV Project</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Mini-Bus circulator routes and Freeway Flyer services</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Bus Technology</a:t>
            </a: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In-house Air Quality Testing lab</a:t>
            </a: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1974 FTA/California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4"/>
              </a:rPr>
              <a:t>Steam Bus project</a:t>
            </a: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Particulate traps,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5"/>
              </a:rPr>
              <a:t>methanol</a:t>
            </a:r>
            <a:r>
              <a:rPr lang="en-US" altLang="en-US" sz="2000" dirty="0">
                <a:latin typeface="Verdana" panose="020B0604030504040204" pitchFamily="34" charset="0"/>
                <a:ea typeface="Verdana" panose="020B0604030504040204" pitchFamily="34" charset="0"/>
                <a:cs typeface="Verdana" panose="020B0604030504040204" pitchFamily="34" charset="0"/>
              </a:rPr>
              <a:t>, ethanol and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6"/>
              </a:rPr>
              <a:t>CNG buses</a:t>
            </a: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Double Deck and Articulated buses</a:t>
            </a: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First large scale wheel chair lift equipped bus order in history</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Innovative Bus Scheduling and Grid System re-design</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Technology – Robotic Parts Delivery, Pre-GPS Radio tracking system</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FFGA for Metro Rail Subway Project &amp; Construction</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hlinkClick r:id="rId7"/>
              </a:rPr>
              <a:t>Electric Trolley Bus System project </a:t>
            </a:r>
            <a:r>
              <a:rPr lang="en-US" altLang="en-US" sz="2000" dirty="0">
                <a:latin typeface="Verdana" panose="020B0604030504040204" pitchFamily="34" charset="0"/>
                <a:ea typeface="Verdana" panose="020B0604030504040204" pitchFamily="34" charset="0"/>
                <a:cs typeface="Verdana" panose="020B0604030504040204" pitchFamily="34" charset="0"/>
              </a:rPr>
              <a:t>begun (later cancelled) </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Rail Start up for the first new Light Rail Line &amp;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8"/>
              </a:rPr>
              <a:t>Subway</a:t>
            </a:r>
            <a:r>
              <a:rPr lang="en-US" altLang="en-US" sz="2000" dirty="0">
                <a:latin typeface="Verdana" panose="020B0604030504040204" pitchFamily="34" charset="0"/>
                <a:ea typeface="Verdana" panose="020B0604030504040204" pitchFamily="34" charset="0"/>
                <a:cs typeface="Verdana" panose="020B0604030504040204" pitchFamily="34" charset="0"/>
              </a:rPr>
              <a:t> Line</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Earthquake service, Civil Unrest service, Papal Visit,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9"/>
              </a:rPr>
              <a:t>1984 International Olympic Games</a:t>
            </a:r>
            <a:r>
              <a:rPr lang="en-US" altLang="en-US" sz="2000" dirty="0">
                <a:latin typeface="Verdana" panose="020B0604030504040204" pitchFamily="34" charset="0"/>
                <a:ea typeface="Verdana" panose="020B0604030504040204" pitchFamily="34" charset="0"/>
                <a:cs typeface="Verdana" panose="020B0604030504040204" pitchFamily="34" charset="0"/>
              </a:rPr>
              <a:t>, and coordinating other large scale special events.</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hlinkClick r:id="rId10"/>
              </a:rPr>
              <a:t>Union Station Gateway Headquarters </a:t>
            </a:r>
            <a:r>
              <a:rPr lang="en-US" altLang="en-US" sz="2000" dirty="0">
                <a:latin typeface="Verdana" panose="020B0604030504040204" pitchFamily="34" charset="0"/>
                <a:ea typeface="Verdana" panose="020B0604030504040204" pitchFamily="34" charset="0"/>
                <a:cs typeface="Verdana" panose="020B0604030504040204" pitchFamily="34" charset="0"/>
              </a:rPr>
              <a:t>Project</a:t>
            </a:r>
          </a:p>
        </p:txBody>
      </p:sp>
    </p:spTree>
    <p:extLst>
      <p:ext uri="{BB962C8B-B14F-4D97-AF65-F5344CB8AC3E}">
        <p14:creationId xmlns:p14="http://schemas.microsoft.com/office/powerpoint/2010/main" val="296268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4874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SCRTD (1964-1993)</a:t>
            </a:r>
          </a:p>
        </p:txBody>
      </p:sp>
      <p:pic>
        <p:nvPicPr>
          <p:cNvPr id="3" name="Picture 2" descr="El Monte Busway- 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700" y="3039935"/>
            <a:ext cx="3048000" cy="1885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pton- El Monte Station -4 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700" y="1152397"/>
            <a:ext cx="3048000" cy="1900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nibus- Note DW&amp;P Bld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3400" y="3052635"/>
            <a:ext cx="2832100" cy="1847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lympics emblem- 3562 at Colise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300" y="1187323"/>
            <a:ext cx="2743200" cy="1889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lympics emblem on #8904 w-Coliseu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000" y="3193923"/>
            <a:ext cx="2743200" cy="22812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9202 at LAUS May 19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3400" y="1177130"/>
            <a:ext cx="2819400" cy="20685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9911 (9900 series) double-de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9000" y="4706937"/>
            <a:ext cx="3060700" cy="21383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0700" y="4900332"/>
            <a:ext cx="2819400" cy="191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77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99262" cy="128089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Los Angeles County Transportation Commission (1977-1993)</a:t>
            </a:r>
          </a:p>
        </p:txBody>
      </p:sp>
      <p:sp>
        <p:nvSpPr>
          <p:cNvPr id="3" name="Rectangle 2"/>
          <p:cNvSpPr>
            <a:spLocks noChangeArrowheads="1"/>
          </p:cNvSpPr>
          <p:nvPr/>
        </p:nvSpPr>
        <p:spPr bwMode="auto">
          <a:xfrm>
            <a:off x="228600" y="24384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spcBef>
                <a:spcPct val="0"/>
              </a:spcBef>
            </a:pPr>
            <a:r>
              <a:rPr lang="en-US" altLang="en-US" sz="1600" dirty="0">
                <a:latin typeface="Verdana" panose="020B0604030504040204" pitchFamily="34" charset="0"/>
              </a:rPr>
              <a:t>State creates the Los Angeles County Transportation Commission (</a:t>
            </a:r>
            <a:r>
              <a:rPr lang="en-US" altLang="en-US" sz="1600" dirty="0">
                <a:latin typeface="Verdana" panose="020B0604030504040204" pitchFamily="34" charset="0"/>
                <a:hlinkClick r:id="rId2"/>
              </a:rPr>
              <a:t>LACTC</a:t>
            </a:r>
            <a:r>
              <a:rPr lang="en-US" altLang="en-US" sz="1600" dirty="0">
                <a:latin typeface="Verdana" panose="020B0604030504040204" pitchFamily="34" charset="0"/>
              </a:rPr>
              <a:t>) in 1976 to coordinate between municipal transit operators and SCRTD, plan countywide transportation improvements and ensure efficient use of local, state and federal transportation funding.</a:t>
            </a:r>
          </a:p>
          <a:p>
            <a:pPr>
              <a:spcBef>
                <a:spcPct val="0"/>
              </a:spcBef>
            </a:pPr>
            <a:endParaRPr lang="en-US" altLang="en-US" sz="1600" dirty="0">
              <a:latin typeface="Verdana" panose="020B0604030504040204" pitchFamily="34" charset="0"/>
            </a:endParaRPr>
          </a:p>
          <a:p>
            <a:pPr>
              <a:spcBef>
                <a:spcPct val="0"/>
              </a:spcBef>
            </a:pPr>
            <a:r>
              <a:rPr lang="en-US" altLang="en-US" sz="1600" dirty="0">
                <a:latin typeface="Verdana" panose="020B0604030504040204" pitchFamily="34" charset="0"/>
              </a:rPr>
              <a:t>In 1980, a majority of Los Angeles County voters approve Proposition A (54.3%), a half cent sales tax for transportation improvements, 35% of revenue is dedicated for rail construction.</a:t>
            </a:r>
          </a:p>
          <a:p>
            <a:pPr>
              <a:spcBef>
                <a:spcPct val="0"/>
              </a:spcBef>
            </a:pPr>
            <a:endParaRPr lang="en-US" altLang="en-US" sz="1600" dirty="0">
              <a:latin typeface="Verdana" panose="020B0604030504040204" pitchFamily="34" charset="0"/>
            </a:endParaRPr>
          </a:p>
          <a:p>
            <a:pPr>
              <a:spcBef>
                <a:spcPct val="0"/>
              </a:spcBef>
            </a:pPr>
            <a:r>
              <a:rPr lang="en-US" altLang="en-US" sz="1600" dirty="0">
                <a:latin typeface="Verdana" panose="020B0604030504040204" pitchFamily="34" charset="0"/>
              </a:rPr>
              <a:t>Plans and builds the </a:t>
            </a:r>
            <a:r>
              <a:rPr lang="en-US" altLang="en-US" sz="1600" dirty="0">
                <a:latin typeface="Verdana" panose="020B0604030504040204" pitchFamily="34" charset="0"/>
                <a:hlinkClick r:id="rId3"/>
              </a:rPr>
              <a:t>Metro Blue Line</a:t>
            </a:r>
            <a:r>
              <a:rPr lang="en-US" altLang="en-US" sz="1600" dirty="0">
                <a:latin typeface="Verdana" panose="020B0604030504040204" pitchFamily="34" charset="0"/>
              </a:rPr>
              <a:t>, Green Line and Red Line extensions.</a:t>
            </a:r>
          </a:p>
        </p:txBody>
      </p:sp>
      <p:pic>
        <p:nvPicPr>
          <p:cNvPr id="4" name="Picture 3" descr="LACTC 1980 Prop A Map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19200"/>
            <a:ext cx="4281488"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562142" y="6346054"/>
            <a:ext cx="46060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200" dirty="0">
                <a:latin typeface="Verdana" panose="020B0604030504040204" pitchFamily="34" charset="0"/>
              </a:rPr>
              <a:t>Map from 1980 Proposition A voter information materials</a:t>
            </a:r>
          </a:p>
        </p:txBody>
      </p:sp>
      <p:pic>
        <p:nvPicPr>
          <p:cNvPr id="6" name="Picture 5" descr="LACTC Embl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219200"/>
            <a:ext cx="1125538"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121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589200" cy="128089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Los Angeles County Transportation Commission (1977-1993)</a:t>
            </a:r>
          </a:p>
        </p:txBody>
      </p:sp>
      <p:sp>
        <p:nvSpPr>
          <p:cNvPr id="3" name="Rectangle 2"/>
          <p:cNvSpPr>
            <a:spLocks noChangeArrowheads="1"/>
          </p:cNvSpPr>
          <p:nvPr/>
        </p:nvSpPr>
        <p:spPr bwMode="auto">
          <a:xfrm>
            <a:off x="228600" y="1752600"/>
            <a:ext cx="3810000"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800" dirty="0">
                <a:latin typeface="ScalaSansLF-Bold" panose="02000503060000020004" pitchFamily="2" charset="0"/>
              </a:rPr>
              <a:t>  </a:t>
            </a:r>
            <a:r>
              <a:rPr lang="en-US" altLang="en-US" sz="1600" dirty="0">
                <a:latin typeface="Verdana" panose="020B0604030504040204" pitchFamily="34" charset="0"/>
              </a:rPr>
              <a:t>A second half-cent sales tax for transportation, Proposition C, was approved by a majority of Los Angeles County voters (50.4%) in 1990, along with propositions 108, 111 and 116.  </a:t>
            </a:r>
          </a:p>
          <a:p>
            <a:pPr>
              <a:buFontTx/>
              <a:buChar char="•"/>
            </a:pPr>
            <a:endParaRPr lang="en-US" altLang="en-US" sz="1600" dirty="0">
              <a:latin typeface="Verdana" panose="020B0604030504040204" pitchFamily="34" charset="0"/>
            </a:endParaRPr>
          </a:p>
          <a:p>
            <a:pPr>
              <a:buFontTx/>
              <a:buChar char="•"/>
            </a:pPr>
            <a:r>
              <a:rPr lang="en-US" altLang="en-US" sz="1600" dirty="0">
                <a:latin typeface="Verdana" panose="020B0604030504040204" pitchFamily="34" charset="0"/>
              </a:rPr>
              <a:t>  The Transportation Commission begins negotiations with Southern Pacific, the parent company of the former Pacific Electric system, to acquire 450 miles of right-of-way in Southern California.  The parties eventually agree on a purchase price of $980 million in 1992. The commuter rail system known as </a:t>
            </a:r>
            <a:r>
              <a:rPr lang="en-US" altLang="en-US" sz="1600" dirty="0" err="1">
                <a:latin typeface="Verdana" panose="020B0604030504040204" pitchFamily="34" charset="0"/>
                <a:hlinkClick r:id="rId2"/>
              </a:rPr>
              <a:t>Metrolink</a:t>
            </a:r>
            <a:r>
              <a:rPr lang="en-US" altLang="en-US" sz="1600" dirty="0">
                <a:latin typeface="Verdana" panose="020B0604030504040204" pitchFamily="34" charset="0"/>
                <a:hlinkClick r:id="rId2"/>
              </a:rPr>
              <a:t> is born </a:t>
            </a:r>
            <a:r>
              <a:rPr lang="en-US" altLang="en-US" sz="1600" dirty="0">
                <a:latin typeface="Verdana" panose="020B0604030504040204" pitchFamily="34" charset="0"/>
              </a:rPr>
              <a:t>and spun off as an independent five-county joint powers authority.  </a:t>
            </a:r>
          </a:p>
        </p:txBody>
      </p:sp>
      <p:pic>
        <p:nvPicPr>
          <p:cNvPr id="4" name="Picture 3" descr="Rightsof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828800"/>
            <a:ext cx="5181600" cy="398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572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127" y="152400"/>
            <a:ext cx="6589200" cy="128089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Merging Transit with Transportation</a:t>
            </a:r>
          </a:p>
        </p:txBody>
      </p:sp>
      <p:sp>
        <p:nvSpPr>
          <p:cNvPr id="3" name="Rectangle 2"/>
          <p:cNvSpPr>
            <a:spLocks noChangeArrowheads="1"/>
          </p:cNvSpPr>
          <p:nvPr/>
        </p:nvSpPr>
        <p:spPr bwMode="auto">
          <a:xfrm>
            <a:off x="469900" y="1344549"/>
            <a:ext cx="8001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1988, the two agencies agree on an eight-point plan that includes consolidating all rail construction under a single third entity, naming the lines the </a:t>
            </a:r>
            <a:r>
              <a:rPr lang="en-US" altLang="en-US" sz="1600" dirty="0">
                <a:latin typeface="Verdana" panose="020B0604030504040204" pitchFamily="34" charset="0"/>
                <a:hlinkClick r:id="rId2"/>
              </a:rPr>
              <a:t>Metro Red Line</a:t>
            </a:r>
            <a:r>
              <a:rPr lang="en-US" altLang="en-US" sz="1600" dirty="0">
                <a:latin typeface="Verdana" panose="020B0604030504040204" pitchFamily="34" charset="0"/>
              </a:rPr>
              <a:t>, </a:t>
            </a:r>
            <a:r>
              <a:rPr lang="en-US" altLang="en-US" sz="1600" dirty="0">
                <a:latin typeface="Verdana" panose="020B0604030504040204" pitchFamily="34" charset="0"/>
                <a:hlinkClick r:id="rId3"/>
              </a:rPr>
              <a:t>Metro Blue Line </a:t>
            </a:r>
            <a:r>
              <a:rPr lang="en-US" altLang="en-US" sz="1600" dirty="0">
                <a:latin typeface="Verdana" panose="020B0604030504040204" pitchFamily="34" charset="0"/>
              </a:rPr>
              <a:t>and </a:t>
            </a:r>
            <a:r>
              <a:rPr lang="en-US" altLang="en-US" sz="1600" dirty="0">
                <a:latin typeface="Verdana" panose="020B0604030504040204" pitchFamily="34" charset="0"/>
                <a:hlinkClick r:id="rId4"/>
              </a:rPr>
              <a:t>Metro Green Line</a:t>
            </a:r>
            <a:r>
              <a:rPr lang="en-US" altLang="en-US" sz="1600" dirty="0">
                <a:latin typeface="Verdana" panose="020B0604030504040204" pitchFamily="34" charset="0"/>
              </a:rPr>
              <a:t>, and open discussion of an eventual merger.</a:t>
            </a:r>
          </a:p>
          <a:p>
            <a:pPr>
              <a:buFontTx/>
              <a:buChar char="•"/>
            </a:pPr>
            <a:endParaRPr lang="en-US" altLang="en-US" sz="1600" dirty="0">
              <a:latin typeface="Verdana" panose="020B0604030504040204" pitchFamily="34" charset="0"/>
            </a:endParaRPr>
          </a:p>
          <a:p>
            <a:pPr>
              <a:buFontTx/>
              <a:buChar char="•"/>
            </a:pPr>
            <a:r>
              <a:rPr lang="en-US" altLang="en-US" sz="1600" dirty="0">
                <a:latin typeface="Verdana" panose="020B0604030504040204" pitchFamily="34" charset="0"/>
              </a:rPr>
              <a:t>1992, the Governor signs AB152 (Katz) that creates the Los Angeles County Metropolitan Transportation Authority, also known as MTA or Metro, effective February 1, 1993.  It becomes a planning, funding, construction, and operating multi-modal “super agency” for Los Angeles County.</a:t>
            </a:r>
          </a:p>
        </p:txBody>
      </p:sp>
      <p:pic>
        <p:nvPicPr>
          <p:cNvPr id="4" name="Picture 3" descr="Red Line openi 1-30-93 Gov Wilson  M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3500" y="3886200"/>
            <a:ext cx="2959100" cy="2022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orwalk in m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6648" y="3886200"/>
            <a:ext cx="3379852" cy="2292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ew 237"/>
          <p:cNvPicPr>
            <a:picLocks noChangeAspect="1" noChangeArrowheads="1"/>
          </p:cNvPicPr>
          <p:nvPr/>
        </p:nvPicPr>
        <p:blipFill>
          <a:blip r:embed="rId7" cstate="print">
            <a:extLst>
              <a:ext uri="{28A0092B-C50C-407E-A947-70E740481C1C}">
                <a14:useLocalDpi xmlns:a14="http://schemas.microsoft.com/office/drawing/2010/main" val="0"/>
              </a:ext>
            </a:extLst>
          </a:blip>
          <a:srcRect l="22769" r="16695" b="4846"/>
          <a:stretch>
            <a:fillRect/>
          </a:stretch>
        </p:blipFill>
        <p:spPr bwMode="auto">
          <a:xfrm>
            <a:off x="469900" y="3886200"/>
            <a:ext cx="2198688"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7150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825" y="616172"/>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Current Metro</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758950"/>
            <a:ext cx="3124200" cy="18176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52600"/>
            <a:ext cx="2895600"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1"/>
          <p:cNvSpPr txBox="1">
            <a:spLocks noChangeArrowheads="1"/>
          </p:cNvSpPr>
          <p:nvPr/>
        </p:nvSpPr>
        <p:spPr bwMode="auto">
          <a:xfrm>
            <a:off x="3657600" y="1371600"/>
            <a:ext cx="166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a:latin typeface="ScalaSansLF-Regular" panose="02000503060000020004" pitchFamily="2" charset="0"/>
              </a:rPr>
              <a:t>Metro Local</a:t>
            </a:r>
          </a:p>
        </p:txBody>
      </p:sp>
      <p:sp>
        <p:nvSpPr>
          <p:cNvPr id="6" name="Text Box 12"/>
          <p:cNvSpPr txBox="1">
            <a:spLocks noChangeArrowheads="1"/>
          </p:cNvSpPr>
          <p:nvPr/>
        </p:nvSpPr>
        <p:spPr bwMode="auto">
          <a:xfrm>
            <a:off x="6477000" y="13716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a:latin typeface="ScalaSansLF-Regular" panose="02000503060000020004" pitchFamily="2" charset="0"/>
              </a:rPr>
              <a:t>Metro Express</a:t>
            </a:r>
          </a:p>
        </p:txBody>
      </p:sp>
      <p:sp>
        <p:nvSpPr>
          <p:cNvPr id="7" name="Text Box 13"/>
          <p:cNvSpPr txBox="1">
            <a:spLocks noChangeArrowheads="1"/>
          </p:cNvSpPr>
          <p:nvPr/>
        </p:nvSpPr>
        <p:spPr bwMode="auto">
          <a:xfrm>
            <a:off x="762000" y="38862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eaLnBrk="0" hangingPunct="0"/>
            <a:r>
              <a:rPr lang="en-US" altLang="en-US" sz="2000">
                <a:latin typeface="ScalaSansLF-Regular" panose="02000503060000020004" pitchFamily="2" charset="0"/>
              </a:rPr>
              <a:t>Metro Light Rail</a:t>
            </a:r>
          </a:p>
        </p:txBody>
      </p:sp>
      <p:sp>
        <p:nvSpPr>
          <p:cNvPr id="8" name="Text Box 14"/>
          <p:cNvSpPr txBox="1">
            <a:spLocks noChangeArrowheads="1"/>
          </p:cNvSpPr>
          <p:nvPr/>
        </p:nvSpPr>
        <p:spPr bwMode="auto">
          <a:xfrm>
            <a:off x="685800" y="13716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dirty="0">
                <a:latin typeface="ScalaSansLF-Regular" panose="02000503060000020004" pitchFamily="2" charset="0"/>
              </a:rPr>
              <a:t>Metro Rapid</a:t>
            </a:r>
          </a:p>
        </p:txBody>
      </p:sp>
      <p:sp>
        <p:nvSpPr>
          <p:cNvPr id="9" name="Text Box 15"/>
          <p:cNvSpPr txBox="1">
            <a:spLocks noChangeArrowheads="1"/>
          </p:cNvSpPr>
          <p:nvPr/>
        </p:nvSpPr>
        <p:spPr bwMode="auto">
          <a:xfrm>
            <a:off x="3505200" y="3886200"/>
            <a:ext cx="215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a:latin typeface="ScalaSansLF-Regular" panose="02000503060000020004" pitchFamily="2" charset="0"/>
              </a:rPr>
              <a:t>Metro Heavy Rail</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67200"/>
            <a:ext cx="2895600" cy="19542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267200"/>
            <a:ext cx="2743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7526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267200"/>
            <a:ext cx="2971800" cy="20050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2"/>
          <p:cNvSpPr txBox="1">
            <a:spLocks noChangeArrowheads="1"/>
          </p:cNvSpPr>
          <p:nvPr/>
        </p:nvSpPr>
        <p:spPr bwMode="auto">
          <a:xfrm>
            <a:off x="6096000" y="3886200"/>
            <a:ext cx="297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dirty="0">
                <a:latin typeface="ScalaSansLF-Regular" panose="02000503060000020004" pitchFamily="2" charset="0"/>
              </a:rPr>
              <a:t>Metro BRT Transitways</a:t>
            </a:r>
          </a:p>
        </p:txBody>
      </p:sp>
    </p:spTree>
    <p:extLst>
      <p:ext uri="{BB962C8B-B14F-4D97-AF65-F5344CB8AC3E}">
        <p14:creationId xmlns:p14="http://schemas.microsoft.com/office/powerpoint/2010/main" val="2140144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Ballot Measures for Rapid Transit</a:t>
            </a:r>
          </a:p>
        </p:txBody>
      </p:sp>
      <p:graphicFrame>
        <p:nvGraphicFramePr>
          <p:cNvPr id="3" name="Object 2"/>
          <p:cNvGraphicFramePr>
            <a:graphicFrameLocks noChangeAspect="1"/>
          </p:cNvGraphicFramePr>
          <p:nvPr>
            <p:extLst>
              <p:ext uri="{D42A27DB-BD31-4B8C-83A1-F6EECF244321}">
                <p14:modId xmlns:p14="http://schemas.microsoft.com/office/powerpoint/2010/main" val="965284026"/>
              </p:ext>
            </p:extLst>
          </p:nvPr>
        </p:nvGraphicFramePr>
        <p:xfrm>
          <a:off x="472022" y="2060812"/>
          <a:ext cx="8462710" cy="2060073"/>
        </p:xfrm>
        <a:graphic>
          <a:graphicData uri="http://schemas.openxmlformats.org/presentationml/2006/ole">
            <mc:AlternateContent xmlns:mc="http://schemas.openxmlformats.org/markup-compatibility/2006">
              <mc:Choice xmlns:v="urn:schemas-microsoft-com:vml" Requires="v">
                <p:oleObj name="Worksheet" r:id="rId2" imgW="12182543" imgH="2752635" progId="Excel.Sheet.8">
                  <p:embed/>
                </p:oleObj>
              </mc:Choice>
              <mc:Fallback>
                <p:oleObj name="Worksheet" r:id="rId2" imgW="12182543" imgH="2752635" progId="Excel.Sheet.8">
                  <p:embed/>
                  <p:pic>
                    <p:nvPicPr>
                      <p:cNvPr id="0" name=""/>
                      <p:cNvPicPr/>
                      <p:nvPr/>
                    </p:nvPicPr>
                    <p:blipFill>
                      <a:blip r:embed="rId3"/>
                      <a:stretch>
                        <a:fillRect/>
                      </a:stretch>
                    </p:blipFill>
                    <p:spPr>
                      <a:xfrm>
                        <a:off x="472022" y="2060812"/>
                        <a:ext cx="8462710" cy="206007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E013B73-90E7-4AE6-BFC6-58C2851E1989}"/>
              </a:ext>
            </a:extLst>
          </p:cNvPr>
          <p:cNvSpPr txBox="1"/>
          <p:nvPr/>
        </p:nvSpPr>
        <p:spPr>
          <a:xfrm>
            <a:off x="472022" y="4120885"/>
            <a:ext cx="7192995" cy="400110"/>
          </a:xfrm>
          <a:prstGeom prst="rect">
            <a:avLst/>
          </a:prstGeom>
          <a:noFill/>
        </p:spPr>
        <p:txBody>
          <a:bodyPr wrap="none" rtlCol="0">
            <a:spAutoFit/>
          </a:bodyPr>
          <a:lstStyle/>
          <a:p>
            <a:r>
              <a:rPr lang="en-US" sz="1000" dirty="0"/>
              <a:t>Note: Prop A (1980) &amp; Prop C (1990) were sponsored by the Los Angeles County Transportation Commission, exempt from Prop 13 </a:t>
            </a:r>
          </a:p>
          <a:p>
            <a:r>
              <a:rPr lang="en-US" sz="1000" dirty="0"/>
              <a:t>and passed by simple voter majorities. After the 1993 merger with SCRTD, a 2/3rds majority vote under Prop 13 became a requirement.</a:t>
            </a:r>
          </a:p>
        </p:txBody>
      </p:sp>
      <p:pic>
        <p:nvPicPr>
          <p:cNvPr id="5" name="Picture 4">
            <a:extLst>
              <a:ext uri="{FF2B5EF4-FFF2-40B4-BE49-F238E27FC236}">
                <a16:creationId xmlns:a16="http://schemas.microsoft.com/office/drawing/2014/main" id="{D9419512-496A-406F-9009-C7B3B3C7B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567983"/>
            <a:ext cx="2847592" cy="2153492"/>
          </a:xfrm>
          <a:prstGeom prst="rect">
            <a:avLst/>
          </a:prstGeom>
        </p:spPr>
      </p:pic>
    </p:spTree>
    <p:extLst>
      <p:ext uri="{BB962C8B-B14F-4D97-AF65-F5344CB8AC3E}">
        <p14:creationId xmlns:p14="http://schemas.microsoft.com/office/powerpoint/2010/main" val="2524685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702" y="304800"/>
            <a:ext cx="7545698"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Timelines, Websites, Museums and historical societies</a:t>
            </a:r>
          </a:p>
        </p:txBody>
      </p:sp>
      <p:sp>
        <p:nvSpPr>
          <p:cNvPr id="3" name="Rectangle 2"/>
          <p:cNvSpPr>
            <a:spLocks noGrp="1" noChangeArrowheads="1"/>
          </p:cNvSpPr>
          <p:nvPr/>
        </p:nvSpPr>
        <p:spPr bwMode="auto">
          <a:xfrm>
            <a:off x="914400" y="1524000"/>
            <a:ext cx="800099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800" dirty="0">
                <a:latin typeface="Verdana" panose="020B0604030504040204" pitchFamily="34" charset="0"/>
              </a:rPr>
              <a:t>Los Angeles Transit: </a:t>
            </a:r>
            <a:r>
              <a:rPr lang="en-US" altLang="en-US" sz="1800" dirty="0">
                <a:latin typeface="Verdana" panose="020B0604030504040204" pitchFamily="34" charset="0"/>
                <a:hlinkClick r:id="rId2"/>
              </a:rPr>
              <a:t>Los Angeles Transit History Timeline</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25</a:t>
            </a:r>
            <a:r>
              <a:rPr lang="en-US" altLang="en-US" sz="1800" baseline="30000" dirty="0">
                <a:latin typeface="Verdana" panose="020B0604030504040204" pitchFamily="34" charset="0"/>
              </a:rPr>
              <a:t>th</a:t>
            </a:r>
            <a:r>
              <a:rPr lang="en-US" altLang="en-US" sz="1800" dirty="0">
                <a:latin typeface="Verdana" panose="020B0604030504040204" pitchFamily="34" charset="0"/>
              </a:rPr>
              <a:t> Anniversary of the </a:t>
            </a:r>
            <a:r>
              <a:rPr lang="en-US" altLang="en-US" sz="1800" dirty="0">
                <a:latin typeface="Verdana" panose="020B0604030504040204" pitchFamily="34" charset="0"/>
                <a:hlinkClick r:id="rId3"/>
              </a:rPr>
              <a:t>Metro Blue Line </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Union Station </a:t>
            </a:r>
            <a:r>
              <a:rPr lang="en-US" altLang="en-US" sz="1800" dirty="0">
                <a:latin typeface="Verdana" panose="020B0604030504040204" pitchFamily="34" charset="0"/>
                <a:hlinkClick r:id="rId4"/>
              </a:rPr>
              <a:t>75</a:t>
            </a:r>
            <a:r>
              <a:rPr lang="en-US" altLang="en-US" sz="1800" baseline="30000" dirty="0">
                <a:latin typeface="Verdana" panose="020B0604030504040204" pitchFamily="34" charset="0"/>
                <a:hlinkClick r:id="rId4"/>
              </a:rPr>
              <a:t>th</a:t>
            </a:r>
            <a:r>
              <a:rPr lang="en-US" altLang="en-US" sz="1800" dirty="0">
                <a:latin typeface="Verdana" panose="020B0604030504040204" pitchFamily="34" charset="0"/>
                <a:hlinkClick r:id="rId4"/>
              </a:rPr>
              <a:t> Anniversary Timeline</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Los Angeles Rail Network 1900-2028 timeline </a:t>
            </a:r>
            <a:r>
              <a:rPr lang="en-US" altLang="en-US" sz="1800" dirty="0">
                <a:latin typeface="Verdana" panose="020B0604030504040204" pitchFamily="34" charset="0"/>
                <a:hlinkClick r:id="rId5"/>
              </a:rPr>
              <a:t>https://www.youtube.com/watch?v=nH9toJw6-k8</a:t>
            </a:r>
            <a:r>
              <a:rPr lang="en-US" altLang="en-US" sz="1800" dirty="0">
                <a:latin typeface="Verdana" panose="020B0604030504040204" pitchFamily="34" charset="0"/>
              </a:rPr>
              <a:t> </a:t>
            </a:r>
          </a:p>
          <a:p>
            <a:pPr marL="0" indent="0">
              <a:lnSpc>
                <a:spcPct val="80000"/>
              </a:lnSpc>
              <a:buNone/>
            </a:pPr>
            <a:endParaRPr lang="en-US" altLang="en-US" sz="1800" dirty="0">
              <a:latin typeface="Verdana" panose="020B0604030504040204" pitchFamily="34" charset="0"/>
            </a:endParaRPr>
          </a:p>
          <a:p>
            <a:pPr marL="0" indent="0">
              <a:lnSpc>
                <a:spcPct val="80000"/>
              </a:lnSpc>
              <a:buNone/>
            </a:pPr>
            <a:r>
              <a:rPr lang="en-US" altLang="en-US" sz="1800" dirty="0">
                <a:latin typeface="Verdana" panose="020B0604030504040204" pitchFamily="34" charset="0"/>
              </a:rPr>
              <a:t>Local: </a:t>
            </a:r>
          </a:p>
          <a:p>
            <a:pPr>
              <a:lnSpc>
                <a:spcPct val="80000"/>
              </a:lnSpc>
            </a:pPr>
            <a:r>
              <a:rPr lang="en-US" altLang="en-US" sz="1800" dirty="0">
                <a:latin typeface="Verdana" panose="020B0604030504040204" pitchFamily="34" charset="0"/>
              </a:rPr>
              <a:t>Pacific Electric Historical Society </a:t>
            </a:r>
            <a:r>
              <a:rPr lang="en-US" altLang="en-US" sz="1800" dirty="0">
                <a:latin typeface="Verdana" panose="020B0604030504040204" pitchFamily="34" charset="0"/>
                <a:hlinkClick r:id="rId6"/>
              </a:rPr>
              <a:t>http://www.pacificelectric.org</a:t>
            </a:r>
            <a:r>
              <a:rPr lang="en-US" altLang="en-US" sz="1800" dirty="0">
                <a:latin typeface="Verdana" panose="020B0604030504040204" pitchFamily="34" charset="0"/>
              </a:rPr>
              <a:t> </a:t>
            </a:r>
          </a:p>
          <a:p>
            <a:pPr>
              <a:lnSpc>
                <a:spcPct val="80000"/>
              </a:lnSpc>
            </a:pPr>
            <a:r>
              <a:rPr lang="en-US" altLang="en-US" sz="1800" dirty="0">
                <a:latin typeface="Verdana" panose="020B0604030504040204" pitchFamily="34" charset="0"/>
              </a:rPr>
              <a:t>Electric Railway Historical Association </a:t>
            </a:r>
            <a:r>
              <a:rPr lang="en-US" sz="1800" dirty="0">
                <a:hlinkClick r:id="rId7"/>
              </a:rPr>
              <a:t>http://www.erha.org/</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Los Angeles Railroad Heritage Foundation </a:t>
            </a:r>
            <a:r>
              <a:rPr lang="en-US" sz="1800" dirty="0">
                <a:hlinkClick r:id="rId8"/>
              </a:rPr>
              <a:t>http://larhf.org/</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Southern California Railroad Museum (formerly known as the Orange Empire Railway Museum </a:t>
            </a:r>
            <a:r>
              <a:rPr lang="en-US" sz="1800" dirty="0">
                <a:hlinkClick r:id="rId9"/>
              </a:rPr>
              <a:t>https://socalrailway.org/</a:t>
            </a:r>
            <a:r>
              <a:rPr lang="en-US" sz="1800" dirty="0"/>
              <a:t> </a:t>
            </a:r>
          </a:p>
          <a:p>
            <a:pPr>
              <a:lnSpc>
                <a:spcPct val="80000"/>
              </a:lnSpc>
            </a:pPr>
            <a:endParaRPr lang="en-US" altLang="en-US" sz="1800" dirty="0">
              <a:latin typeface="Verdana" panose="020B0604030504040204" pitchFamily="34" charset="0"/>
            </a:endParaRPr>
          </a:p>
          <a:p>
            <a:pPr marL="0" indent="0">
              <a:lnSpc>
                <a:spcPct val="80000"/>
              </a:lnSpc>
              <a:buNone/>
            </a:pPr>
            <a:r>
              <a:rPr lang="en-US" altLang="en-US" sz="1800" dirty="0">
                <a:latin typeface="Verdana" panose="020B0604030504040204" pitchFamily="34" charset="0"/>
              </a:rPr>
              <a:t>Go big or go home transit museums:</a:t>
            </a:r>
          </a:p>
          <a:p>
            <a:pPr>
              <a:lnSpc>
                <a:spcPct val="80000"/>
              </a:lnSpc>
            </a:pPr>
            <a:r>
              <a:rPr lang="en-US" altLang="en-US" sz="1800" dirty="0">
                <a:latin typeface="Verdana" panose="020B0604030504040204" pitchFamily="34" charset="0"/>
              </a:rPr>
              <a:t>New York City Transit Museum </a:t>
            </a:r>
            <a:r>
              <a:rPr lang="en-US" sz="1800" dirty="0">
                <a:hlinkClick r:id="rId10"/>
              </a:rPr>
              <a:t>https://www.nytransitmuseum.org/</a:t>
            </a:r>
            <a:endParaRPr lang="en-US" sz="1800" dirty="0"/>
          </a:p>
          <a:p>
            <a:pPr>
              <a:lnSpc>
                <a:spcPct val="80000"/>
              </a:lnSpc>
            </a:pPr>
            <a:r>
              <a:rPr lang="en-US" altLang="en-US" sz="1800" dirty="0">
                <a:latin typeface="Verdana" panose="020B0604030504040204" pitchFamily="34" charset="0"/>
              </a:rPr>
              <a:t>London Transport Museum </a:t>
            </a:r>
            <a:r>
              <a:rPr lang="en-US" sz="1800" dirty="0">
                <a:hlinkClick r:id="rId11"/>
              </a:rPr>
              <a:t>https://www.ltmuseum.co.uk/</a:t>
            </a:r>
            <a:endParaRPr lang="en-US" altLang="en-US" sz="1800" dirty="0">
              <a:latin typeface="Verdana" panose="020B0604030504040204" pitchFamily="34" charset="0"/>
            </a:endParaRPr>
          </a:p>
          <a:p>
            <a:pPr>
              <a:lnSpc>
                <a:spcPct val="80000"/>
              </a:lnSpc>
            </a:pPr>
            <a:endParaRPr lang="en-US" altLang="en-US" sz="1800" dirty="0">
              <a:latin typeface="Verdana" panose="020B0604030504040204" pitchFamily="34" charset="0"/>
            </a:endParaRPr>
          </a:p>
          <a:p>
            <a:pPr>
              <a:lnSpc>
                <a:spcPct val="80000"/>
              </a:lnSpc>
            </a:pPr>
            <a:endParaRPr lang="en-US" altLang="en-US" sz="1800" dirty="0">
              <a:latin typeface="Verdana" panose="020B0604030504040204" pitchFamily="34" charset="0"/>
            </a:endParaRP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p:txBody>
      </p:sp>
    </p:spTree>
    <p:extLst>
      <p:ext uri="{BB962C8B-B14F-4D97-AF65-F5344CB8AC3E}">
        <p14:creationId xmlns:p14="http://schemas.microsoft.com/office/powerpoint/2010/main" val="302017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Selected YouTube films &amp; videos</a:t>
            </a:r>
          </a:p>
        </p:txBody>
      </p:sp>
      <p:sp>
        <p:nvSpPr>
          <p:cNvPr id="3" name="Rectangle 2"/>
          <p:cNvSpPr>
            <a:spLocks noGrp="1" noChangeArrowheads="1"/>
          </p:cNvSpPr>
          <p:nvPr/>
        </p:nvSpPr>
        <p:spPr bwMode="auto">
          <a:xfrm>
            <a:off x="838200" y="1905000"/>
            <a:ext cx="7924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altLang="en-US" sz="2000" dirty="0">
                <a:latin typeface="Verdana" panose="020B0604030504040204" pitchFamily="34" charset="0"/>
              </a:rPr>
              <a:t>From the </a:t>
            </a:r>
            <a:r>
              <a:rPr lang="en-US" altLang="en-US" sz="2000" i="1" dirty="0">
                <a:latin typeface="Verdana" panose="020B0604030504040204" pitchFamily="34" charset="0"/>
                <a:hlinkClick r:id="rId2"/>
              </a:rPr>
              <a:t>Metro Librarian Channel</a:t>
            </a:r>
            <a:r>
              <a:rPr lang="en-US" altLang="en-US" sz="2000" dirty="0">
                <a:latin typeface="Verdana" panose="020B0604030504040204" pitchFamily="34" charset="0"/>
              </a:rPr>
              <a:t>:</a:t>
            </a:r>
          </a:p>
          <a:p>
            <a:pPr>
              <a:lnSpc>
                <a:spcPct val="80000"/>
              </a:lnSpc>
            </a:pPr>
            <a:r>
              <a:rPr lang="en-US" altLang="en-US" sz="1800" dirty="0">
                <a:latin typeface="Verdana" panose="020B0604030504040204" pitchFamily="34" charset="0"/>
              </a:rPr>
              <a:t>Shirley Temple Inaugurates Los Angeles’ New Streetcars (1937) </a:t>
            </a:r>
            <a:r>
              <a:rPr lang="en-US" altLang="en-US" sz="1800" dirty="0">
                <a:latin typeface="Verdana" panose="020B0604030504040204" pitchFamily="34" charset="0"/>
                <a:hlinkClick r:id="rId3"/>
              </a:rPr>
              <a:t>https://www.youtube.com/watch?v=I2cwcnTyR2E&amp;t=6s</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Los Angeles Transit Lines: It’s a Big Job (1947) </a:t>
            </a:r>
            <a:r>
              <a:rPr lang="en-US" altLang="en-US" sz="1800" dirty="0">
                <a:latin typeface="Verdana" panose="020B0604030504040204" pitchFamily="34" charset="0"/>
                <a:hlinkClick r:id="rId4"/>
              </a:rPr>
              <a:t>https://www.youtube.com/watch?v=tNRA5LAVVD0</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Let’s Go to Town – Solutions to City Traffic Congestion (1950’s) </a:t>
            </a:r>
            <a:r>
              <a:rPr lang="en-US" altLang="en-US" sz="1800" dirty="0">
                <a:latin typeface="Verdana" panose="020B0604030504040204" pitchFamily="34" charset="0"/>
                <a:hlinkClick r:id="rId5"/>
              </a:rPr>
              <a:t>https://www.youtube.com/watch?v=CElngLAjMaA&amp;t=38s</a:t>
            </a:r>
            <a:r>
              <a:rPr lang="en-US" altLang="en-US" sz="1800" dirty="0">
                <a:latin typeface="Verdana" panose="020B0604030504040204" pitchFamily="34" charset="0"/>
              </a:rPr>
              <a:t> </a:t>
            </a:r>
          </a:p>
          <a:p>
            <a:pPr>
              <a:lnSpc>
                <a:spcPct val="80000"/>
              </a:lnSpc>
            </a:pPr>
            <a:r>
              <a:rPr lang="en-US" altLang="en-US" sz="1800" dirty="0">
                <a:latin typeface="Verdana" panose="020B0604030504040204" pitchFamily="34" charset="0"/>
              </a:rPr>
              <a:t>Detroit Diesel: The Answer is Clear (1967) </a:t>
            </a:r>
            <a:r>
              <a:rPr lang="en-US" altLang="en-US" sz="1800" dirty="0">
                <a:latin typeface="Verdana" panose="020B0604030504040204" pitchFamily="34" charset="0"/>
                <a:hlinkClick r:id="rId6"/>
              </a:rPr>
              <a:t>https://www.youtube.com/watch?v=-3z4ctf71Xg&amp;t=261s</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SCRTD Meeting the Challenges (1983) </a:t>
            </a:r>
            <a:r>
              <a:rPr lang="en-US" altLang="en-US" sz="1800" dirty="0">
                <a:latin typeface="Verdana" panose="020B0604030504040204" pitchFamily="34" charset="0"/>
                <a:hlinkClick r:id="rId7"/>
              </a:rPr>
              <a:t>https://www.youtube.com/watch?v=hKtixeeJrJk</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Metro Blue Line Grand Opening (1990) </a:t>
            </a:r>
            <a:r>
              <a:rPr lang="en-US" altLang="en-US" sz="1800" dirty="0">
                <a:latin typeface="Verdana" panose="020B0604030504040204" pitchFamily="34" charset="0"/>
                <a:hlinkClick r:id="rId8"/>
              </a:rPr>
              <a:t>https://www.youtube.com/watch?v=scqwa--KhJU</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Union Station Gateway Joint Development Project (1992) </a:t>
            </a:r>
            <a:r>
              <a:rPr lang="en-US" altLang="en-US" sz="1800" dirty="0">
                <a:latin typeface="Verdana" panose="020B0604030504040204" pitchFamily="34" charset="0"/>
                <a:hlinkClick r:id="rId9"/>
              </a:rPr>
              <a:t>https://www.youtube.com/watch?v=BRWeThfv-Js</a:t>
            </a:r>
            <a:endParaRPr lang="en-US" altLang="en-US" sz="1800" dirty="0">
              <a:latin typeface="Verdana" panose="020B0604030504040204" pitchFamily="34" charset="0"/>
            </a:endParaRPr>
          </a:p>
          <a:p>
            <a:pPr>
              <a:lnSpc>
                <a:spcPct val="80000"/>
              </a:lnSpc>
            </a:pPr>
            <a:r>
              <a:rPr lang="en-US" altLang="en-US" sz="2000" dirty="0">
                <a:latin typeface="Verdana" panose="020B0604030504040204" pitchFamily="34" charset="0"/>
              </a:rPr>
              <a:t>Metro Motion - Union Station 75</a:t>
            </a:r>
            <a:r>
              <a:rPr lang="en-US" altLang="en-US" sz="2000" baseline="30000" dirty="0">
                <a:latin typeface="Verdana" panose="020B0604030504040204" pitchFamily="34" charset="0"/>
              </a:rPr>
              <a:t>th</a:t>
            </a:r>
            <a:r>
              <a:rPr lang="en-US" altLang="en-US" sz="2000" dirty="0">
                <a:latin typeface="Verdana" panose="020B0604030504040204" pitchFamily="34" charset="0"/>
              </a:rPr>
              <a:t> Anniversary </a:t>
            </a:r>
            <a:r>
              <a:rPr lang="en-US" altLang="en-US" sz="2000" dirty="0">
                <a:latin typeface="Verdana" panose="020B0604030504040204" pitchFamily="34" charset="0"/>
                <a:hlinkClick r:id="rId10"/>
              </a:rPr>
              <a:t>https://www.youtube.com/watch?v=yZ7L87bu7oY</a:t>
            </a:r>
            <a:r>
              <a:rPr lang="en-US" altLang="en-US" sz="2000" dirty="0">
                <a:latin typeface="Verdana" panose="020B0604030504040204" pitchFamily="34" charset="0"/>
              </a:rPr>
              <a:t>  </a:t>
            </a:r>
          </a:p>
          <a:p>
            <a:pPr>
              <a:lnSpc>
                <a:spcPct val="80000"/>
              </a:lnSpc>
            </a:pPr>
            <a:r>
              <a:rPr lang="en-US" altLang="en-US" sz="2000" dirty="0">
                <a:latin typeface="Verdana" panose="020B0604030504040204" pitchFamily="34" charset="0"/>
              </a:rPr>
              <a:t>(current set to private, working on getting it re-posted)</a:t>
            </a:r>
          </a:p>
          <a:p>
            <a:pPr>
              <a:lnSpc>
                <a:spcPct val="80000"/>
              </a:lnSpc>
            </a:pPr>
            <a:endParaRPr lang="en-US" altLang="en-US" sz="2000" dirty="0">
              <a:latin typeface="Verdana" panose="020B0604030504040204" pitchFamily="34" charset="0"/>
            </a:endParaRPr>
          </a:p>
        </p:txBody>
      </p:sp>
    </p:spTree>
    <p:extLst>
      <p:ext uri="{BB962C8B-B14F-4D97-AF65-F5344CB8AC3E}">
        <p14:creationId xmlns:p14="http://schemas.microsoft.com/office/powerpoint/2010/main" val="110084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78755"/>
            <a:ext cx="70866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Accessing Collections Online</a:t>
            </a:r>
          </a:p>
        </p:txBody>
      </p:sp>
      <p:sp>
        <p:nvSpPr>
          <p:cNvPr id="3" name="Rectangle 2"/>
          <p:cNvSpPr>
            <a:spLocks noGrp="1" noChangeArrowheads="1"/>
          </p:cNvSpPr>
          <p:nvPr/>
        </p:nvSpPr>
        <p:spPr bwMode="auto">
          <a:xfrm>
            <a:off x="523301" y="1752600"/>
            <a:ext cx="8610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a:latin typeface="Verdana" panose="020B0604030504040204" pitchFamily="34" charset="0"/>
              </a:rPr>
              <a:t>Online:</a:t>
            </a:r>
            <a:endParaRPr lang="en-US" altLang="en-US" sz="2000" dirty="0">
              <a:solidFill>
                <a:schemeClr val="accent2"/>
              </a:solidFill>
              <a:latin typeface="Verdana" panose="020B0604030504040204" pitchFamily="34" charset="0"/>
            </a:endParaRPr>
          </a:p>
          <a:p>
            <a:pPr lvl="1">
              <a:lnSpc>
                <a:spcPct val="80000"/>
              </a:lnSpc>
            </a:pPr>
            <a:r>
              <a:rPr lang="en-US" altLang="en-US" sz="1800" dirty="0">
                <a:latin typeface="Verdana" panose="020B0604030504040204" pitchFamily="34" charset="0"/>
              </a:rPr>
              <a:t>Metro Transportation Research Library Catalog </a:t>
            </a:r>
            <a:r>
              <a:rPr lang="en-US" altLang="en-US" sz="1800" dirty="0">
                <a:solidFill>
                  <a:schemeClr val="accent2"/>
                </a:solidFill>
                <a:latin typeface="Verdana" panose="020B0604030504040204" pitchFamily="34" charset="0"/>
                <a:hlinkClick r:id="rId2"/>
              </a:rPr>
              <a:t>librarycat.metro.net</a:t>
            </a:r>
            <a:r>
              <a:rPr lang="en-US" altLang="en-US" sz="1800" dirty="0">
                <a:solidFill>
                  <a:schemeClr val="accent2"/>
                </a:solidFill>
                <a:latin typeface="Verdana" panose="020B0604030504040204" pitchFamily="34" charset="0"/>
              </a:rPr>
              <a:t> </a:t>
            </a:r>
          </a:p>
          <a:p>
            <a:pPr lvl="1">
              <a:lnSpc>
                <a:spcPct val="80000"/>
              </a:lnSpc>
            </a:pPr>
            <a:r>
              <a:rPr lang="en-US" altLang="en-US" sz="1800" dirty="0">
                <a:latin typeface="Verdana" panose="020B0604030504040204" pitchFamily="34" charset="0"/>
              </a:rPr>
              <a:t>Public Records </a:t>
            </a:r>
            <a:r>
              <a:rPr lang="en-US" altLang="en-US" sz="1800" dirty="0">
                <a:solidFill>
                  <a:schemeClr val="accent2"/>
                </a:solidFill>
                <a:latin typeface="Verdana" panose="020B0604030504040204" pitchFamily="34" charset="0"/>
                <a:hlinkClick r:id="rId3"/>
              </a:rPr>
              <a:t>records.metro.net</a:t>
            </a:r>
            <a:r>
              <a:rPr lang="en-US" altLang="en-US" sz="1800" dirty="0">
                <a:solidFill>
                  <a:schemeClr val="accent2"/>
                </a:solidFill>
                <a:latin typeface="Verdana" panose="020B0604030504040204" pitchFamily="34" charset="0"/>
              </a:rPr>
              <a:t> </a:t>
            </a:r>
          </a:p>
          <a:p>
            <a:pPr lvl="1">
              <a:lnSpc>
                <a:spcPct val="80000"/>
              </a:lnSpc>
            </a:pPr>
            <a:r>
              <a:rPr lang="en-US" altLang="en-US" sz="1800" dirty="0">
                <a:latin typeface="Verdana" panose="020B0604030504040204" pitchFamily="34" charset="0"/>
              </a:rPr>
              <a:t>Daily aggregated transportation news headlines blog: </a:t>
            </a:r>
            <a:r>
              <a:rPr lang="en-US" altLang="en-US" sz="1800" dirty="0">
                <a:solidFill>
                  <a:schemeClr val="accent2"/>
                </a:solidFill>
                <a:latin typeface="Verdana" panose="020B0604030504040204" pitchFamily="34" charset="0"/>
                <a:hlinkClick r:id="rId4"/>
              </a:rPr>
              <a:t>headlines.metroprimaryresources.info</a:t>
            </a:r>
            <a:endParaRPr lang="en-US" altLang="en-US" sz="1800" dirty="0">
              <a:solidFill>
                <a:schemeClr val="accent2"/>
              </a:solidFill>
              <a:latin typeface="Verdana" panose="020B0604030504040204" pitchFamily="34" charset="0"/>
            </a:endParaRPr>
          </a:p>
          <a:p>
            <a:pPr lvl="1">
              <a:lnSpc>
                <a:spcPct val="80000"/>
              </a:lnSpc>
            </a:pPr>
            <a:r>
              <a:rPr lang="en-US" altLang="en-US" sz="1800" dirty="0">
                <a:latin typeface="Verdana" panose="020B0604030504040204" pitchFamily="34" charset="0"/>
              </a:rPr>
              <a:t>LA Transit history highlights and 365 calendar using documents in our collection: </a:t>
            </a:r>
            <a:r>
              <a:rPr lang="en-US" altLang="en-US" sz="1800" dirty="0">
                <a:solidFill>
                  <a:schemeClr val="accent2"/>
                </a:solidFill>
                <a:latin typeface="Verdana" panose="020B0604030504040204" pitchFamily="34" charset="0"/>
                <a:hlinkClick r:id="rId5"/>
              </a:rPr>
              <a:t>metroprimaryresources.info</a:t>
            </a:r>
            <a:r>
              <a:rPr lang="en-US" altLang="en-US" sz="1800" dirty="0">
                <a:solidFill>
                  <a:schemeClr val="accent2"/>
                </a:solidFill>
                <a:latin typeface="Verdana" panose="020B0604030504040204" pitchFamily="34" charset="0"/>
              </a:rPr>
              <a:t> </a:t>
            </a:r>
          </a:p>
          <a:p>
            <a:pPr lvl="1">
              <a:lnSpc>
                <a:spcPct val="80000"/>
              </a:lnSpc>
            </a:pPr>
            <a:r>
              <a:rPr lang="en-US" altLang="en-US" sz="1800" dirty="0">
                <a:latin typeface="Verdana" panose="020B0604030504040204" pitchFamily="34" charset="0"/>
              </a:rPr>
              <a:t>Photos: </a:t>
            </a:r>
            <a:r>
              <a:rPr lang="en-US" altLang="en-US" sz="1800" dirty="0">
                <a:solidFill>
                  <a:schemeClr val="accent2"/>
                </a:solidFill>
                <a:latin typeface="Verdana" panose="020B0604030504040204" pitchFamily="34" charset="0"/>
                <a:hlinkClick r:id="rId6"/>
              </a:rPr>
              <a:t>flickr.com/</a:t>
            </a:r>
            <a:r>
              <a:rPr lang="en-US" altLang="en-US" sz="1800" dirty="0" err="1">
                <a:solidFill>
                  <a:schemeClr val="accent2"/>
                </a:solidFill>
                <a:latin typeface="Verdana" panose="020B0604030504040204" pitchFamily="34" charset="0"/>
                <a:hlinkClick r:id="rId6"/>
              </a:rPr>
              <a:t>metrolibraryarchive</a:t>
            </a:r>
            <a:r>
              <a:rPr lang="en-US" altLang="en-US" sz="1800" dirty="0">
                <a:latin typeface="Verdana" panose="020B0604030504040204" pitchFamily="34" charset="0"/>
              </a:rPr>
              <a:t> </a:t>
            </a:r>
          </a:p>
          <a:p>
            <a:pPr lvl="1">
              <a:lnSpc>
                <a:spcPct val="80000"/>
              </a:lnSpc>
            </a:pPr>
            <a:r>
              <a:rPr lang="en-US" altLang="en-US" sz="1800" dirty="0">
                <a:latin typeface="Verdana" panose="020B0604030504040204" pitchFamily="34" charset="0"/>
              </a:rPr>
              <a:t>Film/Video: </a:t>
            </a:r>
            <a:r>
              <a:rPr lang="en-US" altLang="en-US" sz="1800" dirty="0" err="1">
                <a:solidFill>
                  <a:schemeClr val="accent2"/>
                </a:solidFill>
                <a:latin typeface="Verdana" panose="020B0604030504040204" pitchFamily="34" charset="0"/>
                <a:hlinkClick r:id="rId7"/>
              </a:rPr>
              <a:t>youtube</a:t>
            </a:r>
            <a:r>
              <a:rPr lang="en-US" altLang="en-US" sz="1800" dirty="0">
                <a:solidFill>
                  <a:schemeClr val="accent2"/>
                </a:solidFill>
                <a:latin typeface="Verdana" panose="020B0604030504040204" pitchFamily="34" charset="0"/>
                <a:hlinkClick r:id="rId7"/>
              </a:rPr>
              <a:t>/</a:t>
            </a:r>
            <a:r>
              <a:rPr lang="en-US" altLang="en-US" sz="1800" dirty="0" err="1">
                <a:solidFill>
                  <a:schemeClr val="accent2"/>
                </a:solidFill>
                <a:latin typeface="Verdana" panose="020B0604030504040204" pitchFamily="34" charset="0"/>
                <a:hlinkClick r:id="rId7"/>
              </a:rPr>
              <a:t>metrolibrarian</a:t>
            </a:r>
            <a:r>
              <a:rPr lang="en-US" altLang="en-US" sz="1800" dirty="0">
                <a:solidFill>
                  <a:schemeClr val="accent2"/>
                </a:solidFill>
                <a:latin typeface="Verdana" panose="020B0604030504040204" pitchFamily="34" charset="0"/>
              </a:rPr>
              <a:t> </a:t>
            </a:r>
          </a:p>
          <a:p>
            <a:pPr lvl="1">
              <a:lnSpc>
                <a:spcPct val="80000"/>
              </a:lnSpc>
            </a:pPr>
            <a:r>
              <a:rPr lang="en-US" altLang="en-US" sz="1800" dirty="0">
                <a:latin typeface="Verdana" panose="020B0604030504040204" pitchFamily="34" charset="0"/>
              </a:rPr>
              <a:t>Social Media: </a:t>
            </a:r>
            <a:r>
              <a:rPr lang="en-US" altLang="en-US" sz="1800" dirty="0" err="1">
                <a:solidFill>
                  <a:schemeClr val="accent2"/>
                </a:solidFill>
                <a:latin typeface="Verdana" panose="020B0604030504040204" pitchFamily="34" charset="0"/>
                <a:hlinkClick r:id="rId8"/>
              </a:rPr>
              <a:t>facebook</a:t>
            </a:r>
            <a:r>
              <a:rPr lang="en-US" altLang="en-US" sz="1800" dirty="0">
                <a:latin typeface="Verdana" panose="020B0604030504040204" pitchFamily="34" charset="0"/>
              </a:rPr>
              <a:t>, </a:t>
            </a:r>
            <a:r>
              <a:rPr lang="en-US" altLang="en-US" sz="1800" dirty="0" err="1">
                <a:latin typeface="Verdana" panose="020B0604030504040204" pitchFamily="34" charset="0"/>
              </a:rPr>
              <a:t>instagram</a:t>
            </a:r>
            <a:r>
              <a:rPr lang="en-US" altLang="en-US" sz="1800" dirty="0">
                <a:latin typeface="Verdana" panose="020B0604030504040204" pitchFamily="34" charset="0"/>
              </a:rPr>
              <a:t>, </a:t>
            </a:r>
            <a:r>
              <a:rPr lang="en-US" altLang="en-US" sz="1800" dirty="0" err="1">
                <a:latin typeface="Verdana" panose="020B0604030504040204" pitchFamily="34" charset="0"/>
              </a:rPr>
              <a:t>bluesky</a:t>
            </a:r>
            <a:r>
              <a:rPr lang="en-US" altLang="en-US" sz="1800" dirty="0">
                <a:latin typeface="Verdana" panose="020B0604030504040204" pitchFamily="34" charset="0"/>
              </a:rPr>
              <a:t>, </a:t>
            </a:r>
            <a:r>
              <a:rPr lang="en-US" altLang="en-US" sz="1800" dirty="0" err="1">
                <a:solidFill>
                  <a:schemeClr val="accent2"/>
                </a:solidFill>
                <a:latin typeface="Verdana" panose="020B0604030504040204" pitchFamily="34" charset="0"/>
                <a:hlinkClick r:id="rId9"/>
              </a:rPr>
              <a:t>tumblr</a:t>
            </a:r>
            <a:r>
              <a:rPr lang="en-US" altLang="en-US" sz="1800" dirty="0">
                <a:solidFill>
                  <a:schemeClr val="accent2"/>
                </a:solidFill>
                <a:latin typeface="Verdana" panose="020B0604030504040204" pitchFamily="34" charset="0"/>
              </a:rPr>
              <a:t>, </a:t>
            </a:r>
            <a:r>
              <a:rPr lang="en-US" altLang="en-US" sz="1800" dirty="0" err="1">
                <a:solidFill>
                  <a:schemeClr val="accent2"/>
                </a:solidFill>
                <a:latin typeface="Verdana" panose="020B0604030504040204" pitchFamily="34" charset="0"/>
                <a:hlinkClick r:id="rId10"/>
              </a:rPr>
              <a:t>historypin</a:t>
            </a:r>
            <a:r>
              <a:rPr lang="en-US" altLang="en-US" sz="1800" dirty="0">
                <a:solidFill>
                  <a:schemeClr val="accent2"/>
                </a:solidFill>
                <a:latin typeface="Verdana" panose="020B0604030504040204" pitchFamily="34" charset="0"/>
              </a:rPr>
              <a:t>, </a:t>
            </a:r>
            <a:r>
              <a:rPr lang="en-US" altLang="en-US" sz="1800" dirty="0">
                <a:solidFill>
                  <a:schemeClr val="accent2"/>
                </a:solidFill>
                <a:latin typeface="Verdana" panose="020B0604030504040204" pitchFamily="34" charset="0"/>
                <a:hlinkClick r:id="rId11"/>
              </a:rPr>
              <a:t>Tiki-Toki</a:t>
            </a:r>
            <a:r>
              <a:rPr lang="en-US" altLang="en-US" sz="1800" dirty="0">
                <a:solidFill>
                  <a:schemeClr val="accent2"/>
                </a:solidFill>
                <a:latin typeface="Verdana" panose="020B0604030504040204" pitchFamily="34" charset="0"/>
              </a:rPr>
              <a:t> </a:t>
            </a:r>
            <a:r>
              <a:rPr lang="en-US" altLang="en-US" sz="1800" dirty="0">
                <a:latin typeface="Verdana" panose="020B0604030504040204" pitchFamily="34" charset="0"/>
              </a:rPr>
              <a:t>(timeline), </a:t>
            </a:r>
            <a:r>
              <a:rPr lang="en-US" altLang="en-US" sz="1800" dirty="0" err="1">
                <a:solidFill>
                  <a:schemeClr val="accent2"/>
                </a:solidFill>
                <a:latin typeface="Verdana" panose="020B0604030504040204" pitchFamily="34" charset="0"/>
                <a:hlinkClick r:id="rId12"/>
              </a:rPr>
              <a:t>Peopleplotr</a:t>
            </a:r>
            <a:r>
              <a:rPr lang="en-US" altLang="en-US" sz="1800" dirty="0">
                <a:solidFill>
                  <a:schemeClr val="accent2"/>
                </a:solidFill>
                <a:latin typeface="Verdana" panose="020B0604030504040204" pitchFamily="34" charset="0"/>
              </a:rPr>
              <a:t> </a:t>
            </a:r>
            <a:r>
              <a:rPr lang="en-US" altLang="en-US" sz="1800" dirty="0">
                <a:latin typeface="Verdana" panose="020B0604030504040204" pitchFamily="34" charset="0"/>
              </a:rPr>
              <a:t>(family tree)</a:t>
            </a:r>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Email: </a:t>
            </a:r>
            <a:r>
              <a:rPr lang="en-US" altLang="en-US" sz="2000" dirty="0">
                <a:solidFill>
                  <a:schemeClr val="accent2"/>
                </a:solidFill>
                <a:latin typeface="Verdana" panose="020B0604030504040204" pitchFamily="34" charset="0"/>
                <a:hlinkClick r:id="rId13"/>
              </a:rPr>
              <a:t>library@metro.net</a:t>
            </a:r>
            <a:r>
              <a:rPr lang="en-US" altLang="en-US" sz="2000" dirty="0">
                <a:solidFill>
                  <a:schemeClr val="accent2"/>
                </a:solidFill>
                <a:latin typeface="Verdana" panose="020B0604030504040204" pitchFamily="34" charset="0"/>
              </a:rPr>
              <a:t> </a:t>
            </a:r>
            <a:r>
              <a:rPr lang="en-US" altLang="en-US" sz="2000" dirty="0">
                <a:latin typeface="Verdana" panose="020B0604030504040204" pitchFamily="34" charset="0"/>
              </a:rPr>
              <a:t> or </a:t>
            </a:r>
            <a:r>
              <a:rPr lang="en-US" altLang="en-US" sz="2000" dirty="0">
                <a:latin typeface="Verdana" panose="020B0604030504040204" pitchFamily="34" charset="0"/>
                <a:hlinkClick r:id="rId14"/>
              </a:rPr>
              <a:t>RMC@metro.net</a:t>
            </a:r>
            <a:r>
              <a:rPr lang="en-US" altLang="en-US" sz="2000" dirty="0">
                <a:latin typeface="Verdana" panose="020B0604030504040204" pitchFamily="34" charset="0"/>
              </a:rPr>
              <a:t>  </a:t>
            </a:r>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In Person:</a:t>
            </a:r>
          </a:p>
          <a:p>
            <a:pPr lvl="1">
              <a:lnSpc>
                <a:spcPct val="80000"/>
              </a:lnSpc>
            </a:pPr>
            <a:r>
              <a:rPr lang="en-US" altLang="en-US" sz="1800" dirty="0">
                <a:latin typeface="Verdana" panose="020B0604030504040204" pitchFamily="34" charset="0"/>
              </a:rPr>
              <a:t>Research Library/Archive: 15</a:t>
            </a:r>
            <a:r>
              <a:rPr lang="en-US" altLang="en-US" sz="1800" baseline="30000" dirty="0">
                <a:latin typeface="Verdana" panose="020B0604030504040204" pitchFamily="34" charset="0"/>
              </a:rPr>
              <a:t>th</a:t>
            </a:r>
            <a:r>
              <a:rPr lang="en-US" altLang="en-US" sz="1800" dirty="0">
                <a:latin typeface="Verdana" panose="020B0604030504040204" pitchFamily="34" charset="0"/>
              </a:rPr>
              <a:t> floor, Metro headquarters </a:t>
            </a:r>
          </a:p>
          <a:p>
            <a:pPr lvl="1">
              <a:lnSpc>
                <a:spcPct val="80000"/>
              </a:lnSpc>
            </a:pPr>
            <a:r>
              <a:rPr lang="en-US" altLang="en-US" sz="1800" dirty="0">
                <a:latin typeface="Verdana" panose="020B0604030504040204" pitchFamily="34" charset="0"/>
              </a:rPr>
              <a:t>Records Management: Plaza Level, Metro headquarters</a:t>
            </a:r>
          </a:p>
        </p:txBody>
      </p:sp>
    </p:spTree>
    <p:extLst>
      <p:ext uri="{BB962C8B-B14F-4D97-AF65-F5344CB8AC3E}">
        <p14:creationId xmlns:p14="http://schemas.microsoft.com/office/powerpoint/2010/main" val="92492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1280890"/>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Books/Films on LA Transit History</a:t>
            </a:r>
          </a:p>
        </p:txBody>
      </p:sp>
      <p:sp>
        <p:nvSpPr>
          <p:cNvPr id="3" name="Rectangle 2"/>
          <p:cNvSpPr>
            <a:spLocks noGrp="1" noChangeArrowheads="1"/>
          </p:cNvSpPr>
          <p:nvPr/>
        </p:nvSpPr>
        <p:spPr bwMode="auto">
          <a:xfrm>
            <a:off x="914400" y="1250045"/>
            <a:ext cx="7924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a:latin typeface="Verdana" panose="020B0604030504040204" pitchFamily="34" charset="0"/>
                <a:hlinkClick r:id="rId2"/>
              </a:rPr>
              <a:t>This Was Pacific Electric</a:t>
            </a:r>
            <a:r>
              <a:rPr lang="en-US" altLang="en-US" sz="2000" dirty="0">
                <a:latin typeface="Verdana" panose="020B0604030504040204" pitchFamily="34" charset="0"/>
              </a:rPr>
              <a:t> - DVD - A documentary film by Tom Eberhardt</a:t>
            </a:r>
          </a:p>
          <a:p>
            <a:pPr>
              <a:lnSpc>
                <a:spcPct val="80000"/>
              </a:lnSpc>
            </a:pPr>
            <a:r>
              <a:rPr lang="en-US" altLang="en-US" sz="2000" dirty="0">
                <a:latin typeface="Verdana" panose="020B0604030504040204" pitchFamily="34" charset="0"/>
              </a:rPr>
              <a:t>Railtown: The fight for Los Angeles Metrorail and the future of the city by Ethan Elkind</a:t>
            </a:r>
          </a:p>
          <a:p>
            <a:pPr>
              <a:lnSpc>
                <a:spcPct val="80000"/>
              </a:lnSpc>
            </a:pPr>
            <a:r>
              <a:rPr lang="en-US" altLang="en-US" sz="2000" dirty="0">
                <a:latin typeface="Verdana" panose="020B0604030504040204" pitchFamily="34" charset="0"/>
              </a:rPr>
              <a:t>Henry E. Huntington and the Creation of Southern California by William B. </a:t>
            </a:r>
            <a:r>
              <a:rPr lang="en-US" altLang="en-US" sz="2000" dirty="0" err="1">
                <a:latin typeface="Verdana" panose="020B0604030504040204" pitchFamily="34" charset="0"/>
              </a:rPr>
              <a:t>Friedricks</a:t>
            </a: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From Railway to Freeway - Pacific Electric and the Motor Coach by Eli Bail.  </a:t>
            </a:r>
          </a:p>
          <a:p>
            <a:pPr>
              <a:lnSpc>
                <a:spcPct val="80000"/>
              </a:lnSpc>
            </a:pPr>
            <a:r>
              <a:rPr lang="en-US" altLang="en-US" sz="2000" dirty="0">
                <a:latin typeface="Verdana" panose="020B0604030504040204" pitchFamily="34" charset="0"/>
              </a:rPr>
              <a:t>Los Angeles &amp; the Automobile by Scott Bottles. </a:t>
            </a:r>
          </a:p>
          <a:p>
            <a:pPr>
              <a:lnSpc>
                <a:spcPct val="80000"/>
              </a:lnSpc>
            </a:pPr>
            <a:r>
              <a:rPr lang="en-US" altLang="en-US" sz="2000" dirty="0">
                <a:latin typeface="Verdana" panose="020B0604030504040204" pitchFamily="34" charset="0"/>
              </a:rPr>
              <a:t>Street Railways and the Growth of Los Angeles by Robert C. Post.</a:t>
            </a:r>
          </a:p>
          <a:p>
            <a:pPr>
              <a:lnSpc>
                <a:spcPct val="80000"/>
              </a:lnSpc>
            </a:pPr>
            <a:r>
              <a:rPr lang="en-US" altLang="en-US" sz="2000" dirty="0">
                <a:latin typeface="Verdana" panose="020B0604030504040204" pitchFamily="34" charset="0"/>
              </a:rPr>
              <a:t>Ride the Big Red Cars: How Trolleys Helped Build Southern California by Spencer Crump</a:t>
            </a:r>
          </a:p>
          <a:p>
            <a:pPr>
              <a:lnSpc>
                <a:spcPct val="80000"/>
              </a:lnSpc>
            </a:pPr>
            <a:r>
              <a:rPr lang="en-US" altLang="en-US" sz="2000" dirty="0">
                <a:latin typeface="Verdana" panose="020B0604030504040204" pitchFamily="34" charset="0"/>
              </a:rPr>
              <a:t>The Great Car Craze: How Southern California Collided with the Automobile in the 1920’s by Ashleigh Brilliant </a:t>
            </a:r>
          </a:p>
        </p:txBody>
      </p:sp>
    </p:spTree>
    <p:extLst>
      <p:ext uri="{BB962C8B-B14F-4D97-AF65-F5344CB8AC3E}">
        <p14:creationId xmlns:p14="http://schemas.microsoft.com/office/powerpoint/2010/main" val="2078927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3548-318F-45CA-8373-FD15C132103A}"/>
              </a:ext>
            </a:extLst>
          </p:cNvPr>
          <p:cNvSpPr>
            <a:spLocks noGrp="1"/>
          </p:cNvSpPr>
          <p:nvPr>
            <p:ph type="title"/>
          </p:nvPr>
        </p:nvSpPr>
        <p:spPr>
          <a:xfrm>
            <a:off x="1435474" y="457200"/>
            <a:ext cx="6589200" cy="1280890"/>
          </a:xfrm>
        </p:spPr>
        <p:txBody>
          <a:bodyPr/>
          <a:lstStyle/>
          <a:p>
            <a:r>
              <a:rPr lang="en-US" dirty="0"/>
              <a:t>Some historical Figures in L.A. Transit History</a:t>
            </a:r>
          </a:p>
        </p:txBody>
      </p:sp>
      <p:sp>
        <p:nvSpPr>
          <p:cNvPr id="4" name="Rectangle 3">
            <a:extLst>
              <a:ext uri="{FF2B5EF4-FFF2-40B4-BE49-F238E27FC236}">
                <a16:creationId xmlns:a16="http://schemas.microsoft.com/office/drawing/2014/main" id="{306B2E93-5209-4E92-AFCE-97394D8FDBB1}"/>
              </a:ext>
            </a:extLst>
          </p:cNvPr>
          <p:cNvSpPr>
            <a:spLocks noGrp="1" noChangeArrowheads="1"/>
          </p:cNvSpPr>
          <p:nvPr/>
        </p:nvSpPr>
        <p:spPr bwMode="auto">
          <a:xfrm>
            <a:off x="914400" y="1748446"/>
            <a:ext cx="8077200" cy="495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a:latin typeface="Verdana" panose="020B0604030504040204" pitchFamily="34" charset="0"/>
                <a:hlinkClick r:id="rId2"/>
              </a:rPr>
              <a:t>Eli P. Clark</a:t>
            </a:r>
            <a:r>
              <a:rPr lang="en-US" altLang="en-US" sz="2000" dirty="0">
                <a:latin typeface="Verdana" panose="020B0604030504040204" pitchFamily="34" charset="0"/>
              </a:rPr>
              <a:t> – Very early LA rail transit</a:t>
            </a:r>
          </a:p>
          <a:p>
            <a:pPr>
              <a:lnSpc>
                <a:spcPct val="80000"/>
              </a:lnSpc>
            </a:pPr>
            <a:r>
              <a:rPr lang="en-US" altLang="en-US" sz="2000" dirty="0">
                <a:latin typeface="Verdana" panose="020B0604030504040204" pitchFamily="34" charset="0"/>
                <a:hlinkClick r:id="rId3"/>
              </a:rPr>
              <a:t>Moses Sherman</a:t>
            </a:r>
            <a:r>
              <a:rPr lang="en-US" altLang="en-US" sz="2000" dirty="0">
                <a:latin typeface="Verdana" panose="020B0604030504040204" pitchFamily="34" charset="0"/>
              </a:rPr>
              <a:t> – Very early LA rail transit</a:t>
            </a:r>
          </a:p>
          <a:p>
            <a:pPr>
              <a:lnSpc>
                <a:spcPct val="80000"/>
              </a:lnSpc>
            </a:pPr>
            <a:r>
              <a:rPr lang="en-US" altLang="en-US" sz="2000" dirty="0">
                <a:latin typeface="Verdana" panose="020B0604030504040204" pitchFamily="34" charset="0"/>
                <a:hlinkClick r:id="rId4"/>
              </a:rPr>
              <a:t>Collis P. Huntington</a:t>
            </a:r>
            <a:r>
              <a:rPr lang="en-US" altLang="en-US" sz="2000" dirty="0">
                <a:latin typeface="Verdana" panose="020B0604030504040204" pitchFamily="34" charset="0"/>
              </a:rPr>
              <a:t> – intercontinental railroad/Southern Pacific Railroad</a:t>
            </a:r>
          </a:p>
          <a:p>
            <a:pPr>
              <a:lnSpc>
                <a:spcPct val="80000"/>
              </a:lnSpc>
            </a:pPr>
            <a:r>
              <a:rPr lang="en-US" altLang="en-US" sz="2000" dirty="0">
                <a:latin typeface="Verdana" panose="020B0604030504040204" pitchFamily="34" charset="0"/>
                <a:hlinkClick r:id="rId5"/>
              </a:rPr>
              <a:t>Henry E. Huntington</a:t>
            </a:r>
            <a:r>
              <a:rPr lang="en-US" altLang="en-US" sz="2000" dirty="0">
                <a:latin typeface="Verdana" panose="020B0604030504040204" pitchFamily="34" charset="0"/>
              </a:rPr>
              <a:t> – Pacific Electric, </a:t>
            </a:r>
            <a:r>
              <a:rPr lang="en-US" altLang="en-US" sz="2000" dirty="0" err="1">
                <a:latin typeface="Verdana" panose="020B0604030504040204" pitchFamily="34" charset="0"/>
              </a:rPr>
              <a:t>LARy</a:t>
            </a:r>
            <a:r>
              <a:rPr lang="en-US" altLang="en-US" sz="2000" dirty="0">
                <a:latin typeface="Verdana" panose="020B0604030504040204" pitchFamily="34" charset="0"/>
              </a:rPr>
              <a:t> after 1911</a:t>
            </a:r>
          </a:p>
          <a:p>
            <a:pPr>
              <a:lnSpc>
                <a:spcPct val="80000"/>
              </a:lnSpc>
            </a:pPr>
            <a:r>
              <a:rPr lang="en-US" altLang="en-US" sz="2000" dirty="0">
                <a:latin typeface="Verdana" panose="020B0604030504040204" pitchFamily="34" charset="0"/>
              </a:rPr>
              <a:t>John Parkinson – Architect of Union Station, City Hall, more</a:t>
            </a:r>
          </a:p>
          <a:p>
            <a:pPr>
              <a:lnSpc>
                <a:spcPct val="80000"/>
              </a:lnSpc>
            </a:pPr>
            <a:r>
              <a:rPr lang="en-US" altLang="en-US" sz="2000" dirty="0">
                <a:latin typeface="Verdana" panose="020B0604030504040204" pitchFamily="34" charset="0"/>
                <a:hlinkClick r:id="rId6"/>
              </a:rPr>
              <a:t>Thomas M. Rees </a:t>
            </a:r>
            <a:r>
              <a:rPr lang="en-US" altLang="en-US" sz="2000" dirty="0">
                <a:latin typeface="Verdana" panose="020B0604030504040204" pitchFamily="34" charset="0"/>
              </a:rPr>
              <a:t>– Wrote 1964 SCRTD Act</a:t>
            </a:r>
          </a:p>
          <a:p>
            <a:pPr>
              <a:lnSpc>
                <a:spcPct val="80000"/>
              </a:lnSpc>
            </a:pPr>
            <a:r>
              <a:rPr lang="en-US" altLang="en-US" sz="2000" dirty="0">
                <a:latin typeface="Verdana" panose="020B0604030504040204" pitchFamily="34" charset="0"/>
              </a:rPr>
              <a:t>Walter M. Ingalls – Wrote 1977 Transportation Commissions Act</a:t>
            </a:r>
          </a:p>
          <a:p>
            <a:pPr>
              <a:lnSpc>
                <a:spcPct val="80000"/>
              </a:lnSpc>
            </a:pPr>
            <a:r>
              <a:rPr lang="en-US" altLang="en-US" sz="2000" dirty="0">
                <a:latin typeface="Verdana" panose="020B0604030504040204" pitchFamily="34" charset="0"/>
                <a:hlinkClick r:id="rId7"/>
              </a:rPr>
              <a:t>Jackie Bacharach </a:t>
            </a:r>
            <a:r>
              <a:rPr lang="en-US" altLang="en-US" sz="2000" dirty="0">
                <a:latin typeface="Verdana" panose="020B0604030504040204" pitchFamily="34" charset="0"/>
              </a:rPr>
              <a:t>– early modern era rail transit development policymaker</a:t>
            </a:r>
          </a:p>
          <a:p>
            <a:pPr>
              <a:lnSpc>
                <a:spcPct val="80000"/>
              </a:lnSpc>
            </a:pPr>
            <a:r>
              <a:rPr lang="en-US" altLang="en-US" sz="2000" dirty="0">
                <a:latin typeface="Verdana" panose="020B0604030504040204" pitchFamily="34" charset="0"/>
                <a:hlinkClick r:id="rId8"/>
              </a:rPr>
              <a:t>Nick </a:t>
            </a:r>
            <a:r>
              <a:rPr lang="en-US" altLang="en-US" sz="2000" dirty="0" err="1">
                <a:latin typeface="Verdana" panose="020B0604030504040204" pitchFamily="34" charset="0"/>
                <a:hlinkClick r:id="rId8"/>
              </a:rPr>
              <a:t>Patsaouras</a:t>
            </a:r>
            <a:r>
              <a:rPr lang="en-US" altLang="en-US" sz="2000" dirty="0">
                <a:latin typeface="Verdana" panose="020B0604030504040204" pitchFamily="34" charset="0"/>
                <a:hlinkClick r:id="rId8"/>
              </a:rPr>
              <a:t> </a:t>
            </a:r>
            <a:r>
              <a:rPr lang="en-US" altLang="en-US" sz="2000" dirty="0">
                <a:latin typeface="Verdana" panose="020B0604030504040204" pitchFamily="34" charset="0"/>
              </a:rPr>
              <a:t>– public transit development and policy</a:t>
            </a:r>
          </a:p>
          <a:p>
            <a:pPr>
              <a:lnSpc>
                <a:spcPct val="80000"/>
              </a:lnSpc>
            </a:pPr>
            <a:r>
              <a:rPr lang="en-US" altLang="en-US" sz="2000" dirty="0">
                <a:latin typeface="Verdana" panose="020B0604030504040204" pitchFamily="34" charset="0"/>
                <a:hlinkClick r:id="rId9"/>
              </a:rPr>
              <a:t>Mayor Tom Bradley </a:t>
            </a:r>
            <a:r>
              <a:rPr lang="en-US" altLang="en-US" sz="2000" dirty="0">
                <a:latin typeface="Verdana" panose="020B0604030504040204" pitchFamily="34" charset="0"/>
              </a:rPr>
              <a:t>– championed public transit during his five terms as Mayor</a:t>
            </a:r>
          </a:p>
          <a:p>
            <a:pPr>
              <a:lnSpc>
                <a:spcPct val="80000"/>
              </a:lnSpc>
            </a:pPr>
            <a:r>
              <a:rPr lang="en-US" altLang="en-US" sz="2000" dirty="0">
                <a:latin typeface="Verdana" panose="020B0604030504040204" pitchFamily="34" charset="0"/>
                <a:hlinkClick r:id="rId10"/>
              </a:rPr>
              <a:t>Supervisor Kenneth Hahn </a:t>
            </a:r>
            <a:r>
              <a:rPr lang="en-US" altLang="en-US" sz="2000" dirty="0">
                <a:latin typeface="Verdana" panose="020B0604030504040204" pitchFamily="34" charset="0"/>
              </a:rPr>
              <a:t>– Prop A and Blue Line</a:t>
            </a:r>
          </a:p>
          <a:p>
            <a:pPr>
              <a:lnSpc>
                <a:spcPct val="80000"/>
              </a:lnSpc>
            </a:pPr>
            <a:r>
              <a:rPr lang="en-US" altLang="en-US" sz="2000" dirty="0">
                <a:latin typeface="Verdana" panose="020B0604030504040204" pitchFamily="34" charset="0"/>
                <a:hlinkClick r:id="rId11"/>
              </a:rPr>
              <a:t>Richard Katz </a:t>
            </a:r>
            <a:r>
              <a:rPr lang="en-US" altLang="en-US" sz="2000" dirty="0">
                <a:latin typeface="Verdana" panose="020B0604030504040204" pitchFamily="34" charset="0"/>
              </a:rPr>
              <a:t>– Wrote 1993/1993 LA Metropolitan Transportation Authority merger Act</a:t>
            </a: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p:txBody>
      </p:sp>
    </p:spTree>
    <p:extLst>
      <p:ext uri="{BB962C8B-B14F-4D97-AF65-F5344CB8AC3E}">
        <p14:creationId xmlns:p14="http://schemas.microsoft.com/office/powerpoint/2010/main" val="3947017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A7D6-BEA8-4151-BAF7-B4881468B3B4}"/>
              </a:ext>
            </a:extLst>
          </p:cNvPr>
          <p:cNvSpPr>
            <a:spLocks noGrp="1"/>
          </p:cNvSpPr>
          <p:nvPr>
            <p:ph type="title"/>
          </p:nvPr>
        </p:nvSpPr>
        <p:spPr/>
        <p:txBody>
          <a:bodyPr/>
          <a:lstStyle/>
          <a:p>
            <a:r>
              <a:rPr lang="en-US" dirty="0"/>
              <a:t>Professional Organizations</a:t>
            </a:r>
          </a:p>
        </p:txBody>
      </p:sp>
      <p:sp>
        <p:nvSpPr>
          <p:cNvPr id="3" name="Rectangle 2">
            <a:extLst>
              <a:ext uri="{FF2B5EF4-FFF2-40B4-BE49-F238E27FC236}">
                <a16:creationId xmlns:a16="http://schemas.microsoft.com/office/drawing/2014/main" id="{4B70EE66-683B-41DD-96C9-829F40FE191F}"/>
              </a:ext>
            </a:extLst>
          </p:cNvPr>
          <p:cNvSpPr>
            <a:spLocks noGrp="1" noChangeArrowheads="1"/>
          </p:cNvSpPr>
          <p:nvPr/>
        </p:nvSpPr>
        <p:spPr bwMode="auto">
          <a:xfrm>
            <a:off x="914400" y="1814290"/>
            <a:ext cx="7772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a:latin typeface="Verdana" panose="020B0604030504040204" pitchFamily="34" charset="0"/>
              </a:rPr>
              <a:t>American Public Transportation Association </a:t>
            </a:r>
            <a:r>
              <a:rPr lang="en-US" sz="2000" dirty="0">
                <a:hlinkClick r:id="rId2"/>
              </a:rPr>
              <a:t>https://www.apta.com/</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National Academies Transportation Research Board </a:t>
            </a:r>
            <a:r>
              <a:rPr lang="en-US" sz="2000" dirty="0">
                <a:hlinkClick r:id="rId3"/>
              </a:rPr>
              <a:t>http://www.trb.org/Main/Home.aspx</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International Association for Public Transport </a:t>
            </a:r>
            <a:r>
              <a:rPr lang="en-US" sz="2000" dirty="0">
                <a:hlinkClick r:id="rId4"/>
              </a:rPr>
              <a:t>https://www.uitp.org/</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Metro Americas </a:t>
            </a:r>
            <a:r>
              <a:rPr lang="en-US" sz="2000" dirty="0">
                <a:hlinkClick r:id="rId5"/>
              </a:rPr>
              <a:t>https://metroamericas.com/</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American Association of State Highway Officials </a:t>
            </a:r>
            <a:r>
              <a:rPr lang="en-US" sz="2000" dirty="0">
                <a:hlinkClick r:id="rId6"/>
              </a:rPr>
              <a:t>https://www.transportation.org/</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hlinkClick r:id="rId7"/>
              </a:rPr>
              <a:t>MoveLA</a:t>
            </a:r>
            <a:r>
              <a:rPr lang="en-US" altLang="en-US" sz="2000" dirty="0">
                <a:latin typeface="Verdana" panose="020B0604030504040204" pitchFamily="34" charset="0"/>
              </a:rPr>
              <a:t>, </a:t>
            </a:r>
            <a:r>
              <a:rPr lang="en-US" altLang="en-US" sz="2000" dirty="0">
                <a:latin typeface="Verdana" panose="020B0604030504040204" pitchFamily="34" charset="0"/>
                <a:hlinkClick r:id="rId8"/>
              </a:rPr>
              <a:t>InvestingInPlace</a:t>
            </a:r>
            <a:r>
              <a:rPr lang="en-US" altLang="en-US" sz="2000" dirty="0">
                <a:latin typeface="Verdana" panose="020B0604030504040204" pitchFamily="34" charset="0"/>
              </a:rPr>
              <a:t>, </a:t>
            </a:r>
            <a:r>
              <a:rPr lang="en-US" altLang="en-US" sz="2000" dirty="0">
                <a:latin typeface="Verdana" panose="020B0604030504040204" pitchFamily="34" charset="0"/>
                <a:hlinkClick r:id="rId9"/>
              </a:rPr>
              <a:t>Urban Land Institute</a:t>
            </a: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a:p>
            <a:pPr marL="0" indent="0">
              <a:lnSpc>
                <a:spcPct val="80000"/>
              </a:lnSpc>
              <a:buNone/>
            </a:pPr>
            <a:r>
              <a:rPr lang="en-US" altLang="en-US" sz="2000" dirty="0">
                <a:latin typeface="Verdana" panose="020B0604030504040204" pitchFamily="34" charset="0"/>
              </a:rPr>
              <a:t>	 </a:t>
            </a: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p:txBody>
      </p:sp>
    </p:spTree>
    <p:extLst>
      <p:ext uri="{BB962C8B-B14F-4D97-AF65-F5344CB8AC3E}">
        <p14:creationId xmlns:p14="http://schemas.microsoft.com/office/powerpoint/2010/main" val="922527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24110"/>
            <a:ext cx="70866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End</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97954"/>
            <a:ext cx="2737714" cy="36600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44F851-2BC1-42E2-8B77-A1F94C2BF395}"/>
              </a:ext>
            </a:extLst>
          </p:cNvPr>
          <p:cNvSpPr txBox="1"/>
          <p:nvPr/>
        </p:nvSpPr>
        <p:spPr>
          <a:xfrm>
            <a:off x="3429001" y="1997479"/>
            <a:ext cx="4495800" cy="2585323"/>
          </a:xfrm>
          <a:prstGeom prst="rect">
            <a:avLst/>
          </a:prstGeom>
          <a:noFill/>
        </p:spPr>
        <p:txBody>
          <a:bodyPr wrap="square" rtlCol="0">
            <a:spAutoFit/>
          </a:bodyPr>
          <a:lstStyle/>
          <a:p>
            <a:r>
              <a:rPr lang="en-US" dirty="0"/>
              <a:t>Other related transit history presentations created by the Transportation Research Library:</a:t>
            </a:r>
          </a:p>
          <a:p>
            <a:endParaRPr lang="en-US" dirty="0"/>
          </a:p>
          <a:p>
            <a:r>
              <a:rPr lang="en-US" dirty="0">
                <a:hlinkClick r:id="rId3"/>
              </a:rPr>
              <a:t>Black History Month</a:t>
            </a:r>
            <a:endParaRPr lang="en-US" dirty="0"/>
          </a:p>
          <a:p>
            <a:r>
              <a:rPr lang="en-US" dirty="0">
                <a:hlinkClick r:id="rId4"/>
              </a:rPr>
              <a:t>LGBTQ+ Pride History Month</a:t>
            </a:r>
            <a:endParaRPr lang="en-US" dirty="0"/>
          </a:p>
          <a:p>
            <a:endParaRPr lang="en-US" dirty="0"/>
          </a:p>
          <a:p>
            <a:r>
              <a:rPr lang="en-US" dirty="0"/>
              <a:t>Transportation history presentation by Metro AAEA staff – </a:t>
            </a:r>
            <a:r>
              <a:rPr lang="en-US" dirty="0">
                <a:hlinkClick r:id="rId5"/>
              </a:rPr>
              <a:t>Black History Month</a:t>
            </a:r>
            <a:endParaRPr lang="en-US" dirty="0"/>
          </a:p>
        </p:txBody>
      </p:sp>
    </p:spTree>
    <p:extLst>
      <p:ext uri="{BB962C8B-B14F-4D97-AF65-F5344CB8AC3E}">
        <p14:creationId xmlns:p14="http://schemas.microsoft.com/office/powerpoint/2010/main" val="3649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037" y="502555"/>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L.A. Transit’s Family Tree</a:t>
            </a:r>
          </a:p>
        </p:txBody>
      </p:sp>
      <p:pic>
        <p:nvPicPr>
          <p:cNvPr id="3" name="Picture 2" descr="Family 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607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5684837" y="1295400"/>
            <a:ext cx="30019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800">
                <a:latin typeface="Verdana" panose="020B0604030504040204" pitchFamily="34" charset="0"/>
              </a:rPr>
              <a:t>Full Version Online:</a:t>
            </a:r>
          </a:p>
          <a:p>
            <a:r>
              <a:rPr lang="en-US" altLang="en-US" sz="1800">
                <a:solidFill>
                  <a:schemeClr val="accent2"/>
                </a:solidFill>
                <a:latin typeface="Verdana" panose="020B0604030504040204" pitchFamily="34" charset="0"/>
                <a:hlinkClick r:id="rId3"/>
              </a:rPr>
              <a:t>Peopleplotr</a:t>
            </a:r>
            <a:r>
              <a:rPr lang="en-US" altLang="en-US" sz="1800">
                <a:solidFill>
                  <a:schemeClr val="accent2"/>
                </a:solidFill>
                <a:latin typeface="Verdana" panose="020B0604030504040204" pitchFamily="34" charset="0"/>
              </a:rPr>
              <a:t> (family tree)</a:t>
            </a:r>
          </a:p>
        </p:txBody>
      </p:sp>
    </p:spTree>
    <p:extLst>
      <p:ext uri="{BB962C8B-B14F-4D97-AF65-F5344CB8AC3E}">
        <p14:creationId xmlns:p14="http://schemas.microsoft.com/office/powerpoint/2010/main" val="103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89200" cy="1280890"/>
          </a:xfrm>
        </p:spPr>
        <p:txBody>
          <a:bodyPr/>
          <a:lstStyle/>
          <a:p>
            <a:r>
              <a:rPr lang="en-US" dirty="0"/>
              <a:t>1870’s Horse Drawn Rail</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4358052" cy="308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999" y="2895600"/>
            <a:ext cx="4953001" cy="3962400"/>
          </a:xfrm>
          <a:prstGeom prst="rect">
            <a:avLst/>
          </a:prstGeom>
        </p:spPr>
      </p:pic>
    </p:spTree>
    <p:extLst>
      <p:ext uri="{BB962C8B-B14F-4D97-AF65-F5344CB8AC3E}">
        <p14:creationId xmlns:p14="http://schemas.microsoft.com/office/powerpoint/2010/main" val="2541437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017" y="3048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1880’s – Cable Cars</a:t>
            </a:r>
          </a:p>
        </p:txBody>
      </p:sp>
      <p:sp>
        <p:nvSpPr>
          <p:cNvPr id="3" name="Rectangle 2"/>
          <p:cNvSpPr>
            <a:spLocks noGrp="1" noChangeArrowheads="1"/>
          </p:cNvSpPr>
          <p:nvPr/>
        </p:nvSpPr>
        <p:spPr bwMode="auto">
          <a:xfrm>
            <a:off x="804900" y="1676400"/>
            <a:ext cx="380841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dirty="0">
                <a:latin typeface="Verdana" panose="020B0604030504040204" pitchFamily="34" charset="0"/>
                <a:ea typeface="Verdana" panose="020B0604030504040204" pitchFamily="34" charset="0"/>
                <a:cs typeface="Verdana" panose="020B0604030504040204" pitchFamily="34" charset="0"/>
              </a:rPr>
              <a:t>As population and transit use grew in Los Angeles, horse drawn rail cars were quickly replaced with newer technology cable cars.</a:t>
            </a:r>
          </a:p>
          <a:p>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r>
              <a:rPr lang="en-US" altLang="en-US" sz="1800" dirty="0">
                <a:latin typeface="Verdana" panose="020B0604030504040204" pitchFamily="34" charset="0"/>
                <a:ea typeface="Verdana" panose="020B0604030504040204" pitchFamily="34" charset="0"/>
                <a:cs typeface="Verdana" panose="020B0604030504040204" pitchFamily="34" charset="0"/>
              </a:rPr>
              <a:t>Cable Cars proved highly unreliable operating under the unpaved dirt roads of early Los Angeles, they frequently froze, choked with dirt and gravel.</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739896"/>
            <a:ext cx="41290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49096"/>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61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1890’s - Electrification</a:t>
            </a:r>
          </a:p>
        </p:txBody>
      </p:sp>
      <p:sp>
        <p:nvSpPr>
          <p:cNvPr id="3" name="Rectangle 2"/>
          <p:cNvSpPr>
            <a:spLocks noGrp="1" noChangeArrowheads="1"/>
          </p:cNvSpPr>
          <p:nvPr/>
        </p:nvSpPr>
        <p:spPr bwMode="auto">
          <a:xfrm>
            <a:off x="419100" y="1499393"/>
            <a:ext cx="3808413" cy="242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altLang="en-US" sz="1800" dirty="0">
                <a:latin typeface="Verdana" panose="020B0604030504040204" pitchFamily="34" charset="0"/>
              </a:rPr>
              <a:t>Better technology and overhead electrically-powered rail cars allowed the transit system to rapidly consolidate, expand, and create the sprawling Southern California we know today.</a:t>
            </a:r>
          </a:p>
        </p:txBody>
      </p:sp>
      <p:pic>
        <p:nvPicPr>
          <p:cNvPr id="4" name="Picture 3" descr="Los Angeles Electric Rail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207247"/>
            <a:ext cx="4737194" cy="273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923570"/>
            <a:ext cx="4737194" cy="261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963" y="3923570"/>
            <a:ext cx="3950208" cy="2614171"/>
          </a:xfrm>
          <a:prstGeom prst="rect">
            <a:avLst/>
          </a:prstGeom>
        </p:spPr>
      </p:pic>
    </p:spTree>
    <p:extLst>
      <p:ext uri="{BB962C8B-B14F-4D97-AF65-F5344CB8AC3E}">
        <p14:creationId xmlns:p14="http://schemas.microsoft.com/office/powerpoint/2010/main" val="178252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Pacific Electric (1895-1953)</a:t>
            </a:r>
          </a:p>
        </p:txBody>
      </p:sp>
      <p:sp>
        <p:nvSpPr>
          <p:cNvPr id="3" name="Text Box 14"/>
          <p:cNvSpPr txBox="1">
            <a:spLocks noChangeArrowheads="1"/>
          </p:cNvSpPr>
          <p:nvPr/>
        </p:nvSpPr>
        <p:spPr bwMode="auto">
          <a:xfrm>
            <a:off x="533400" y="4343400"/>
            <a:ext cx="8534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b="1" dirty="0">
                <a:latin typeface="Verdana" panose="020B0604030504040204" pitchFamily="34" charset="0"/>
              </a:rPr>
              <a:t>  </a:t>
            </a:r>
            <a:r>
              <a:rPr lang="en-US" altLang="en-US" sz="1800" dirty="0">
                <a:latin typeface="Verdana" panose="020B0604030504040204" pitchFamily="34" charset="0"/>
              </a:rPr>
              <a:t>Connected the suburbs and the city center, served Los Angeles, San Bernardino, Riverside and Orange Counties, also ran connecting buses.</a:t>
            </a:r>
          </a:p>
          <a:p>
            <a:pPr>
              <a:buFontTx/>
              <a:buChar char="•"/>
            </a:pPr>
            <a:r>
              <a:rPr lang="en-US" altLang="en-US" sz="1800" dirty="0">
                <a:latin typeface="Verdana" panose="020B0604030504040204" pitchFamily="34" charset="0"/>
              </a:rPr>
              <a:t>  Peak number of rail lines in 1925, peak ridership in 1923, and again during WWII due to rationing.</a:t>
            </a:r>
          </a:p>
          <a:p>
            <a:pPr>
              <a:buFontTx/>
              <a:buChar char="•"/>
            </a:pPr>
            <a:r>
              <a:rPr lang="en-US" altLang="en-US" sz="1800" dirty="0">
                <a:latin typeface="Verdana" panose="020B0604030504040204" pitchFamily="34" charset="0"/>
              </a:rPr>
              <a:t>  It was the electric “</a:t>
            </a:r>
            <a:r>
              <a:rPr lang="en-US" altLang="en-US" sz="1800" dirty="0" err="1">
                <a:latin typeface="Verdana" panose="020B0604030504040204" pitchFamily="34" charset="0"/>
              </a:rPr>
              <a:t>Metrolink</a:t>
            </a:r>
            <a:r>
              <a:rPr lang="en-US" altLang="en-US" sz="1800" dirty="0">
                <a:latin typeface="Verdana" panose="020B0604030504040204" pitchFamily="34" charset="0"/>
              </a:rPr>
              <a:t>” commuter rail of its day, only much more extensive with 1,100 track miles, up to 2,700 trains a day, and multiple hubs.</a:t>
            </a:r>
          </a:p>
          <a:p>
            <a:pPr>
              <a:buFontTx/>
              <a:buChar char="•"/>
            </a:pPr>
            <a:r>
              <a:rPr lang="en-US" altLang="en-US" sz="1800" dirty="0">
                <a:latin typeface="Verdana" panose="020B0604030504040204" pitchFamily="34" charset="0"/>
              </a:rPr>
              <a:t>Created the footprint of today’s sprawl.</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219200"/>
            <a:ext cx="418468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urbank term  PE19550619GB-Or Gr Glenoaks C AK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87" y="1219200"/>
            <a:ext cx="4378362"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86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Railway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(1895-1945)</a:t>
            </a:r>
          </a:p>
        </p:txBody>
      </p:sp>
      <p:pic>
        <p:nvPicPr>
          <p:cNvPr id="3" name="Picture 2" descr="P 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660" y="1384632"/>
            <a:ext cx="4314917" cy="272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8 Car 1328 at 54th &amp; Crenshaw 5-7-55 AK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836" y="1384632"/>
            <a:ext cx="4215041" cy="271078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p:cNvSpPr txBox="1">
            <a:spLocks noChangeArrowheads="1"/>
          </p:cNvSpPr>
          <p:nvPr/>
        </p:nvSpPr>
        <p:spPr bwMode="auto">
          <a:xfrm>
            <a:off x="1066800" y="4419600"/>
            <a:ext cx="7924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b="1" dirty="0">
                <a:latin typeface="Verdana" panose="020B0604030504040204" pitchFamily="34" charset="0"/>
              </a:rPr>
              <a:t> </a:t>
            </a:r>
            <a:r>
              <a:rPr lang="en-US" altLang="en-US" sz="1600" dirty="0">
                <a:latin typeface="Verdana" panose="020B0604030504040204" pitchFamily="34" charset="0"/>
              </a:rPr>
              <a:t>Operated in the center of city streets, connecting points north, south, east and west with downtown Los Angeles, Pacific Electric and other transit service providers. </a:t>
            </a:r>
          </a:p>
          <a:p>
            <a:pPr>
              <a:buFontTx/>
              <a:buChar char="•"/>
            </a:pPr>
            <a:r>
              <a:rPr lang="en-US" altLang="en-US" sz="1600" dirty="0">
                <a:latin typeface="Verdana" panose="020B0604030504040204" pitchFamily="34" charset="0"/>
              </a:rPr>
              <a:t> Peak number of lines around 1925, peak ridership during WWII, 742 streetcars and about 650 track miles, also operated motorbuses and electric trolley buses. </a:t>
            </a:r>
          </a:p>
          <a:p>
            <a:pPr>
              <a:buFontTx/>
              <a:buChar char="•"/>
            </a:pPr>
            <a:r>
              <a:rPr lang="en-US" altLang="en-US" sz="1600" dirty="0">
                <a:latin typeface="Verdana" panose="020B0604030504040204" pitchFamily="34" charset="0"/>
              </a:rPr>
              <a:t> Grandfather of today’s urban bus system. Largely forgotten and frequently confused with Pacific Electric.</a:t>
            </a:r>
          </a:p>
        </p:txBody>
      </p:sp>
    </p:spTree>
    <p:extLst>
      <p:ext uri="{BB962C8B-B14F-4D97-AF65-F5344CB8AC3E}">
        <p14:creationId xmlns:p14="http://schemas.microsoft.com/office/powerpoint/2010/main" val="1241977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10793</TotalTime>
  <Words>3185</Words>
  <Application>Microsoft Office PowerPoint</Application>
  <PresentationFormat>On-screen Show (4:3)</PresentationFormat>
  <Paragraphs>239</Paragraphs>
  <Slides>33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Arial</vt:lpstr>
      <vt:lpstr>Century Gothic</vt:lpstr>
      <vt:lpstr>ScalaSansLF-Bold</vt:lpstr>
      <vt:lpstr>ScalaSansLF-Regular</vt:lpstr>
      <vt:lpstr>Verdana</vt:lpstr>
      <vt:lpstr>Wingdings 3</vt:lpstr>
      <vt:lpstr>Wisp</vt:lpstr>
      <vt:lpstr>Worksheet</vt:lpstr>
      <vt:lpstr>Los Angeles Transit History</vt:lpstr>
      <vt:lpstr>Research Library &amp; Archive</vt:lpstr>
      <vt:lpstr>Accessing Collections Online</vt:lpstr>
      <vt:lpstr>L.A. Transit’s Family Tree</vt:lpstr>
      <vt:lpstr>1870’s Horse Drawn Rail</vt:lpstr>
      <vt:lpstr>1880’s – Cable Cars</vt:lpstr>
      <vt:lpstr>1890’s - Electrification</vt:lpstr>
      <vt:lpstr>Pacific Electric (1895-1953)</vt:lpstr>
      <vt:lpstr>Los Angeles Railway  (1895-1945)</vt:lpstr>
      <vt:lpstr>Los Angeles Motor Coach (1923-1949)</vt:lpstr>
      <vt:lpstr>Pacific Electric Subway Tunnel (1925-1955)</vt:lpstr>
      <vt:lpstr>Early Alternative Fuel Efforts</vt:lpstr>
      <vt:lpstr>Why did rail transit go away?</vt:lpstr>
      <vt:lpstr>Influences:1939 New York Worlds Fair – GM’s Futurama Exhibit</vt:lpstr>
      <vt:lpstr>Los Angeles MTA (1951-1964)</vt:lpstr>
      <vt:lpstr>MTA Rail Transit still operating in 1958 – 12 lines</vt:lpstr>
      <vt:lpstr>Los Angeles MTA (1951-1964)</vt:lpstr>
      <vt:lpstr>Los Angeles MTA (1951-1964)</vt:lpstr>
      <vt:lpstr>SCRTD (1964-1993)</vt:lpstr>
      <vt:lpstr>SCRTD (1964-1993)</vt:lpstr>
      <vt:lpstr>SCRTD (1964-1993)</vt:lpstr>
      <vt:lpstr>SCRTD (1964-1993)</vt:lpstr>
      <vt:lpstr>Los Angeles County Transportation Commission (1977-1993)</vt:lpstr>
      <vt:lpstr>Los Angeles County Transportation Commission (1977-1993)</vt:lpstr>
      <vt:lpstr>Merging Transit with Transportation</vt:lpstr>
      <vt:lpstr>Current Metro</vt:lpstr>
      <vt:lpstr>History of Ballot Measures for Rapid Transit</vt:lpstr>
      <vt:lpstr>Timelines, Websites, Museums and historical societies</vt:lpstr>
      <vt:lpstr>Selected YouTube films &amp; videos</vt:lpstr>
      <vt:lpstr>Books/Films on LA Transit History</vt:lpstr>
      <vt:lpstr>Some historical Figures in L.A. Transit History</vt:lpstr>
      <vt:lpstr>Professional Organizations</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Barrett, Matthew</dc:creator>
  <cp:lastModifiedBy>Barrett, Matthew</cp:lastModifiedBy>
  <cp:revision>66</cp:revision>
  <cp:lastPrinted>2019-06-20T16:04:57Z</cp:lastPrinted>
  <dcterms:created xsi:type="dcterms:W3CDTF">2017-02-23T18:53:59Z</dcterms:created>
  <dcterms:modified xsi:type="dcterms:W3CDTF">2025-04-10T19:58:31Z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09159A56-7B42-4B46-98AF-EAAA40F39267</vt:lpwstr>
  </property>
  <property fmtid="{D5CDD505-2E9C-101B-9397-08002B2CF9AE}" pid="3" name="ArticulatePath">
    <vt:lpwstr>Presentation1</vt:lpwstr>
  </property>
</Properties>
</file>