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686" r:id="rId3"/>
  </p:sldMasterIdLst>
  <p:notesMasterIdLst>
    <p:notesMasterId r:id="rId23"/>
  </p:notesMasterIdLst>
  <p:handoutMasterIdLst>
    <p:handoutMasterId r:id="rId24"/>
  </p:handoutMasterIdLst>
  <p:sldIdLst>
    <p:sldId id="256" r:id="rId4"/>
    <p:sldId id="315" r:id="rId5"/>
    <p:sldId id="341" r:id="rId6"/>
    <p:sldId id="325" r:id="rId7"/>
    <p:sldId id="308" r:id="rId8"/>
    <p:sldId id="323" r:id="rId9"/>
    <p:sldId id="295" r:id="rId10"/>
    <p:sldId id="265" r:id="rId11"/>
    <p:sldId id="332" r:id="rId12"/>
    <p:sldId id="293" r:id="rId13"/>
    <p:sldId id="268" r:id="rId14"/>
    <p:sldId id="335" r:id="rId15"/>
    <p:sldId id="333" r:id="rId16"/>
    <p:sldId id="336" r:id="rId17"/>
    <p:sldId id="357" r:id="rId18"/>
    <p:sldId id="355" r:id="rId19"/>
    <p:sldId id="356" r:id="rId20"/>
    <p:sldId id="270" r:id="rId21"/>
    <p:sldId id="358" r:id="rId22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82" autoAdjust="0"/>
  </p:normalViewPr>
  <p:slideViewPr>
    <p:cSldViewPr>
      <p:cViewPr varScale="1">
        <p:scale>
          <a:sx n="112" d="100"/>
          <a:sy n="112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7E5D7D-9E0D-4342-BE6A-791ACC57944A}" type="doc">
      <dgm:prSet loTypeId="urn:microsoft.com/office/officeart/2005/8/layout/StepDownProcess" loCatId="process" qsTypeId="urn:microsoft.com/office/officeart/2005/8/quickstyle/3d3" qsCatId="3D" csTypeId="urn:microsoft.com/office/officeart/2005/8/colors/accent1_2" csCatId="accent1" phldr="1"/>
      <dgm:spPr/>
    </dgm:pt>
    <dgm:pt modelId="{B2361D41-9F98-437D-B498-6BCE54BCC628}">
      <dgm:prSet phldrT="[Text]"/>
      <dgm:spPr/>
      <dgm:t>
        <a:bodyPr/>
        <a:lstStyle/>
        <a:p>
          <a:r>
            <a:rPr lang="en-US" dirty="0" smtClean="0"/>
            <a:t>Measure R Revenues</a:t>
          </a:r>
          <a:endParaRPr lang="en-US" dirty="0"/>
        </a:p>
      </dgm:t>
    </dgm:pt>
    <dgm:pt modelId="{D7AE4B97-1A3C-48BC-9BDB-92196B8D8D59}" type="parTrans" cxnId="{896829DB-93BE-4500-96E2-87DF3CAE2A1B}">
      <dgm:prSet/>
      <dgm:spPr/>
      <dgm:t>
        <a:bodyPr/>
        <a:lstStyle/>
        <a:p>
          <a:endParaRPr lang="en-US"/>
        </a:p>
      </dgm:t>
    </dgm:pt>
    <dgm:pt modelId="{2823324A-7D0A-4AFA-A84E-D92FD19FCB59}" type="sibTrans" cxnId="{896829DB-93BE-4500-96E2-87DF3CAE2A1B}">
      <dgm:prSet/>
      <dgm:spPr/>
      <dgm:t>
        <a:bodyPr/>
        <a:lstStyle/>
        <a:p>
          <a:endParaRPr lang="en-US"/>
        </a:p>
      </dgm:t>
    </dgm:pt>
    <dgm:pt modelId="{781E0E09-97E2-4915-A2BB-16C1A4F768BA}">
      <dgm:prSet phldrT="[Text]"/>
      <dgm:spPr/>
      <dgm:t>
        <a:bodyPr/>
        <a:lstStyle/>
        <a:p>
          <a:r>
            <a:rPr lang="en-US" dirty="0" smtClean="0"/>
            <a:t>LACMTA Senior Debt Service</a:t>
          </a:r>
          <a:endParaRPr lang="en-US" dirty="0"/>
        </a:p>
      </dgm:t>
    </dgm:pt>
    <dgm:pt modelId="{1D047543-49C8-427E-85A4-A5C692539C67}" type="parTrans" cxnId="{DAB126B5-FDA7-4110-8AE5-1BCC900C22AC}">
      <dgm:prSet/>
      <dgm:spPr/>
      <dgm:t>
        <a:bodyPr/>
        <a:lstStyle/>
        <a:p>
          <a:endParaRPr lang="en-US"/>
        </a:p>
      </dgm:t>
    </dgm:pt>
    <dgm:pt modelId="{587A34E0-7B72-440B-B48B-BEE449D5C1DA}" type="sibTrans" cxnId="{DAB126B5-FDA7-4110-8AE5-1BCC900C22AC}">
      <dgm:prSet/>
      <dgm:spPr/>
      <dgm:t>
        <a:bodyPr/>
        <a:lstStyle/>
        <a:p>
          <a:endParaRPr lang="en-US"/>
        </a:p>
      </dgm:t>
    </dgm:pt>
    <dgm:pt modelId="{72B7467E-048E-4244-90B6-E82126251423}">
      <dgm:prSet phldrT="[Text]"/>
      <dgm:spPr/>
      <dgm:t>
        <a:bodyPr/>
        <a:lstStyle/>
        <a:p>
          <a:r>
            <a:rPr lang="en-US" dirty="0" smtClean="0"/>
            <a:t>LACMTA Subordinate Debt Service</a:t>
          </a:r>
          <a:endParaRPr lang="en-US" dirty="0"/>
        </a:p>
      </dgm:t>
    </dgm:pt>
    <dgm:pt modelId="{B68E26A2-07A4-4BDA-8E52-96AFD77CABBF}" type="parTrans" cxnId="{8CFE1721-B723-42BE-80F7-3E94FB3911E6}">
      <dgm:prSet/>
      <dgm:spPr/>
      <dgm:t>
        <a:bodyPr/>
        <a:lstStyle/>
        <a:p>
          <a:endParaRPr lang="en-US"/>
        </a:p>
      </dgm:t>
    </dgm:pt>
    <dgm:pt modelId="{94C0336C-0B2A-40B0-8186-3E94AF92EEE3}" type="sibTrans" cxnId="{8CFE1721-B723-42BE-80F7-3E94FB3911E6}">
      <dgm:prSet/>
      <dgm:spPr/>
      <dgm:t>
        <a:bodyPr/>
        <a:lstStyle/>
        <a:p>
          <a:endParaRPr lang="en-US"/>
        </a:p>
      </dgm:t>
    </dgm:pt>
    <dgm:pt modelId="{D112DAA5-1BCE-4CCE-BBC1-127D936B31AC}">
      <dgm:prSet phldrT="[Text]"/>
      <dgm:spPr/>
      <dgm:t>
        <a:bodyPr/>
        <a:lstStyle/>
        <a:p>
          <a:pPr algn="l"/>
          <a:r>
            <a:rPr lang="en-US" dirty="0" smtClean="0"/>
            <a:t>  TIFIA MCA               Parity with Prior TIFIA </a:t>
          </a:r>
        </a:p>
        <a:p>
          <a:pPr algn="ctr"/>
          <a:r>
            <a:rPr lang="en-US" dirty="0" smtClean="0"/>
            <a:t>New Projects          (Crenshaw Project Corp.)</a:t>
          </a:r>
          <a:endParaRPr lang="en-US" dirty="0"/>
        </a:p>
      </dgm:t>
    </dgm:pt>
    <dgm:pt modelId="{A1E0F1AF-1C61-421D-86F5-12B09C4A09FD}" type="parTrans" cxnId="{097553F0-4DB4-4702-BD5F-F9F4BDDAD424}">
      <dgm:prSet/>
      <dgm:spPr/>
      <dgm:t>
        <a:bodyPr/>
        <a:lstStyle/>
        <a:p>
          <a:endParaRPr lang="en-US"/>
        </a:p>
      </dgm:t>
    </dgm:pt>
    <dgm:pt modelId="{AB9F4293-553A-4FC4-86A7-11A183C56F5C}" type="sibTrans" cxnId="{097553F0-4DB4-4702-BD5F-F9F4BDDAD424}">
      <dgm:prSet/>
      <dgm:spPr/>
      <dgm:t>
        <a:bodyPr/>
        <a:lstStyle/>
        <a:p>
          <a:endParaRPr lang="en-US"/>
        </a:p>
      </dgm:t>
    </dgm:pt>
    <dgm:pt modelId="{77AD6465-AB47-4226-8F03-ABBB7F854930}">
      <dgm:prSet phldrT="[Text]"/>
      <dgm:spPr/>
      <dgm:t>
        <a:bodyPr/>
        <a:lstStyle/>
        <a:p>
          <a:r>
            <a:rPr lang="en-US" dirty="0" smtClean="0"/>
            <a:t>LACMTA</a:t>
          </a:r>
          <a:endParaRPr lang="en-US" dirty="0"/>
        </a:p>
      </dgm:t>
    </dgm:pt>
    <dgm:pt modelId="{48F3197B-5B38-45FA-97B8-0127DF46C0EF}" type="parTrans" cxnId="{467AE9AD-BDB1-4668-8EB7-F6CE4F439DDE}">
      <dgm:prSet/>
      <dgm:spPr/>
      <dgm:t>
        <a:bodyPr/>
        <a:lstStyle/>
        <a:p>
          <a:endParaRPr lang="en-US"/>
        </a:p>
      </dgm:t>
    </dgm:pt>
    <dgm:pt modelId="{FA82084A-14DB-441F-82FA-74CBDF0A57E8}" type="sibTrans" cxnId="{467AE9AD-BDB1-4668-8EB7-F6CE4F439DDE}">
      <dgm:prSet/>
      <dgm:spPr/>
      <dgm:t>
        <a:bodyPr/>
        <a:lstStyle/>
        <a:p>
          <a:endParaRPr lang="en-US"/>
        </a:p>
      </dgm:t>
    </dgm:pt>
    <dgm:pt modelId="{8EFC9729-3A36-41E3-BE9C-E5BCC440BB1B}" type="pres">
      <dgm:prSet presAssocID="{767E5D7D-9E0D-4342-BE6A-791ACC57944A}" presName="rootnode" presStyleCnt="0">
        <dgm:presLayoutVars>
          <dgm:chMax/>
          <dgm:chPref/>
          <dgm:dir/>
          <dgm:animLvl val="lvl"/>
        </dgm:presLayoutVars>
      </dgm:prSet>
      <dgm:spPr/>
    </dgm:pt>
    <dgm:pt modelId="{CEDA84C8-EFA8-4768-A481-CD7D75EE31C9}" type="pres">
      <dgm:prSet presAssocID="{B2361D41-9F98-437D-B498-6BCE54BCC628}" presName="composite" presStyleCnt="0"/>
      <dgm:spPr/>
    </dgm:pt>
    <dgm:pt modelId="{5BE2B281-9312-4C7B-8C58-46C7ED9C0E13}" type="pres">
      <dgm:prSet presAssocID="{B2361D41-9F98-437D-B498-6BCE54BCC628}" presName="bentUpArrow1" presStyleLbl="alignImgPlace1" presStyleIdx="0" presStyleCnt="4" custLinFactNeighborX="-45486" custLinFactNeighborY="-850"/>
      <dgm:spPr/>
    </dgm:pt>
    <dgm:pt modelId="{4FD2C014-3A0F-4DAF-A153-13086E98C264}" type="pres">
      <dgm:prSet presAssocID="{B2361D41-9F98-437D-B498-6BCE54BCC628}" presName="ParentText" presStyleLbl="node1" presStyleIdx="0" presStyleCnt="5" custLinFactNeighborX="-29459" custLinFactNeighborY="10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08FF9E-B202-4C4C-ABD4-B4DF623187BF}" type="pres">
      <dgm:prSet presAssocID="{B2361D41-9F98-437D-B498-6BCE54BCC628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EBB8C6-5A54-4674-BE2C-9769CEBE29DD}" type="pres">
      <dgm:prSet presAssocID="{2823324A-7D0A-4AFA-A84E-D92FD19FCB59}" presName="sibTrans" presStyleCnt="0"/>
      <dgm:spPr/>
    </dgm:pt>
    <dgm:pt modelId="{98253DBF-9F83-46CD-B53A-F41B26CEEB6B}" type="pres">
      <dgm:prSet presAssocID="{781E0E09-97E2-4915-A2BB-16C1A4F768BA}" presName="composite" presStyleCnt="0"/>
      <dgm:spPr/>
    </dgm:pt>
    <dgm:pt modelId="{15A55253-2617-4627-9AFA-DF668BC2FDB5}" type="pres">
      <dgm:prSet presAssocID="{781E0E09-97E2-4915-A2BB-16C1A4F768BA}" presName="bentUpArrow1" presStyleLbl="alignImgPlace1" presStyleIdx="1" presStyleCnt="4" custLinFactNeighborX="-47271" custLinFactNeighborY="-850"/>
      <dgm:spPr/>
    </dgm:pt>
    <dgm:pt modelId="{ACD2155E-A99B-4FAD-80C7-7A29B315E84A}" type="pres">
      <dgm:prSet presAssocID="{781E0E09-97E2-4915-A2BB-16C1A4F768BA}" presName="ParentText" presStyleLbl="node1" presStyleIdx="1" presStyleCnt="5" custLinFactNeighborX="-32716" custLinFactNeighborY="15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33348-C187-415B-B754-2D37F3CE29E0}" type="pres">
      <dgm:prSet presAssocID="{781E0E09-97E2-4915-A2BB-16C1A4F768BA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E1ABE16-C656-46FA-A2C1-F733B5F37CD8}" type="pres">
      <dgm:prSet presAssocID="{587A34E0-7B72-440B-B48B-BEE449D5C1DA}" presName="sibTrans" presStyleCnt="0"/>
      <dgm:spPr/>
    </dgm:pt>
    <dgm:pt modelId="{7C4DE8C7-0BFF-4DFA-A3C7-75435260A866}" type="pres">
      <dgm:prSet presAssocID="{72B7467E-048E-4244-90B6-E82126251423}" presName="composite" presStyleCnt="0"/>
      <dgm:spPr/>
    </dgm:pt>
    <dgm:pt modelId="{BCE245F6-8ACA-4910-AF6D-01F3CC3409FD}" type="pres">
      <dgm:prSet presAssocID="{72B7467E-048E-4244-90B6-E82126251423}" presName="bentUpArrow1" presStyleLbl="alignImgPlace1" presStyleIdx="2" presStyleCnt="4" custLinFactNeighborX="-51576" custLinFactNeighborY="-850"/>
      <dgm:spPr/>
    </dgm:pt>
    <dgm:pt modelId="{F3CBE7C7-2BA9-4CC1-BAEB-B5AF00A99788}" type="pres">
      <dgm:prSet presAssocID="{72B7467E-048E-4244-90B6-E82126251423}" presName="ParentText" presStyleLbl="node1" presStyleIdx="2" presStyleCnt="5" custLinFactNeighborX="-33706" custLinFactNeighborY="-75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65B6AB-CD98-4CEE-8DDB-113A9E318480}" type="pres">
      <dgm:prSet presAssocID="{72B7467E-048E-4244-90B6-E8212625142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2332FECA-40CB-4CD3-8AFD-66795ECAC6AC}" type="pres">
      <dgm:prSet presAssocID="{94C0336C-0B2A-40B0-8186-3E94AF92EEE3}" presName="sibTrans" presStyleCnt="0"/>
      <dgm:spPr/>
    </dgm:pt>
    <dgm:pt modelId="{62A96A5F-5998-40C2-BC13-6022CC723F71}" type="pres">
      <dgm:prSet presAssocID="{D112DAA5-1BCE-4CCE-BBC1-127D936B31AC}" presName="composite" presStyleCnt="0"/>
      <dgm:spPr/>
    </dgm:pt>
    <dgm:pt modelId="{47A9C179-6868-48FD-9F68-E14AD078E651}" type="pres">
      <dgm:prSet presAssocID="{D112DAA5-1BCE-4CCE-BBC1-127D936B31AC}" presName="bentUpArrow1" presStyleLbl="alignImgPlace1" presStyleIdx="3" presStyleCnt="4" custLinFactX="-94725" custLinFactNeighborX="-100000" custLinFactNeighborY="-892"/>
      <dgm:spPr/>
    </dgm:pt>
    <dgm:pt modelId="{39A9767A-6CCC-4441-BF10-640E4FE92FDA}" type="pres">
      <dgm:prSet presAssocID="{D112DAA5-1BCE-4CCE-BBC1-127D936B31AC}" presName="ParentText" presStyleLbl="node1" presStyleIdx="3" presStyleCnt="5" custScaleX="298463" custLinFactNeighborX="-36843" custLinFactNeighborY="-16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514D4-48F0-41BC-8356-D4FD1E94356E}" type="pres">
      <dgm:prSet presAssocID="{D112DAA5-1BCE-4CCE-BBC1-127D936B31AC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0A5F9AD2-27EA-45B8-8EDF-E3A8A2378DEC}" type="pres">
      <dgm:prSet presAssocID="{AB9F4293-553A-4FC4-86A7-11A183C56F5C}" presName="sibTrans" presStyleCnt="0"/>
      <dgm:spPr/>
    </dgm:pt>
    <dgm:pt modelId="{FE44356C-0ECC-46D6-9969-5EDA1893A76A}" type="pres">
      <dgm:prSet presAssocID="{77AD6465-AB47-4226-8F03-ABBB7F854930}" presName="composite" presStyleCnt="0"/>
      <dgm:spPr/>
    </dgm:pt>
    <dgm:pt modelId="{2B84057D-5AD6-4792-81B5-862796F7E70B}" type="pres">
      <dgm:prSet presAssocID="{77AD6465-AB47-4226-8F03-ABBB7F854930}" presName="ParentText" presStyleLbl="node1" presStyleIdx="4" presStyleCnt="5" custLinFactNeighborX="-34195" custLinFactNeighborY="-22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CB4ADC-0331-49EC-A842-BC93E5625723}" type="presOf" srcId="{781E0E09-97E2-4915-A2BB-16C1A4F768BA}" destId="{ACD2155E-A99B-4FAD-80C7-7A29B315E84A}" srcOrd="0" destOrd="0" presId="urn:microsoft.com/office/officeart/2005/8/layout/StepDownProcess"/>
    <dgm:cxn modelId="{3F1DF23E-6362-46FE-A69F-B9D0F6137EAF}" type="presOf" srcId="{D112DAA5-1BCE-4CCE-BBC1-127D936B31AC}" destId="{39A9767A-6CCC-4441-BF10-640E4FE92FDA}" srcOrd="0" destOrd="0" presId="urn:microsoft.com/office/officeart/2005/8/layout/StepDownProcess"/>
    <dgm:cxn modelId="{1D7466F1-03FF-4F63-B5BB-B53339E0E23A}" type="presOf" srcId="{72B7467E-048E-4244-90B6-E82126251423}" destId="{F3CBE7C7-2BA9-4CC1-BAEB-B5AF00A99788}" srcOrd="0" destOrd="0" presId="urn:microsoft.com/office/officeart/2005/8/layout/StepDownProcess"/>
    <dgm:cxn modelId="{8CFE1721-B723-42BE-80F7-3E94FB3911E6}" srcId="{767E5D7D-9E0D-4342-BE6A-791ACC57944A}" destId="{72B7467E-048E-4244-90B6-E82126251423}" srcOrd="2" destOrd="0" parTransId="{B68E26A2-07A4-4BDA-8E52-96AFD77CABBF}" sibTransId="{94C0336C-0B2A-40B0-8186-3E94AF92EEE3}"/>
    <dgm:cxn modelId="{DAB126B5-FDA7-4110-8AE5-1BCC900C22AC}" srcId="{767E5D7D-9E0D-4342-BE6A-791ACC57944A}" destId="{781E0E09-97E2-4915-A2BB-16C1A4F768BA}" srcOrd="1" destOrd="0" parTransId="{1D047543-49C8-427E-85A4-A5C692539C67}" sibTransId="{587A34E0-7B72-440B-B48B-BEE449D5C1DA}"/>
    <dgm:cxn modelId="{896829DB-93BE-4500-96E2-87DF3CAE2A1B}" srcId="{767E5D7D-9E0D-4342-BE6A-791ACC57944A}" destId="{B2361D41-9F98-437D-B498-6BCE54BCC628}" srcOrd="0" destOrd="0" parTransId="{D7AE4B97-1A3C-48BC-9BDB-92196B8D8D59}" sibTransId="{2823324A-7D0A-4AFA-A84E-D92FD19FCB59}"/>
    <dgm:cxn modelId="{467AE9AD-BDB1-4668-8EB7-F6CE4F439DDE}" srcId="{767E5D7D-9E0D-4342-BE6A-791ACC57944A}" destId="{77AD6465-AB47-4226-8F03-ABBB7F854930}" srcOrd="4" destOrd="0" parTransId="{48F3197B-5B38-45FA-97B8-0127DF46C0EF}" sibTransId="{FA82084A-14DB-441F-82FA-74CBDF0A57E8}"/>
    <dgm:cxn modelId="{21BBBB01-2F71-490A-A388-D3676E7E0C87}" type="presOf" srcId="{767E5D7D-9E0D-4342-BE6A-791ACC57944A}" destId="{8EFC9729-3A36-41E3-BE9C-E5BCC440BB1B}" srcOrd="0" destOrd="0" presId="urn:microsoft.com/office/officeart/2005/8/layout/StepDownProcess"/>
    <dgm:cxn modelId="{47C6ED9F-8274-4823-AA6A-D26C49B5B1A3}" type="presOf" srcId="{B2361D41-9F98-437D-B498-6BCE54BCC628}" destId="{4FD2C014-3A0F-4DAF-A153-13086E98C264}" srcOrd="0" destOrd="0" presId="urn:microsoft.com/office/officeart/2005/8/layout/StepDownProcess"/>
    <dgm:cxn modelId="{1AE1DC02-9976-48C1-B1BE-52DC8FD7FD1A}" type="presOf" srcId="{77AD6465-AB47-4226-8F03-ABBB7F854930}" destId="{2B84057D-5AD6-4792-81B5-862796F7E70B}" srcOrd="0" destOrd="0" presId="urn:microsoft.com/office/officeart/2005/8/layout/StepDownProcess"/>
    <dgm:cxn modelId="{097553F0-4DB4-4702-BD5F-F9F4BDDAD424}" srcId="{767E5D7D-9E0D-4342-BE6A-791ACC57944A}" destId="{D112DAA5-1BCE-4CCE-BBC1-127D936B31AC}" srcOrd="3" destOrd="0" parTransId="{A1E0F1AF-1C61-421D-86F5-12B09C4A09FD}" sibTransId="{AB9F4293-553A-4FC4-86A7-11A183C56F5C}"/>
    <dgm:cxn modelId="{16D48CCD-9FAE-4EC0-86FD-2C4A8C856459}" type="presParOf" srcId="{8EFC9729-3A36-41E3-BE9C-E5BCC440BB1B}" destId="{CEDA84C8-EFA8-4768-A481-CD7D75EE31C9}" srcOrd="0" destOrd="0" presId="urn:microsoft.com/office/officeart/2005/8/layout/StepDownProcess"/>
    <dgm:cxn modelId="{E9F5A24E-389B-49EB-BF54-7C76F0F38BC0}" type="presParOf" srcId="{CEDA84C8-EFA8-4768-A481-CD7D75EE31C9}" destId="{5BE2B281-9312-4C7B-8C58-46C7ED9C0E13}" srcOrd="0" destOrd="0" presId="urn:microsoft.com/office/officeart/2005/8/layout/StepDownProcess"/>
    <dgm:cxn modelId="{291CEB3B-0264-44E5-BF0C-52A9B18297FB}" type="presParOf" srcId="{CEDA84C8-EFA8-4768-A481-CD7D75EE31C9}" destId="{4FD2C014-3A0F-4DAF-A153-13086E98C264}" srcOrd="1" destOrd="0" presId="urn:microsoft.com/office/officeart/2005/8/layout/StepDownProcess"/>
    <dgm:cxn modelId="{DF1FC8F4-7C2D-4123-84C4-F00B9DE5B514}" type="presParOf" srcId="{CEDA84C8-EFA8-4768-A481-CD7D75EE31C9}" destId="{8908FF9E-B202-4C4C-ABD4-B4DF623187BF}" srcOrd="2" destOrd="0" presId="urn:microsoft.com/office/officeart/2005/8/layout/StepDownProcess"/>
    <dgm:cxn modelId="{15C4C3DA-5373-4D91-BDCD-70074877751C}" type="presParOf" srcId="{8EFC9729-3A36-41E3-BE9C-E5BCC440BB1B}" destId="{5EEBB8C6-5A54-4674-BE2C-9769CEBE29DD}" srcOrd="1" destOrd="0" presId="urn:microsoft.com/office/officeart/2005/8/layout/StepDownProcess"/>
    <dgm:cxn modelId="{7C09FF32-5DB1-4D62-A1D1-5029CC51E88B}" type="presParOf" srcId="{8EFC9729-3A36-41E3-BE9C-E5BCC440BB1B}" destId="{98253DBF-9F83-46CD-B53A-F41B26CEEB6B}" srcOrd="2" destOrd="0" presId="urn:microsoft.com/office/officeart/2005/8/layout/StepDownProcess"/>
    <dgm:cxn modelId="{6CDA80E0-0E40-4F18-AFD3-17BD5084C547}" type="presParOf" srcId="{98253DBF-9F83-46CD-B53A-F41B26CEEB6B}" destId="{15A55253-2617-4627-9AFA-DF668BC2FDB5}" srcOrd="0" destOrd="0" presId="urn:microsoft.com/office/officeart/2005/8/layout/StepDownProcess"/>
    <dgm:cxn modelId="{7BF641BA-C8A9-412A-9A70-97B39201D076}" type="presParOf" srcId="{98253DBF-9F83-46CD-B53A-F41B26CEEB6B}" destId="{ACD2155E-A99B-4FAD-80C7-7A29B315E84A}" srcOrd="1" destOrd="0" presId="urn:microsoft.com/office/officeart/2005/8/layout/StepDownProcess"/>
    <dgm:cxn modelId="{23C4036C-2CF5-4A8F-BDF1-2D2B00B18F3F}" type="presParOf" srcId="{98253DBF-9F83-46CD-B53A-F41B26CEEB6B}" destId="{72833348-C187-415B-B754-2D37F3CE29E0}" srcOrd="2" destOrd="0" presId="urn:microsoft.com/office/officeart/2005/8/layout/StepDownProcess"/>
    <dgm:cxn modelId="{9A3098E7-E585-4F3C-A922-950246EAC327}" type="presParOf" srcId="{8EFC9729-3A36-41E3-BE9C-E5BCC440BB1B}" destId="{FE1ABE16-C656-46FA-A2C1-F733B5F37CD8}" srcOrd="3" destOrd="0" presId="urn:microsoft.com/office/officeart/2005/8/layout/StepDownProcess"/>
    <dgm:cxn modelId="{06996E98-7776-4D0F-A6BD-097BA9900CC8}" type="presParOf" srcId="{8EFC9729-3A36-41E3-BE9C-E5BCC440BB1B}" destId="{7C4DE8C7-0BFF-4DFA-A3C7-75435260A866}" srcOrd="4" destOrd="0" presId="urn:microsoft.com/office/officeart/2005/8/layout/StepDownProcess"/>
    <dgm:cxn modelId="{71E84579-60D4-4454-837A-EA67EA5BAC1D}" type="presParOf" srcId="{7C4DE8C7-0BFF-4DFA-A3C7-75435260A866}" destId="{BCE245F6-8ACA-4910-AF6D-01F3CC3409FD}" srcOrd="0" destOrd="0" presId="urn:microsoft.com/office/officeart/2005/8/layout/StepDownProcess"/>
    <dgm:cxn modelId="{1D6D180B-E113-48C2-8FE3-410757AD631E}" type="presParOf" srcId="{7C4DE8C7-0BFF-4DFA-A3C7-75435260A866}" destId="{F3CBE7C7-2BA9-4CC1-BAEB-B5AF00A99788}" srcOrd="1" destOrd="0" presId="urn:microsoft.com/office/officeart/2005/8/layout/StepDownProcess"/>
    <dgm:cxn modelId="{2CB1E4D1-4AF4-4AD2-99DE-EB9A3DDC2700}" type="presParOf" srcId="{7C4DE8C7-0BFF-4DFA-A3C7-75435260A866}" destId="{C265B6AB-CD98-4CEE-8DDB-113A9E318480}" srcOrd="2" destOrd="0" presId="urn:microsoft.com/office/officeart/2005/8/layout/StepDownProcess"/>
    <dgm:cxn modelId="{39DAC7E5-5DCF-47DC-843B-571F76C6BE5B}" type="presParOf" srcId="{8EFC9729-3A36-41E3-BE9C-E5BCC440BB1B}" destId="{2332FECA-40CB-4CD3-8AFD-66795ECAC6AC}" srcOrd="5" destOrd="0" presId="urn:microsoft.com/office/officeart/2005/8/layout/StepDownProcess"/>
    <dgm:cxn modelId="{5594CD20-7CD5-4002-83BF-F1F5C1777102}" type="presParOf" srcId="{8EFC9729-3A36-41E3-BE9C-E5BCC440BB1B}" destId="{62A96A5F-5998-40C2-BC13-6022CC723F71}" srcOrd="6" destOrd="0" presId="urn:microsoft.com/office/officeart/2005/8/layout/StepDownProcess"/>
    <dgm:cxn modelId="{27003EA2-88AF-4120-880E-99D0B13C7EB9}" type="presParOf" srcId="{62A96A5F-5998-40C2-BC13-6022CC723F71}" destId="{47A9C179-6868-48FD-9F68-E14AD078E651}" srcOrd="0" destOrd="0" presId="urn:microsoft.com/office/officeart/2005/8/layout/StepDownProcess"/>
    <dgm:cxn modelId="{8130A9F2-0D09-43C0-839F-2CA90C57EE39}" type="presParOf" srcId="{62A96A5F-5998-40C2-BC13-6022CC723F71}" destId="{39A9767A-6CCC-4441-BF10-640E4FE92FDA}" srcOrd="1" destOrd="0" presId="urn:microsoft.com/office/officeart/2005/8/layout/StepDownProcess"/>
    <dgm:cxn modelId="{850A59E0-3C0A-4DD9-A1D6-6487843D2D9E}" type="presParOf" srcId="{62A96A5F-5998-40C2-BC13-6022CC723F71}" destId="{BB9514D4-48F0-41BC-8356-D4FD1E94356E}" srcOrd="2" destOrd="0" presId="urn:microsoft.com/office/officeart/2005/8/layout/StepDownProcess"/>
    <dgm:cxn modelId="{5847E82C-DF37-4DC2-80DF-94C8258F9409}" type="presParOf" srcId="{8EFC9729-3A36-41E3-BE9C-E5BCC440BB1B}" destId="{0A5F9AD2-27EA-45B8-8EDF-E3A8A2378DEC}" srcOrd="7" destOrd="0" presId="urn:microsoft.com/office/officeart/2005/8/layout/StepDownProcess"/>
    <dgm:cxn modelId="{B593F322-2F09-4A1F-8684-7DD5F539CF83}" type="presParOf" srcId="{8EFC9729-3A36-41E3-BE9C-E5BCC440BB1B}" destId="{FE44356C-0ECC-46D6-9969-5EDA1893A76A}" srcOrd="8" destOrd="0" presId="urn:microsoft.com/office/officeart/2005/8/layout/StepDownProcess"/>
    <dgm:cxn modelId="{9BF5AB0F-E303-4DFD-89FB-2F8F57215D48}" type="presParOf" srcId="{FE44356C-0ECC-46D6-9969-5EDA1893A76A}" destId="{2B84057D-5AD6-4792-81B5-862796F7E70B}" srcOrd="0" destOrd="0" presId="urn:microsoft.com/office/officeart/2005/8/layout/StepDownProces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B55C83-7FAC-4A5E-BD6B-771E5ECDB20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65CF0D26-0632-4F59-B2B0-BAEFC6AAD850}">
      <dgm:prSet phldrT="[Text]" custT="1"/>
      <dgm:spPr>
        <a:solidFill>
          <a:schemeClr val="accent3">
            <a:lumMod val="8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ScalaSansLF-Bold" panose="02000503060000020004" pitchFamily="2" charset="0"/>
            </a:rPr>
            <a:t>Preliminary Project List Development</a:t>
          </a:r>
        </a:p>
        <a:p>
          <a:r>
            <a:rPr lang="en-US" sz="1000" dirty="0" smtClean="0">
              <a:solidFill>
                <a:schemeClr val="tx1"/>
              </a:solidFill>
              <a:latin typeface="ScalaSansLF-Regular" panose="02000503060000020004" pitchFamily="2" charset="0"/>
            </a:rPr>
            <a:t>Aug 2014 – Feb 2015</a:t>
          </a:r>
          <a:endParaRPr lang="en-US" sz="1000" dirty="0">
            <a:solidFill>
              <a:schemeClr val="tx1"/>
            </a:solidFill>
            <a:latin typeface="ScalaSansLF-Regular" panose="02000503060000020004" pitchFamily="2" charset="0"/>
          </a:endParaRPr>
        </a:p>
      </dgm:t>
    </dgm:pt>
    <dgm:pt modelId="{A6C3D972-B809-44D0-9DEF-4225A78D9257}" type="parTrans" cxnId="{DB645660-51EB-440E-806A-F576A9043200}">
      <dgm:prSet/>
      <dgm:spPr/>
      <dgm:t>
        <a:bodyPr/>
        <a:lstStyle/>
        <a:p>
          <a:endParaRPr lang="en-US" sz="3200"/>
        </a:p>
      </dgm:t>
    </dgm:pt>
    <dgm:pt modelId="{BB489070-73E0-4D26-9E89-97392360B36E}" type="sibTrans" cxnId="{DB645660-51EB-440E-806A-F576A9043200}">
      <dgm:prSet custT="1"/>
      <dgm:spPr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800"/>
        </a:p>
      </dgm:t>
    </dgm:pt>
    <dgm:pt modelId="{19A6A58D-35AD-43AA-BEF5-70DDFFFC1E39}">
      <dgm:prSet phldrT="[Text]" custT="1"/>
      <dgm:spPr>
        <a:solidFill>
          <a:schemeClr val="accent3">
            <a:lumMod val="8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ScalaSansLF-Bold" panose="02000503060000020004" pitchFamily="2" charset="0"/>
            </a:rPr>
            <a:t>Initial Polling</a:t>
          </a:r>
        </a:p>
        <a:p>
          <a:r>
            <a:rPr lang="en-US" sz="1000" dirty="0" smtClean="0">
              <a:solidFill>
                <a:schemeClr val="tx1"/>
              </a:solidFill>
              <a:latin typeface="ScalaSansLF-Regular" panose="02000503060000020004" pitchFamily="2" charset="0"/>
            </a:rPr>
            <a:t>Jan 2015</a:t>
          </a:r>
          <a:endParaRPr lang="en-US" sz="1000" dirty="0">
            <a:solidFill>
              <a:schemeClr val="tx1"/>
            </a:solidFill>
            <a:latin typeface="ScalaSansLF-Regular" panose="02000503060000020004" pitchFamily="2" charset="0"/>
          </a:endParaRPr>
        </a:p>
      </dgm:t>
    </dgm:pt>
    <dgm:pt modelId="{A312D5A3-0C06-43C9-983F-B395E33D58E4}" type="parTrans" cxnId="{1779AF7C-3978-4FFF-91DE-93E7B1D03E67}">
      <dgm:prSet/>
      <dgm:spPr/>
      <dgm:t>
        <a:bodyPr/>
        <a:lstStyle/>
        <a:p>
          <a:endParaRPr lang="en-US" sz="3200"/>
        </a:p>
      </dgm:t>
    </dgm:pt>
    <dgm:pt modelId="{36420C2A-7553-4529-A595-F1D71112D026}" type="sibTrans" cxnId="{1779AF7C-3978-4FFF-91DE-93E7B1D03E67}">
      <dgm:prSet custT="1"/>
      <dgm:spPr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800"/>
        </a:p>
      </dgm:t>
    </dgm:pt>
    <dgm:pt modelId="{82440612-1BDD-459E-9E17-9FEB75A998E3}">
      <dgm:prSet phldrT="[Text]" custT="1"/>
      <dgm:spPr>
        <a:solidFill>
          <a:schemeClr val="accent3">
            <a:lumMod val="8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ScalaSansLF-Bold" panose="02000503060000020004" pitchFamily="2" charset="0"/>
            </a:rPr>
            <a:t>Project List &amp; Financial Plan</a:t>
          </a:r>
        </a:p>
        <a:p>
          <a:r>
            <a:rPr lang="en-US" sz="1000" dirty="0" smtClean="0">
              <a:solidFill>
                <a:schemeClr val="tx1"/>
              </a:solidFill>
              <a:latin typeface="ScalaSansLF-Regular" panose="02000503060000020004" pitchFamily="2" charset="0"/>
            </a:rPr>
            <a:t>Mar – Jun 2015</a:t>
          </a:r>
          <a:endParaRPr lang="en-US" sz="1000" dirty="0">
            <a:solidFill>
              <a:schemeClr val="tx1"/>
            </a:solidFill>
            <a:latin typeface="ScalaSansLF-Regular" panose="02000503060000020004" pitchFamily="2" charset="0"/>
          </a:endParaRPr>
        </a:p>
      </dgm:t>
    </dgm:pt>
    <dgm:pt modelId="{FBF51EB5-3F64-4DD0-9189-726AE35EBBD4}" type="parTrans" cxnId="{B8BD6910-018E-4BCF-B8C4-84A1E29DD712}">
      <dgm:prSet/>
      <dgm:spPr/>
      <dgm:t>
        <a:bodyPr/>
        <a:lstStyle/>
        <a:p>
          <a:endParaRPr lang="en-US" sz="3200"/>
        </a:p>
      </dgm:t>
    </dgm:pt>
    <dgm:pt modelId="{5FB0E358-EA50-4753-A9D8-DF8D65AFCF6A}" type="sibTrans" cxnId="{B8BD6910-018E-4BCF-B8C4-84A1E29DD712}">
      <dgm:prSet custT="1"/>
      <dgm:spPr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800"/>
        </a:p>
      </dgm:t>
    </dgm:pt>
    <dgm:pt modelId="{48C2D72A-7BD6-415F-AB33-A066753048CD}">
      <dgm:prSet phldrT="[Text]" custT="1"/>
      <dgm:spPr>
        <a:solidFill>
          <a:schemeClr val="accent3">
            <a:lumMod val="8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ScalaSansLF-Bold" panose="02000503060000020004" pitchFamily="2" charset="0"/>
            </a:rPr>
            <a:t>Update Projects if Needed</a:t>
          </a:r>
        </a:p>
        <a:p>
          <a:r>
            <a:rPr lang="en-US" sz="1000" dirty="0" smtClean="0">
              <a:solidFill>
                <a:schemeClr val="tx1"/>
              </a:solidFill>
              <a:latin typeface="ScalaSansLF-Regular" panose="02000503060000020004" pitchFamily="2" charset="0"/>
            </a:rPr>
            <a:t>Jul 2015 – Feb 2016</a:t>
          </a:r>
          <a:endParaRPr lang="en-US" sz="1000" dirty="0">
            <a:solidFill>
              <a:schemeClr val="tx1"/>
            </a:solidFill>
            <a:latin typeface="ScalaSansLF-Regular" panose="02000503060000020004" pitchFamily="2" charset="0"/>
          </a:endParaRPr>
        </a:p>
      </dgm:t>
    </dgm:pt>
    <dgm:pt modelId="{90108490-09C8-4E12-9D14-0EE6A424C57E}" type="parTrans" cxnId="{1335787C-FF87-4D3A-8696-17EF096806CD}">
      <dgm:prSet/>
      <dgm:spPr/>
      <dgm:t>
        <a:bodyPr/>
        <a:lstStyle/>
        <a:p>
          <a:endParaRPr lang="en-US" sz="3200"/>
        </a:p>
      </dgm:t>
    </dgm:pt>
    <dgm:pt modelId="{3236F74A-093C-406F-A649-107CF79A5A00}" type="sibTrans" cxnId="{1335787C-FF87-4D3A-8696-17EF096806CD}">
      <dgm:prSet custT="1"/>
      <dgm:spPr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800"/>
        </a:p>
      </dgm:t>
    </dgm:pt>
    <dgm:pt modelId="{28B0B23A-823C-4AAB-B91B-5D7AE0A1BE8D}">
      <dgm:prSet phldrT="[Text]" custT="1"/>
      <dgm:spPr>
        <a:solidFill>
          <a:schemeClr val="accent3">
            <a:lumMod val="8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ScalaSansLF-Bold" panose="02000503060000020004" pitchFamily="2" charset="0"/>
            </a:rPr>
            <a:t>Board Action on Ordinance</a:t>
          </a:r>
        </a:p>
        <a:p>
          <a:r>
            <a:rPr lang="en-US" sz="1000" dirty="0" smtClean="0">
              <a:solidFill>
                <a:schemeClr val="tx1"/>
              </a:solidFill>
              <a:latin typeface="ScalaSansLF-Regular" panose="02000503060000020004" pitchFamily="2" charset="0"/>
            </a:rPr>
            <a:t>May 2016</a:t>
          </a:r>
          <a:endParaRPr lang="en-US" sz="1000" dirty="0">
            <a:solidFill>
              <a:schemeClr val="tx1"/>
            </a:solidFill>
            <a:latin typeface="ScalaSansLF-Regular" panose="02000503060000020004" pitchFamily="2" charset="0"/>
          </a:endParaRPr>
        </a:p>
      </dgm:t>
    </dgm:pt>
    <dgm:pt modelId="{E0050AA7-F703-4BD3-9DAB-7A6AC85BA570}" type="parTrans" cxnId="{D1C649AA-41B3-45D5-A8AF-5981F84B37C2}">
      <dgm:prSet/>
      <dgm:spPr/>
      <dgm:t>
        <a:bodyPr/>
        <a:lstStyle/>
        <a:p>
          <a:endParaRPr lang="en-US" sz="3200"/>
        </a:p>
      </dgm:t>
    </dgm:pt>
    <dgm:pt modelId="{B0A94A98-40E5-4625-BBF4-D6F9FCAB6923}" type="sibTrans" cxnId="{D1C649AA-41B3-45D5-A8AF-5981F84B37C2}">
      <dgm:prSet custT="1"/>
      <dgm:spPr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800"/>
        </a:p>
      </dgm:t>
    </dgm:pt>
    <dgm:pt modelId="{D51D79B7-3284-404D-8D53-6F62F3A9E594}">
      <dgm:prSet phldrT="[Text]" custT="1"/>
      <dgm:spPr>
        <a:solidFill>
          <a:schemeClr val="accent3">
            <a:lumMod val="8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ScalaSansLF-Bold" panose="02000503060000020004" pitchFamily="2" charset="0"/>
            </a:rPr>
            <a:t>Ballot Election</a:t>
          </a:r>
        </a:p>
        <a:p>
          <a:r>
            <a:rPr lang="en-US" sz="1000" dirty="0" smtClean="0">
              <a:solidFill>
                <a:schemeClr val="tx1"/>
              </a:solidFill>
              <a:latin typeface="ScalaSansLF-Regular" panose="02000503060000020004" pitchFamily="2" charset="0"/>
            </a:rPr>
            <a:t>Nov 2016</a:t>
          </a:r>
          <a:endParaRPr lang="en-US" sz="1000" dirty="0">
            <a:solidFill>
              <a:schemeClr val="tx1"/>
            </a:solidFill>
            <a:latin typeface="ScalaSansLF-Regular" panose="02000503060000020004" pitchFamily="2" charset="0"/>
          </a:endParaRPr>
        </a:p>
      </dgm:t>
    </dgm:pt>
    <dgm:pt modelId="{1AFEB99F-F7D4-482E-94B3-CD2CB0C4ED75}" type="parTrans" cxnId="{5CCCCD83-4B08-470C-AC60-DF122021BB3C}">
      <dgm:prSet/>
      <dgm:spPr/>
      <dgm:t>
        <a:bodyPr/>
        <a:lstStyle/>
        <a:p>
          <a:endParaRPr lang="en-US" sz="3200"/>
        </a:p>
      </dgm:t>
    </dgm:pt>
    <dgm:pt modelId="{2AD78D76-6ED9-489C-86AE-2FCBADB47443}" type="sibTrans" cxnId="{5CCCCD83-4B08-470C-AC60-DF122021BB3C}">
      <dgm:prSet/>
      <dgm:spPr/>
      <dgm:t>
        <a:bodyPr/>
        <a:lstStyle/>
        <a:p>
          <a:endParaRPr lang="en-US" sz="3200"/>
        </a:p>
      </dgm:t>
    </dgm:pt>
    <dgm:pt modelId="{21E84364-687A-40E9-AEF3-F23437193445}">
      <dgm:prSet phldrT="[Text]" custT="1"/>
      <dgm:spPr>
        <a:solidFill>
          <a:schemeClr val="accent3">
            <a:lumMod val="8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ScalaSansLF-Bold" panose="02000503060000020004" pitchFamily="2" charset="0"/>
            </a:rPr>
            <a:t>Final Polling</a:t>
          </a:r>
        </a:p>
        <a:p>
          <a:r>
            <a:rPr lang="en-US" sz="1000" dirty="0" smtClean="0">
              <a:solidFill>
                <a:schemeClr val="tx1"/>
              </a:solidFill>
              <a:latin typeface="ScalaSansLF-Regular" panose="02000503060000020004" pitchFamily="2" charset="0"/>
            </a:rPr>
            <a:t>Mar 2016</a:t>
          </a:r>
          <a:endParaRPr lang="en-US" sz="1000" dirty="0">
            <a:solidFill>
              <a:schemeClr val="tx1"/>
            </a:solidFill>
            <a:latin typeface="ScalaSansLF-Regular" panose="02000503060000020004" pitchFamily="2" charset="0"/>
          </a:endParaRPr>
        </a:p>
      </dgm:t>
    </dgm:pt>
    <dgm:pt modelId="{A9F2B0E0-ABE8-4894-AFE9-1615853E5365}" type="parTrans" cxnId="{A21C85B9-F3A4-47EC-A421-570FB69015A4}">
      <dgm:prSet/>
      <dgm:spPr/>
      <dgm:t>
        <a:bodyPr/>
        <a:lstStyle/>
        <a:p>
          <a:endParaRPr lang="en-US"/>
        </a:p>
      </dgm:t>
    </dgm:pt>
    <dgm:pt modelId="{FCE59C63-26DF-4A2B-9306-377105C7CF20}" type="sibTrans" cxnId="{A21C85B9-F3A4-47EC-A421-570FB69015A4}">
      <dgm:prSet/>
      <dgm:spPr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1053E819-BCDF-4867-B3FE-B2505E8E123F}">
      <dgm:prSet phldrT="[Text]"/>
      <dgm:spPr>
        <a:solidFill>
          <a:schemeClr val="accent3">
            <a:lumMod val="8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ScalaSansLF-Bold" panose="02000503060000020004" pitchFamily="2" charset="0"/>
            </a:rPr>
            <a:t>Update Project Costs &amp; Schedules</a:t>
          </a:r>
        </a:p>
        <a:p>
          <a:r>
            <a:rPr lang="en-US" dirty="0" smtClean="0">
              <a:solidFill>
                <a:schemeClr val="tx1"/>
              </a:solidFill>
              <a:latin typeface="ScalaSansLF-Regular" panose="02000503060000020004" pitchFamily="2" charset="0"/>
            </a:rPr>
            <a:t>Feb – Mar 2015</a:t>
          </a:r>
          <a:endParaRPr lang="en-US" dirty="0">
            <a:solidFill>
              <a:schemeClr val="tx1"/>
            </a:solidFill>
            <a:latin typeface="ScalaSansLF-Regular" panose="02000503060000020004" pitchFamily="2" charset="0"/>
          </a:endParaRPr>
        </a:p>
      </dgm:t>
    </dgm:pt>
    <dgm:pt modelId="{BA52BA77-D638-4620-A850-5882BD89E6C7}" type="parTrans" cxnId="{A08A8D37-A6F0-465B-91AA-7FBD600C597B}">
      <dgm:prSet/>
      <dgm:spPr/>
      <dgm:t>
        <a:bodyPr/>
        <a:lstStyle/>
        <a:p>
          <a:endParaRPr lang="en-US"/>
        </a:p>
      </dgm:t>
    </dgm:pt>
    <dgm:pt modelId="{AA3D407D-3002-42E2-8067-E37C3300F6C3}" type="sibTrans" cxnId="{A08A8D37-A6F0-465B-91AA-7FBD600C597B}">
      <dgm:prSet/>
      <dgm:spPr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229214DC-A9E5-4D53-A6B4-99ABF9F6727B}" type="pres">
      <dgm:prSet presAssocID="{D8B55C83-7FAC-4A5E-BD6B-771E5ECDB209}" presName="linearFlow" presStyleCnt="0">
        <dgm:presLayoutVars>
          <dgm:resizeHandles val="exact"/>
        </dgm:presLayoutVars>
      </dgm:prSet>
      <dgm:spPr/>
    </dgm:pt>
    <dgm:pt modelId="{17E7994C-8486-4AEE-94C4-C3745838F5E6}" type="pres">
      <dgm:prSet presAssocID="{65CF0D26-0632-4F59-B2B0-BAEFC6AAD850}" presName="node" presStyleLbl="node1" presStyleIdx="0" presStyleCnt="8" custScaleX="95657" custLinFactNeighborX="1648" custLinFactNeighborY="421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A5E153-08E5-4060-8234-C492C9AA9EE0}" type="pres">
      <dgm:prSet presAssocID="{BB489070-73E0-4D26-9E89-97392360B36E}" presName="sibTrans" presStyleLbl="sibTrans2D1" presStyleIdx="0" presStyleCnt="7" custScaleX="66730"/>
      <dgm:spPr/>
      <dgm:t>
        <a:bodyPr/>
        <a:lstStyle/>
        <a:p>
          <a:endParaRPr lang="en-US"/>
        </a:p>
      </dgm:t>
    </dgm:pt>
    <dgm:pt modelId="{44D7BC95-6787-4445-99EC-461A02028FE2}" type="pres">
      <dgm:prSet presAssocID="{BB489070-73E0-4D26-9E89-97392360B36E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E4BC1C9A-9271-4E2E-9410-EA3A4CC440B9}" type="pres">
      <dgm:prSet presAssocID="{19A6A58D-35AD-43AA-BEF5-70DDFFFC1E39}" presName="node" presStyleLbl="node1" presStyleIdx="1" presStyleCnt="8" custScaleX="95657" custScaleY="92840" custLinFactNeighborX="1648" custLinFactNeighborY="28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471E71-FFF9-4199-8925-A0783214FB8B}" type="pres">
      <dgm:prSet presAssocID="{36420C2A-7553-4529-A595-F1D71112D026}" presName="sibTrans" presStyleLbl="sibTrans2D1" presStyleIdx="1" presStyleCnt="7" custScaleX="66730"/>
      <dgm:spPr/>
      <dgm:t>
        <a:bodyPr/>
        <a:lstStyle/>
        <a:p>
          <a:endParaRPr lang="en-US"/>
        </a:p>
      </dgm:t>
    </dgm:pt>
    <dgm:pt modelId="{DF514D5C-3200-439A-A97A-4966E016EEDF}" type="pres">
      <dgm:prSet presAssocID="{36420C2A-7553-4529-A595-F1D71112D026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58894D64-73F3-4BAA-81B3-CE03478E3D27}" type="pres">
      <dgm:prSet presAssocID="{1053E819-BCDF-4867-B3FE-B2505E8E123F}" presName="node" presStyleLbl="node1" presStyleIdx="2" presStyleCnt="8" custScaleX="94821" custScaleY="92840" custLinFactNeighborX="0" custLinFactNeighborY="15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F2D9F5-8159-443C-9FA0-7CEBC03F3D40}" type="pres">
      <dgm:prSet presAssocID="{AA3D407D-3002-42E2-8067-E37C3300F6C3}" presName="sibTrans" presStyleLbl="sibTrans2D1" presStyleIdx="2" presStyleCnt="7" custScaleX="66730"/>
      <dgm:spPr/>
      <dgm:t>
        <a:bodyPr/>
        <a:lstStyle/>
        <a:p>
          <a:endParaRPr lang="en-US"/>
        </a:p>
      </dgm:t>
    </dgm:pt>
    <dgm:pt modelId="{54B269F2-CD97-4AF0-AB7F-5BEC589D464E}" type="pres">
      <dgm:prSet presAssocID="{AA3D407D-3002-42E2-8067-E37C3300F6C3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8E5B638B-C22C-4B17-AB2B-4ED8196CD9B8}" type="pres">
      <dgm:prSet presAssocID="{82440612-1BDD-459E-9E17-9FEB75A998E3}" presName="node" presStyleLbl="node1" presStyleIdx="3" presStyleCnt="8" custScaleX="94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D80CD5-BE48-4485-9296-7A4F66A2FB46}" type="pres">
      <dgm:prSet presAssocID="{5FB0E358-EA50-4753-A9D8-DF8D65AFCF6A}" presName="sibTrans" presStyleLbl="sibTrans2D1" presStyleIdx="3" presStyleCnt="7" custScaleX="66730"/>
      <dgm:spPr/>
      <dgm:t>
        <a:bodyPr/>
        <a:lstStyle/>
        <a:p>
          <a:endParaRPr lang="en-US"/>
        </a:p>
      </dgm:t>
    </dgm:pt>
    <dgm:pt modelId="{A755915F-2C1E-407C-BED6-47A7F10C51F5}" type="pres">
      <dgm:prSet presAssocID="{5FB0E358-EA50-4753-A9D8-DF8D65AFCF6A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848B5E1E-51E1-481B-A23B-4FD15BAB03E8}" type="pres">
      <dgm:prSet presAssocID="{48C2D72A-7BD6-415F-AB33-A066753048CD}" presName="node" presStyleLbl="node1" presStyleIdx="4" presStyleCnt="8" custScaleX="96245" custLinFactNeighborX="712" custLinFactNeighborY="260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B5CA18-9F39-41F4-9661-3AD61FABBCAF}" type="pres">
      <dgm:prSet presAssocID="{3236F74A-093C-406F-A649-107CF79A5A00}" presName="sibTrans" presStyleLbl="sibTrans2D1" presStyleIdx="4" presStyleCnt="7" custScaleX="66730"/>
      <dgm:spPr/>
      <dgm:t>
        <a:bodyPr/>
        <a:lstStyle/>
        <a:p>
          <a:endParaRPr lang="en-US"/>
        </a:p>
      </dgm:t>
    </dgm:pt>
    <dgm:pt modelId="{037C7211-33DD-4D0B-A06C-02980FE9AE01}" type="pres">
      <dgm:prSet presAssocID="{3236F74A-093C-406F-A649-107CF79A5A00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034C47A8-1AF3-42FF-A82C-480329D32085}" type="pres">
      <dgm:prSet presAssocID="{21E84364-687A-40E9-AEF3-F23437193445}" presName="node" presStyleLbl="node1" presStyleIdx="5" presStyleCnt="8" custScaleX="96907" custScaleY="87239" custLinFactNeighborX="1043" custLinFactNeighborY="-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EA84AA-5D86-4DBE-ACE3-9E4920DFF699}" type="pres">
      <dgm:prSet presAssocID="{FCE59C63-26DF-4A2B-9306-377105C7CF20}" presName="sibTrans" presStyleLbl="sibTrans2D1" presStyleIdx="5" presStyleCnt="7" custScaleX="66730"/>
      <dgm:spPr/>
      <dgm:t>
        <a:bodyPr/>
        <a:lstStyle/>
        <a:p>
          <a:endParaRPr lang="en-US"/>
        </a:p>
      </dgm:t>
    </dgm:pt>
    <dgm:pt modelId="{39DB91B3-6C33-4C05-AE32-6D5B522A5427}" type="pres">
      <dgm:prSet presAssocID="{FCE59C63-26DF-4A2B-9306-377105C7CF20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806FFB26-99CE-4B5F-A899-E8D3436D617A}" type="pres">
      <dgm:prSet presAssocID="{28B0B23A-823C-4AAB-B91B-5D7AE0A1BE8D}" presName="node" presStyleLbl="node1" presStyleIdx="6" presStyleCnt="8" custScaleX="97243" custScaleY="83779" custLinFactNeighborX="1211" custLinFactNeighborY="-250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AF38B-CEF6-465C-90AA-4A8E34DE253E}" type="pres">
      <dgm:prSet presAssocID="{B0A94A98-40E5-4625-BBF4-D6F9FCAB6923}" presName="sibTrans" presStyleLbl="sibTrans2D1" presStyleIdx="6" presStyleCnt="7" custScaleX="66730"/>
      <dgm:spPr/>
      <dgm:t>
        <a:bodyPr/>
        <a:lstStyle/>
        <a:p>
          <a:endParaRPr lang="en-US"/>
        </a:p>
      </dgm:t>
    </dgm:pt>
    <dgm:pt modelId="{D5484D12-9D47-438F-B232-BA5F3A1416B5}" type="pres">
      <dgm:prSet presAssocID="{B0A94A98-40E5-4625-BBF4-D6F9FCAB6923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D60E3518-6737-4800-9CE8-FE4C27189A06}" type="pres">
      <dgm:prSet presAssocID="{D51D79B7-3284-404D-8D53-6F62F3A9E594}" presName="node" presStyleLbl="node1" presStyleIdx="7" presStyleCnt="8" custScaleX="97243" custScaleY="92400" custLinFactNeighborX="1211" custLinFactNeighborY="-234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7229A5-4E77-4395-8512-4F51E971D7EF}" type="presOf" srcId="{3236F74A-093C-406F-A649-107CF79A5A00}" destId="{9AB5CA18-9F39-41F4-9661-3AD61FABBCAF}" srcOrd="0" destOrd="0" presId="urn:microsoft.com/office/officeart/2005/8/layout/process2"/>
    <dgm:cxn modelId="{B8BD6910-018E-4BCF-B8C4-84A1E29DD712}" srcId="{D8B55C83-7FAC-4A5E-BD6B-771E5ECDB209}" destId="{82440612-1BDD-459E-9E17-9FEB75A998E3}" srcOrd="3" destOrd="0" parTransId="{FBF51EB5-3F64-4DD0-9189-726AE35EBBD4}" sibTransId="{5FB0E358-EA50-4753-A9D8-DF8D65AFCF6A}"/>
    <dgm:cxn modelId="{C9544F6D-02EF-4A49-8D30-95E74120659B}" type="presOf" srcId="{65CF0D26-0632-4F59-B2B0-BAEFC6AAD850}" destId="{17E7994C-8486-4AEE-94C4-C3745838F5E6}" srcOrd="0" destOrd="0" presId="urn:microsoft.com/office/officeart/2005/8/layout/process2"/>
    <dgm:cxn modelId="{1335787C-FF87-4D3A-8696-17EF096806CD}" srcId="{D8B55C83-7FAC-4A5E-BD6B-771E5ECDB209}" destId="{48C2D72A-7BD6-415F-AB33-A066753048CD}" srcOrd="4" destOrd="0" parTransId="{90108490-09C8-4E12-9D14-0EE6A424C57E}" sibTransId="{3236F74A-093C-406F-A649-107CF79A5A00}"/>
    <dgm:cxn modelId="{A22246D6-DBC9-465C-9FBF-3E223D45A97C}" type="presOf" srcId="{B0A94A98-40E5-4625-BBF4-D6F9FCAB6923}" destId="{D5484D12-9D47-438F-B232-BA5F3A1416B5}" srcOrd="1" destOrd="0" presId="urn:microsoft.com/office/officeart/2005/8/layout/process2"/>
    <dgm:cxn modelId="{DE232471-AEA4-45BC-A521-4582BB2FE792}" type="presOf" srcId="{82440612-1BDD-459E-9E17-9FEB75A998E3}" destId="{8E5B638B-C22C-4B17-AB2B-4ED8196CD9B8}" srcOrd="0" destOrd="0" presId="urn:microsoft.com/office/officeart/2005/8/layout/process2"/>
    <dgm:cxn modelId="{FD2C12CB-558F-4132-A2B8-6691CC34EA6F}" type="presOf" srcId="{3236F74A-093C-406F-A649-107CF79A5A00}" destId="{037C7211-33DD-4D0B-A06C-02980FE9AE01}" srcOrd="1" destOrd="0" presId="urn:microsoft.com/office/officeart/2005/8/layout/process2"/>
    <dgm:cxn modelId="{DA340CCC-A709-4D23-B69B-61001A940A31}" type="presOf" srcId="{D8B55C83-7FAC-4A5E-BD6B-771E5ECDB209}" destId="{229214DC-A9E5-4D53-A6B4-99ABF9F6727B}" srcOrd="0" destOrd="0" presId="urn:microsoft.com/office/officeart/2005/8/layout/process2"/>
    <dgm:cxn modelId="{21B8BFD7-D8AB-4EFE-B5F3-927CBE4825E7}" type="presOf" srcId="{AA3D407D-3002-42E2-8067-E37C3300F6C3}" destId="{54B269F2-CD97-4AF0-AB7F-5BEC589D464E}" srcOrd="1" destOrd="0" presId="urn:microsoft.com/office/officeart/2005/8/layout/process2"/>
    <dgm:cxn modelId="{1718C8FC-1DC5-4868-95C0-5F9195936BD9}" type="presOf" srcId="{28B0B23A-823C-4AAB-B91B-5D7AE0A1BE8D}" destId="{806FFB26-99CE-4B5F-A899-E8D3436D617A}" srcOrd="0" destOrd="0" presId="urn:microsoft.com/office/officeart/2005/8/layout/process2"/>
    <dgm:cxn modelId="{A9A2901A-839B-422C-B41D-10B1DB5AC384}" type="presOf" srcId="{B0A94A98-40E5-4625-BBF4-D6F9FCAB6923}" destId="{67FAF38B-CEF6-465C-90AA-4A8E34DE253E}" srcOrd="0" destOrd="0" presId="urn:microsoft.com/office/officeart/2005/8/layout/process2"/>
    <dgm:cxn modelId="{2B74981F-A690-41BB-9CDB-6D42876966DA}" type="presOf" srcId="{36420C2A-7553-4529-A595-F1D71112D026}" destId="{DF514D5C-3200-439A-A97A-4966E016EEDF}" srcOrd="1" destOrd="0" presId="urn:microsoft.com/office/officeart/2005/8/layout/process2"/>
    <dgm:cxn modelId="{DB645660-51EB-440E-806A-F576A9043200}" srcId="{D8B55C83-7FAC-4A5E-BD6B-771E5ECDB209}" destId="{65CF0D26-0632-4F59-B2B0-BAEFC6AAD850}" srcOrd="0" destOrd="0" parTransId="{A6C3D972-B809-44D0-9DEF-4225A78D9257}" sibTransId="{BB489070-73E0-4D26-9E89-97392360B36E}"/>
    <dgm:cxn modelId="{FA6F5A9A-A577-4717-BE46-D0D70AAB6A5E}" type="presOf" srcId="{BB489070-73E0-4D26-9E89-97392360B36E}" destId="{44D7BC95-6787-4445-99EC-461A02028FE2}" srcOrd="1" destOrd="0" presId="urn:microsoft.com/office/officeart/2005/8/layout/process2"/>
    <dgm:cxn modelId="{A8613A97-6865-4B3C-A628-186BDEEFCF10}" type="presOf" srcId="{FCE59C63-26DF-4A2B-9306-377105C7CF20}" destId="{E7EA84AA-5D86-4DBE-ACE3-9E4920DFF699}" srcOrd="0" destOrd="0" presId="urn:microsoft.com/office/officeart/2005/8/layout/process2"/>
    <dgm:cxn modelId="{9C03DE71-C312-4B4C-A711-1ACF045E8A47}" type="presOf" srcId="{AA3D407D-3002-42E2-8067-E37C3300F6C3}" destId="{86F2D9F5-8159-443C-9FA0-7CEBC03F3D40}" srcOrd="0" destOrd="0" presId="urn:microsoft.com/office/officeart/2005/8/layout/process2"/>
    <dgm:cxn modelId="{37F2C055-E6E2-4BB7-B6BB-8FF692183C50}" type="presOf" srcId="{5FB0E358-EA50-4753-A9D8-DF8D65AFCF6A}" destId="{DFD80CD5-BE48-4485-9296-7A4F66A2FB46}" srcOrd="0" destOrd="0" presId="urn:microsoft.com/office/officeart/2005/8/layout/process2"/>
    <dgm:cxn modelId="{1779AF7C-3978-4FFF-91DE-93E7B1D03E67}" srcId="{D8B55C83-7FAC-4A5E-BD6B-771E5ECDB209}" destId="{19A6A58D-35AD-43AA-BEF5-70DDFFFC1E39}" srcOrd="1" destOrd="0" parTransId="{A312D5A3-0C06-43C9-983F-B395E33D58E4}" sibTransId="{36420C2A-7553-4529-A595-F1D71112D026}"/>
    <dgm:cxn modelId="{270B4907-6E00-4C15-AF15-BDE5E4122C2E}" type="presOf" srcId="{36420C2A-7553-4529-A595-F1D71112D026}" destId="{21471E71-FFF9-4199-8925-A0783214FB8B}" srcOrd="0" destOrd="0" presId="urn:microsoft.com/office/officeart/2005/8/layout/process2"/>
    <dgm:cxn modelId="{A21C85B9-F3A4-47EC-A421-570FB69015A4}" srcId="{D8B55C83-7FAC-4A5E-BD6B-771E5ECDB209}" destId="{21E84364-687A-40E9-AEF3-F23437193445}" srcOrd="5" destOrd="0" parTransId="{A9F2B0E0-ABE8-4894-AFE9-1615853E5365}" sibTransId="{FCE59C63-26DF-4A2B-9306-377105C7CF20}"/>
    <dgm:cxn modelId="{D1C649AA-41B3-45D5-A8AF-5981F84B37C2}" srcId="{D8B55C83-7FAC-4A5E-BD6B-771E5ECDB209}" destId="{28B0B23A-823C-4AAB-B91B-5D7AE0A1BE8D}" srcOrd="6" destOrd="0" parTransId="{E0050AA7-F703-4BD3-9DAB-7A6AC85BA570}" sibTransId="{B0A94A98-40E5-4625-BBF4-D6F9FCAB6923}"/>
    <dgm:cxn modelId="{A08A8D37-A6F0-465B-91AA-7FBD600C597B}" srcId="{D8B55C83-7FAC-4A5E-BD6B-771E5ECDB209}" destId="{1053E819-BCDF-4867-B3FE-B2505E8E123F}" srcOrd="2" destOrd="0" parTransId="{BA52BA77-D638-4620-A850-5882BD89E6C7}" sibTransId="{AA3D407D-3002-42E2-8067-E37C3300F6C3}"/>
    <dgm:cxn modelId="{73463727-23A8-4D42-B586-FEEE479B3689}" type="presOf" srcId="{1053E819-BCDF-4867-B3FE-B2505E8E123F}" destId="{58894D64-73F3-4BAA-81B3-CE03478E3D27}" srcOrd="0" destOrd="0" presId="urn:microsoft.com/office/officeart/2005/8/layout/process2"/>
    <dgm:cxn modelId="{5CCCCD83-4B08-470C-AC60-DF122021BB3C}" srcId="{D8B55C83-7FAC-4A5E-BD6B-771E5ECDB209}" destId="{D51D79B7-3284-404D-8D53-6F62F3A9E594}" srcOrd="7" destOrd="0" parTransId="{1AFEB99F-F7D4-482E-94B3-CD2CB0C4ED75}" sibTransId="{2AD78D76-6ED9-489C-86AE-2FCBADB47443}"/>
    <dgm:cxn modelId="{18C44DEA-2D29-432D-9B12-6A2D05159483}" type="presOf" srcId="{FCE59C63-26DF-4A2B-9306-377105C7CF20}" destId="{39DB91B3-6C33-4C05-AE32-6D5B522A5427}" srcOrd="1" destOrd="0" presId="urn:microsoft.com/office/officeart/2005/8/layout/process2"/>
    <dgm:cxn modelId="{A68BEE9F-A8FE-4879-8FA9-0F1558DEA31E}" type="presOf" srcId="{5FB0E358-EA50-4753-A9D8-DF8D65AFCF6A}" destId="{A755915F-2C1E-407C-BED6-47A7F10C51F5}" srcOrd="1" destOrd="0" presId="urn:microsoft.com/office/officeart/2005/8/layout/process2"/>
    <dgm:cxn modelId="{8DBBDDD2-ABE6-4775-B0EF-204A3AABFEAB}" type="presOf" srcId="{BB489070-73E0-4D26-9E89-97392360B36E}" destId="{06A5E153-08E5-4060-8234-C492C9AA9EE0}" srcOrd="0" destOrd="0" presId="urn:microsoft.com/office/officeart/2005/8/layout/process2"/>
    <dgm:cxn modelId="{E46300AF-7E99-4E15-90EC-0D334F520C27}" type="presOf" srcId="{19A6A58D-35AD-43AA-BEF5-70DDFFFC1E39}" destId="{E4BC1C9A-9271-4E2E-9410-EA3A4CC440B9}" srcOrd="0" destOrd="0" presId="urn:microsoft.com/office/officeart/2005/8/layout/process2"/>
    <dgm:cxn modelId="{42800570-0DC3-4BF2-9753-46A1AC7D84E4}" type="presOf" srcId="{48C2D72A-7BD6-415F-AB33-A066753048CD}" destId="{848B5E1E-51E1-481B-A23B-4FD15BAB03E8}" srcOrd="0" destOrd="0" presId="urn:microsoft.com/office/officeart/2005/8/layout/process2"/>
    <dgm:cxn modelId="{2A5AF069-9A73-40A2-B548-7724828D9F93}" type="presOf" srcId="{21E84364-687A-40E9-AEF3-F23437193445}" destId="{034C47A8-1AF3-42FF-A82C-480329D32085}" srcOrd="0" destOrd="0" presId="urn:microsoft.com/office/officeart/2005/8/layout/process2"/>
    <dgm:cxn modelId="{0E68818E-B08C-4481-B241-9D2174416788}" type="presOf" srcId="{D51D79B7-3284-404D-8D53-6F62F3A9E594}" destId="{D60E3518-6737-4800-9CE8-FE4C27189A06}" srcOrd="0" destOrd="0" presId="urn:microsoft.com/office/officeart/2005/8/layout/process2"/>
    <dgm:cxn modelId="{B16EAA4F-E707-430E-8E2E-DAE33AE1DFFD}" type="presParOf" srcId="{229214DC-A9E5-4D53-A6B4-99ABF9F6727B}" destId="{17E7994C-8486-4AEE-94C4-C3745838F5E6}" srcOrd="0" destOrd="0" presId="urn:microsoft.com/office/officeart/2005/8/layout/process2"/>
    <dgm:cxn modelId="{3D8570ED-5CE5-4FBA-89E4-F46B5263A0E7}" type="presParOf" srcId="{229214DC-A9E5-4D53-A6B4-99ABF9F6727B}" destId="{06A5E153-08E5-4060-8234-C492C9AA9EE0}" srcOrd="1" destOrd="0" presId="urn:microsoft.com/office/officeart/2005/8/layout/process2"/>
    <dgm:cxn modelId="{85ACD1FF-2275-4B02-92E7-0E499078BC60}" type="presParOf" srcId="{06A5E153-08E5-4060-8234-C492C9AA9EE0}" destId="{44D7BC95-6787-4445-99EC-461A02028FE2}" srcOrd="0" destOrd="0" presId="urn:microsoft.com/office/officeart/2005/8/layout/process2"/>
    <dgm:cxn modelId="{F090266B-E511-4148-8CAE-26F7B811A190}" type="presParOf" srcId="{229214DC-A9E5-4D53-A6B4-99ABF9F6727B}" destId="{E4BC1C9A-9271-4E2E-9410-EA3A4CC440B9}" srcOrd="2" destOrd="0" presId="urn:microsoft.com/office/officeart/2005/8/layout/process2"/>
    <dgm:cxn modelId="{3A48454D-402A-4383-8F8B-57EDA14F14CA}" type="presParOf" srcId="{229214DC-A9E5-4D53-A6B4-99ABF9F6727B}" destId="{21471E71-FFF9-4199-8925-A0783214FB8B}" srcOrd="3" destOrd="0" presId="urn:microsoft.com/office/officeart/2005/8/layout/process2"/>
    <dgm:cxn modelId="{1342B3D3-4725-4816-AD4F-A199192C31FF}" type="presParOf" srcId="{21471E71-FFF9-4199-8925-A0783214FB8B}" destId="{DF514D5C-3200-439A-A97A-4966E016EEDF}" srcOrd="0" destOrd="0" presId="urn:microsoft.com/office/officeart/2005/8/layout/process2"/>
    <dgm:cxn modelId="{E006DD10-8E78-4CB6-B127-EC2190B4E7F9}" type="presParOf" srcId="{229214DC-A9E5-4D53-A6B4-99ABF9F6727B}" destId="{58894D64-73F3-4BAA-81B3-CE03478E3D27}" srcOrd="4" destOrd="0" presId="urn:microsoft.com/office/officeart/2005/8/layout/process2"/>
    <dgm:cxn modelId="{61F4A9EB-27B8-4A01-BFAA-DCE2C7D1A803}" type="presParOf" srcId="{229214DC-A9E5-4D53-A6B4-99ABF9F6727B}" destId="{86F2D9F5-8159-443C-9FA0-7CEBC03F3D40}" srcOrd="5" destOrd="0" presId="urn:microsoft.com/office/officeart/2005/8/layout/process2"/>
    <dgm:cxn modelId="{FE978507-E027-49EC-A896-B7D8B53C3886}" type="presParOf" srcId="{86F2D9F5-8159-443C-9FA0-7CEBC03F3D40}" destId="{54B269F2-CD97-4AF0-AB7F-5BEC589D464E}" srcOrd="0" destOrd="0" presId="urn:microsoft.com/office/officeart/2005/8/layout/process2"/>
    <dgm:cxn modelId="{38CF69CB-A9EA-4994-A2A7-D7FF2613CE29}" type="presParOf" srcId="{229214DC-A9E5-4D53-A6B4-99ABF9F6727B}" destId="{8E5B638B-C22C-4B17-AB2B-4ED8196CD9B8}" srcOrd="6" destOrd="0" presId="urn:microsoft.com/office/officeart/2005/8/layout/process2"/>
    <dgm:cxn modelId="{B7B6CCA9-B9FE-4149-B6A7-AB6566DC7146}" type="presParOf" srcId="{229214DC-A9E5-4D53-A6B4-99ABF9F6727B}" destId="{DFD80CD5-BE48-4485-9296-7A4F66A2FB46}" srcOrd="7" destOrd="0" presId="urn:microsoft.com/office/officeart/2005/8/layout/process2"/>
    <dgm:cxn modelId="{3D4D126D-F7B3-4E7D-A7EB-13261D9F8D0F}" type="presParOf" srcId="{DFD80CD5-BE48-4485-9296-7A4F66A2FB46}" destId="{A755915F-2C1E-407C-BED6-47A7F10C51F5}" srcOrd="0" destOrd="0" presId="urn:microsoft.com/office/officeart/2005/8/layout/process2"/>
    <dgm:cxn modelId="{E3A2D4D3-D637-4332-AECE-D18368E1EB9C}" type="presParOf" srcId="{229214DC-A9E5-4D53-A6B4-99ABF9F6727B}" destId="{848B5E1E-51E1-481B-A23B-4FD15BAB03E8}" srcOrd="8" destOrd="0" presId="urn:microsoft.com/office/officeart/2005/8/layout/process2"/>
    <dgm:cxn modelId="{9E54EDDD-E718-4C77-BD04-48505C2C2572}" type="presParOf" srcId="{229214DC-A9E5-4D53-A6B4-99ABF9F6727B}" destId="{9AB5CA18-9F39-41F4-9661-3AD61FABBCAF}" srcOrd="9" destOrd="0" presId="urn:microsoft.com/office/officeart/2005/8/layout/process2"/>
    <dgm:cxn modelId="{E2A2B1BA-DE0F-4A13-BC21-0C052E32BF00}" type="presParOf" srcId="{9AB5CA18-9F39-41F4-9661-3AD61FABBCAF}" destId="{037C7211-33DD-4D0B-A06C-02980FE9AE01}" srcOrd="0" destOrd="0" presId="urn:microsoft.com/office/officeart/2005/8/layout/process2"/>
    <dgm:cxn modelId="{93085A72-D290-4D15-8CDF-33947F115F0E}" type="presParOf" srcId="{229214DC-A9E5-4D53-A6B4-99ABF9F6727B}" destId="{034C47A8-1AF3-42FF-A82C-480329D32085}" srcOrd="10" destOrd="0" presId="urn:microsoft.com/office/officeart/2005/8/layout/process2"/>
    <dgm:cxn modelId="{818F42F9-9B0C-40F8-A379-93D1542551D4}" type="presParOf" srcId="{229214DC-A9E5-4D53-A6B4-99ABF9F6727B}" destId="{E7EA84AA-5D86-4DBE-ACE3-9E4920DFF699}" srcOrd="11" destOrd="0" presId="urn:microsoft.com/office/officeart/2005/8/layout/process2"/>
    <dgm:cxn modelId="{2612B21E-BFAE-46FE-B444-D3E044EF8559}" type="presParOf" srcId="{E7EA84AA-5D86-4DBE-ACE3-9E4920DFF699}" destId="{39DB91B3-6C33-4C05-AE32-6D5B522A5427}" srcOrd="0" destOrd="0" presId="urn:microsoft.com/office/officeart/2005/8/layout/process2"/>
    <dgm:cxn modelId="{E561C5C4-F0BD-40F0-B2D9-E00CBFC6AA89}" type="presParOf" srcId="{229214DC-A9E5-4D53-A6B4-99ABF9F6727B}" destId="{806FFB26-99CE-4B5F-A899-E8D3436D617A}" srcOrd="12" destOrd="0" presId="urn:microsoft.com/office/officeart/2005/8/layout/process2"/>
    <dgm:cxn modelId="{5FC33BC4-476A-4623-9A83-59D96416AF39}" type="presParOf" srcId="{229214DC-A9E5-4D53-A6B4-99ABF9F6727B}" destId="{67FAF38B-CEF6-465C-90AA-4A8E34DE253E}" srcOrd="13" destOrd="0" presId="urn:microsoft.com/office/officeart/2005/8/layout/process2"/>
    <dgm:cxn modelId="{A30DF970-417B-48EF-87AD-3D7DED7CD6F2}" type="presParOf" srcId="{67FAF38B-CEF6-465C-90AA-4A8E34DE253E}" destId="{D5484D12-9D47-438F-B232-BA5F3A1416B5}" srcOrd="0" destOrd="0" presId="urn:microsoft.com/office/officeart/2005/8/layout/process2"/>
    <dgm:cxn modelId="{89934B70-39DB-470A-978A-9E10C8BCC176}" type="presParOf" srcId="{229214DC-A9E5-4D53-A6B4-99ABF9F6727B}" destId="{D60E3518-6737-4800-9CE8-FE4C27189A06}" srcOrd="14" destOrd="0" presId="urn:microsoft.com/office/officeart/2005/8/layout/process2"/>
  </dgm:cxnLst>
  <dgm:bg/>
  <dgm:whole>
    <a:ln w="47625" cmpd="sng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7994C-8486-4AEE-94C4-C3745838F5E6}">
      <dsp:nvSpPr>
        <dsp:cNvPr id="0" name=""/>
        <dsp:cNvSpPr/>
      </dsp:nvSpPr>
      <dsp:spPr>
        <a:xfrm>
          <a:off x="730059" y="112018"/>
          <a:ext cx="1960222" cy="512305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Bold" panose="02000503060000020004" pitchFamily="2" charset="0"/>
            </a:rPr>
            <a:t>Preliminary Project List Development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Regular" panose="02000503060000020004" pitchFamily="2" charset="0"/>
            </a:rPr>
            <a:t>Aug 2014 – Feb 2015</a:t>
          </a:r>
          <a:endParaRPr lang="en-US" sz="1000" kern="1200" dirty="0">
            <a:solidFill>
              <a:schemeClr val="tx1"/>
            </a:solidFill>
            <a:latin typeface="ScalaSansLF-Regular" panose="02000503060000020004" pitchFamily="2" charset="0"/>
          </a:endParaRPr>
        </a:p>
      </dsp:txBody>
      <dsp:txXfrm>
        <a:off x="745064" y="127023"/>
        <a:ext cx="1930212" cy="482295"/>
      </dsp:txXfrm>
    </dsp:sp>
    <dsp:sp modelId="{06A5E153-08E5-4060-8234-C492C9AA9EE0}">
      <dsp:nvSpPr>
        <dsp:cNvPr id="0" name=""/>
        <dsp:cNvSpPr/>
      </dsp:nvSpPr>
      <dsp:spPr>
        <a:xfrm rot="5400000">
          <a:off x="1671236" y="586851"/>
          <a:ext cx="77870" cy="230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-5400000">
        <a:off x="1641010" y="663185"/>
        <a:ext cx="138323" cy="54509"/>
      </dsp:txXfrm>
    </dsp:sp>
    <dsp:sp modelId="{E4BC1C9A-9271-4E2E-9410-EA3A4CC440B9}">
      <dsp:nvSpPr>
        <dsp:cNvPr id="0" name=""/>
        <dsp:cNvSpPr/>
      </dsp:nvSpPr>
      <dsp:spPr>
        <a:xfrm>
          <a:off x="730059" y="779915"/>
          <a:ext cx="1960222" cy="475624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Bold" panose="02000503060000020004" pitchFamily="2" charset="0"/>
            </a:rPr>
            <a:t>Initial Polling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Regular" panose="02000503060000020004" pitchFamily="2" charset="0"/>
            </a:rPr>
            <a:t>Jan 2015</a:t>
          </a:r>
          <a:endParaRPr lang="en-US" sz="1000" kern="1200" dirty="0">
            <a:solidFill>
              <a:schemeClr val="tx1"/>
            </a:solidFill>
            <a:latin typeface="ScalaSansLF-Regular" panose="02000503060000020004" pitchFamily="2" charset="0"/>
          </a:endParaRPr>
        </a:p>
      </dsp:txBody>
      <dsp:txXfrm>
        <a:off x="743990" y="793846"/>
        <a:ext cx="1932360" cy="447762"/>
      </dsp:txXfrm>
    </dsp:sp>
    <dsp:sp modelId="{21471E71-FFF9-4199-8925-A0783214FB8B}">
      <dsp:nvSpPr>
        <dsp:cNvPr id="0" name=""/>
        <dsp:cNvSpPr/>
      </dsp:nvSpPr>
      <dsp:spPr>
        <a:xfrm rot="5552084">
          <a:off x="1621333" y="1283897"/>
          <a:ext cx="143903" cy="230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-5400000">
        <a:off x="1625078" y="1327235"/>
        <a:ext cx="138323" cy="100732"/>
      </dsp:txXfrm>
    </dsp:sp>
    <dsp:sp modelId="{58894D64-73F3-4BAA-81B3-CE03478E3D27}">
      <dsp:nvSpPr>
        <dsp:cNvPr id="0" name=""/>
        <dsp:cNvSpPr/>
      </dsp:nvSpPr>
      <dsp:spPr>
        <a:xfrm>
          <a:off x="704854" y="1542791"/>
          <a:ext cx="1943091" cy="475624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Bold" panose="02000503060000020004" pitchFamily="2" charset="0"/>
            </a:rPr>
            <a:t>Update Project Costs &amp; Schedules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Regular" panose="02000503060000020004" pitchFamily="2" charset="0"/>
            </a:rPr>
            <a:t>Feb – Mar 2015</a:t>
          </a:r>
          <a:endParaRPr lang="en-US" sz="1000" kern="1200" dirty="0">
            <a:solidFill>
              <a:schemeClr val="tx1"/>
            </a:solidFill>
            <a:latin typeface="ScalaSansLF-Regular" panose="02000503060000020004" pitchFamily="2" charset="0"/>
          </a:endParaRPr>
        </a:p>
      </dsp:txBody>
      <dsp:txXfrm>
        <a:off x="718785" y="1556722"/>
        <a:ext cx="1915229" cy="447762"/>
      </dsp:txXfrm>
    </dsp:sp>
    <dsp:sp modelId="{86F2D9F5-8159-443C-9FA0-7CEBC03F3D40}">
      <dsp:nvSpPr>
        <dsp:cNvPr id="0" name=""/>
        <dsp:cNvSpPr/>
      </dsp:nvSpPr>
      <dsp:spPr>
        <a:xfrm rot="5400000">
          <a:off x="1621941" y="2011961"/>
          <a:ext cx="108916" cy="230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1607238" y="2072772"/>
        <a:ext cx="138323" cy="76241"/>
      </dsp:txXfrm>
    </dsp:sp>
    <dsp:sp modelId="{8E5B638B-C22C-4B17-AB2B-4ED8196CD9B8}">
      <dsp:nvSpPr>
        <dsp:cNvPr id="0" name=""/>
        <dsp:cNvSpPr/>
      </dsp:nvSpPr>
      <dsp:spPr>
        <a:xfrm>
          <a:off x="704854" y="2236043"/>
          <a:ext cx="1943091" cy="512305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Bold" panose="02000503060000020004" pitchFamily="2" charset="0"/>
            </a:rPr>
            <a:t>Project List &amp; Financial Plan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Regular" panose="02000503060000020004" pitchFamily="2" charset="0"/>
            </a:rPr>
            <a:t>Mar – Jun 2015</a:t>
          </a:r>
          <a:endParaRPr lang="en-US" sz="1000" kern="1200" dirty="0">
            <a:solidFill>
              <a:schemeClr val="tx1"/>
            </a:solidFill>
            <a:latin typeface="ScalaSansLF-Regular" panose="02000503060000020004" pitchFamily="2" charset="0"/>
          </a:endParaRPr>
        </a:p>
      </dsp:txBody>
      <dsp:txXfrm>
        <a:off x="719859" y="2251048"/>
        <a:ext cx="1913081" cy="482295"/>
      </dsp:txXfrm>
    </dsp:sp>
    <dsp:sp modelId="{DFD80CD5-BE48-4485-9296-7A4F66A2FB46}">
      <dsp:nvSpPr>
        <dsp:cNvPr id="0" name=""/>
        <dsp:cNvSpPr/>
      </dsp:nvSpPr>
      <dsp:spPr>
        <a:xfrm rot="5339942">
          <a:off x="1602913" y="2794466"/>
          <a:ext cx="161564" cy="230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-5400000">
        <a:off x="1614110" y="2828956"/>
        <a:ext cx="138323" cy="113095"/>
      </dsp:txXfrm>
    </dsp:sp>
    <dsp:sp modelId="{848B5E1E-51E1-481B-A23B-4FD15BAB03E8}">
      <dsp:nvSpPr>
        <dsp:cNvPr id="0" name=""/>
        <dsp:cNvSpPr/>
      </dsp:nvSpPr>
      <dsp:spPr>
        <a:xfrm>
          <a:off x="704854" y="3071121"/>
          <a:ext cx="1972272" cy="512305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Bold" panose="02000503060000020004" pitchFamily="2" charset="0"/>
            </a:rPr>
            <a:t>Update Projects if Needed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Regular" panose="02000503060000020004" pitchFamily="2" charset="0"/>
            </a:rPr>
            <a:t>Jul 2015 – Feb 2016</a:t>
          </a:r>
          <a:endParaRPr lang="en-US" sz="1000" kern="1200" dirty="0">
            <a:solidFill>
              <a:schemeClr val="tx1"/>
            </a:solidFill>
            <a:latin typeface="ScalaSansLF-Regular" panose="02000503060000020004" pitchFamily="2" charset="0"/>
          </a:endParaRPr>
        </a:p>
      </dsp:txBody>
      <dsp:txXfrm>
        <a:off x="719859" y="3086126"/>
        <a:ext cx="1942262" cy="482295"/>
      </dsp:txXfrm>
    </dsp:sp>
    <dsp:sp modelId="{9AB5CA18-9F39-41F4-9661-3AD61FABBCAF}">
      <dsp:nvSpPr>
        <dsp:cNvPr id="0" name=""/>
        <dsp:cNvSpPr/>
      </dsp:nvSpPr>
      <dsp:spPr>
        <a:xfrm rot="5365116">
          <a:off x="1647301" y="3562554"/>
          <a:ext cx="94491" cy="230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-5400000">
        <a:off x="1625242" y="3630577"/>
        <a:ext cx="138323" cy="66144"/>
      </dsp:txXfrm>
    </dsp:sp>
    <dsp:sp modelId="{034C47A8-1AF3-42FF-A82C-480329D32085}">
      <dsp:nvSpPr>
        <dsp:cNvPr id="0" name=""/>
        <dsp:cNvSpPr/>
      </dsp:nvSpPr>
      <dsp:spPr>
        <a:xfrm>
          <a:off x="704854" y="3772220"/>
          <a:ext cx="1985838" cy="446929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Bold" panose="02000503060000020004" pitchFamily="2" charset="0"/>
            </a:rPr>
            <a:t>Final Polling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Regular" panose="02000503060000020004" pitchFamily="2" charset="0"/>
            </a:rPr>
            <a:t>Mar 2016</a:t>
          </a:r>
          <a:endParaRPr lang="en-US" sz="1000" kern="1200" dirty="0">
            <a:solidFill>
              <a:schemeClr val="tx1"/>
            </a:solidFill>
            <a:latin typeface="ScalaSansLF-Regular" panose="02000503060000020004" pitchFamily="2" charset="0"/>
          </a:endParaRPr>
        </a:p>
      </dsp:txBody>
      <dsp:txXfrm>
        <a:off x="717944" y="3785310"/>
        <a:ext cx="1959658" cy="420749"/>
      </dsp:txXfrm>
    </dsp:sp>
    <dsp:sp modelId="{E7EA84AA-5D86-4DBE-ACE3-9E4920DFF699}">
      <dsp:nvSpPr>
        <dsp:cNvPr id="0" name=""/>
        <dsp:cNvSpPr/>
      </dsp:nvSpPr>
      <dsp:spPr>
        <a:xfrm rot="5381235">
          <a:off x="1651314" y="4200198"/>
          <a:ext cx="96408" cy="230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1630278" y="4267262"/>
        <a:ext cx="138323" cy="67486"/>
      </dsp:txXfrm>
    </dsp:sp>
    <dsp:sp modelId="{806FFB26-99CE-4B5F-A899-E8D3436D617A}">
      <dsp:nvSpPr>
        <dsp:cNvPr id="0" name=""/>
        <dsp:cNvSpPr/>
      </dsp:nvSpPr>
      <dsp:spPr>
        <a:xfrm>
          <a:off x="704854" y="4411782"/>
          <a:ext cx="1992723" cy="429204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Bold" panose="02000503060000020004" pitchFamily="2" charset="0"/>
            </a:rPr>
            <a:t>Board Action on Ordinance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Regular" panose="02000503060000020004" pitchFamily="2" charset="0"/>
            </a:rPr>
            <a:t>May 2016</a:t>
          </a:r>
          <a:endParaRPr lang="en-US" sz="1000" kern="1200" dirty="0">
            <a:solidFill>
              <a:schemeClr val="tx1"/>
            </a:solidFill>
            <a:latin typeface="ScalaSansLF-Regular" panose="02000503060000020004" pitchFamily="2" charset="0"/>
          </a:endParaRPr>
        </a:p>
      </dsp:txBody>
      <dsp:txXfrm>
        <a:off x="717425" y="4424353"/>
        <a:ext cx="1967581" cy="404062"/>
      </dsp:txXfrm>
    </dsp:sp>
    <dsp:sp modelId="{67FAF38B-CEF6-465C-90AA-4A8E34DE253E}">
      <dsp:nvSpPr>
        <dsp:cNvPr id="0" name=""/>
        <dsp:cNvSpPr/>
      </dsp:nvSpPr>
      <dsp:spPr>
        <a:xfrm rot="5400000">
          <a:off x="1636065" y="4855896"/>
          <a:ext cx="130301" cy="230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-5400000">
        <a:off x="1632054" y="4906014"/>
        <a:ext cx="138323" cy="91211"/>
      </dsp:txXfrm>
    </dsp:sp>
    <dsp:sp modelId="{D60E3518-6737-4800-9CE8-FE4C27189A06}">
      <dsp:nvSpPr>
        <dsp:cNvPr id="0" name=""/>
        <dsp:cNvSpPr/>
      </dsp:nvSpPr>
      <dsp:spPr>
        <a:xfrm>
          <a:off x="704854" y="5101342"/>
          <a:ext cx="1992723" cy="473369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Bold" panose="02000503060000020004" pitchFamily="2" charset="0"/>
            </a:rPr>
            <a:t>Ballot Election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ScalaSansLF-Regular" panose="02000503060000020004" pitchFamily="2" charset="0"/>
            </a:rPr>
            <a:t>Nov 2016</a:t>
          </a:r>
          <a:endParaRPr lang="en-US" sz="1000" kern="1200" dirty="0">
            <a:solidFill>
              <a:schemeClr val="tx1"/>
            </a:solidFill>
            <a:latin typeface="ScalaSansLF-Regular" panose="02000503060000020004" pitchFamily="2" charset="0"/>
          </a:endParaRPr>
        </a:p>
      </dsp:txBody>
      <dsp:txXfrm>
        <a:off x="718719" y="5115207"/>
        <a:ext cx="1964993" cy="445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4825" cy="465138"/>
          </a:xfrm>
          <a:prstGeom prst="rect">
            <a:avLst/>
          </a:prstGeom>
        </p:spPr>
        <p:txBody>
          <a:bodyPr vert="horz" lIns="91420" tIns="45709" rIns="91420" bIns="4570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864" y="0"/>
            <a:ext cx="3044825" cy="465138"/>
          </a:xfrm>
          <a:prstGeom prst="rect">
            <a:avLst/>
          </a:prstGeom>
        </p:spPr>
        <p:txBody>
          <a:bodyPr vert="horz" lIns="91420" tIns="45709" rIns="91420" bIns="4570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968873C-D630-45E1-B17D-C79D67AF0E5A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5551"/>
            <a:ext cx="3044825" cy="465138"/>
          </a:xfrm>
          <a:prstGeom prst="rect">
            <a:avLst/>
          </a:prstGeom>
        </p:spPr>
        <p:txBody>
          <a:bodyPr vert="horz" lIns="91420" tIns="45709" rIns="91420" bIns="4570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864" y="8845551"/>
            <a:ext cx="3044825" cy="465138"/>
          </a:xfrm>
          <a:prstGeom prst="rect">
            <a:avLst/>
          </a:prstGeom>
        </p:spPr>
        <p:txBody>
          <a:bodyPr vert="horz" lIns="91420" tIns="45709" rIns="91420" bIns="4570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C5B236C-A96C-4D4B-A0AF-C2395C18A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60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4825" cy="465138"/>
          </a:xfrm>
          <a:prstGeom prst="rect">
            <a:avLst/>
          </a:prstGeom>
        </p:spPr>
        <p:txBody>
          <a:bodyPr vert="horz" lIns="91420" tIns="45709" rIns="91420" bIns="4570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864" y="0"/>
            <a:ext cx="3044825" cy="465138"/>
          </a:xfrm>
          <a:prstGeom prst="rect">
            <a:avLst/>
          </a:prstGeom>
        </p:spPr>
        <p:txBody>
          <a:bodyPr vert="horz" lIns="91420" tIns="45709" rIns="91420" bIns="4570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5E60F78-3668-4D91-BD15-00D5E80288AE}" type="datetimeFigureOut">
              <a:rPr lang="en-US"/>
              <a:pPr>
                <a:defRPr/>
              </a:pPr>
              <a:t>10/7/2014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09" rIns="91420" bIns="4570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3" y="4422776"/>
            <a:ext cx="5619750" cy="4191000"/>
          </a:xfrm>
          <a:prstGeom prst="rect">
            <a:avLst/>
          </a:prstGeom>
        </p:spPr>
        <p:txBody>
          <a:bodyPr vert="horz" lIns="91420" tIns="45709" rIns="91420" bIns="4570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5551"/>
            <a:ext cx="3044825" cy="465138"/>
          </a:xfrm>
          <a:prstGeom prst="rect">
            <a:avLst/>
          </a:prstGeom>
        </p:spPr>
        <p:txBody>
          <a:bodyPr vert="horz" lIns="91420" tIns="45709" rIns="91420" bIns="4570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864" y="8845551"/>
            <a:ext cx="3044825" cy="465138"/>
          </a:xfrm>
          <a:prstGeom prst="rect">
            <a:avLst/>
          </a:prstGeom>
        </p:spPr>
        <p:txBody>
          <a:bodyPr vert="horz" lIns="91420" tIns="45709" rIns="91420" bIns="4570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9F1B936-E6AC-4D44-AA51-2480A405EF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60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E3ECB-0EBC-4B85-A88A-8B2D23C3E47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Imagine campaign was also instrumental in this environment in getting people to think about new options.  Was done as a part of LRTP development but impact not lost on Measure R campaign.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1C13ED-BF06-46C4-B53D-4505AFBD836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877" indent="-285722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2888" indent="-228578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043" indent="-228578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199" indent="-228578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353" indent="-2285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509" indent="-2285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8664" indent="-2285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5819" indent="-2285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520076-D230-4B1B-B8BE-016AE0A0568D}" type="slidenum">
              <a:rPr 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Calibri" pitchFamily="34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7BA5B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867400"/>
            <a:ext cx="18034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2362200"/>
            <a:ext cx="7772400" cy="16002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4114800"/>
            <a:ext cx="7773987" cy="12192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5181600" y="6553200"/>
            <a:ext cx="31242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8666" tIns="39333" rIns="78666" bIns="39333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FFFFFF"/>
                </a:solidFill>
                <a:latin typeface="ScalaSans-Bold" pitchFamily="5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2000" y="6553200"/>
            <a:ext cx="609600" cy="228600"/>
          </a:xfrm>
        </p:spPr>
        <p:txBody>
          <a:bodyPr lIns="78666" tIns="39333" rIns="78666" bIns="39333" anchor="b"/>
          <a:lstStyle>
            <a:lvl1pPr algn="l">
              <a:defRPr sz="1200" smtClean="0">
                <a:latin typeface="ScalaSans-Bold" pitchFamily="50" charset="0"/>
              </a:defRPr>
            </a:lvl1pPr>
          </a:lstStyle>
          <a:p>
            <a:pPr>
              <a:defRPr/>
            </a:pPr>
            <a:fld id="{A23B26C9-448D-45A6-9394-FAFB7E7F2A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54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2CD10-7284-4753-A37D-75470656F4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2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113" y="152400"/>
            <a:ext cx="1971675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152400"/>
            <a:ext cx="5762625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19609-7C55-48ED-A831-0B90DECBF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84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63" y="152400"/>
            <a:ext cx="776922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3088" y="1295400"/>
            <a:ext cx="7769225" cy="4114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24DE1-C930-40CF-AD4C-C175DFC14C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485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7BA5B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867400"/>
            <a:ext cx="18034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2362200"/>
            <a:ext cx="7772400" cy="16002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4114800"/>
            <a:ext cx="7773987" cy="12192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5181600" y="6553200"/>
            <a:ext cx="31242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8666" tIns="39333" rIns="78666" bIns="39333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FFFFFF"/>
                </a:solidFill>
                <a:latin typeface="ScalaSans-Bold" pitchFamily="5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2000" y="6553200"/>
            <a:ext cx="609600" cy="228600"/>
          </a:xfrm>
        </p:spPr>
        <p:txBody>
          <a:bodyPr lIns="78666" tIns="39333" rIns="78666" bIns="39333" anchor="b"/>
          <a:lstStyle>
            <a:lvl1pPr algn="l">
              <a:defRPr sz="1200" smtClean="0">
                <a:latin typeface="ScalaSans-Bold" pitchFamily="50" charset="0"/>
              </a:defRPr>
            </a:lvl1pPr>
          </a:lstStyle>
          <a:p>
            <a:pPr>
              <a:defRPr/>
            </a:pPr>
            <a:fld id="{DC535EFA-67EA-4E23-94AC-4B4AE1508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67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8D709-E1CF-4D07-90F5-3474D6BAF2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70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99DE5-4745-4B96-8509-B22CA11655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979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295400"/>
            <a:ext cx="38084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295400"/>
            <a:ext cx="38084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602FB-C428-4E12-A042-BA3A8E962D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047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5AE7-792D-45B1-B4A4-F841886BB1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893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46265-62E9-4BEC-B9E7-73F70D665D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0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57FDC-097E-4D34-BA37-EA725B4126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82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039DE-29E9-41AF-B65F-9E77839753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D6288-4F4D-42F0-9F84-70CB7031B9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60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1ECAF-FA26-4ED4-9F8F-59C9520BDE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301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B089A-5CC2-443E-9353-77F2D48C51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14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113" y="152400"/>
            <a:ext cx="1971675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152400"/>
            <a:ext cx="5762625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428D7-FDE1-4D0F-806A-C7EBB279DF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9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63" y="152400"/>
            <a:ext cx="776922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3088" y="1295400"/>
            <a:ext cx="7769225" cy="4114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1E592-3DE8-49CF-B2D3-E53F93FB24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93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7BA5B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867400"/>
            <a:ext cx="18034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2362200"/>
            <a:ext cx="7772400" cy="16002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4114800"/>
            <a:ext cx="7773987" cy="12192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5181600" y="6553200"/>
            <a:ext cx="31242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8666" tIns="39333" rIns="78666" bIns="39333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FFFFFF"/>
                </a:solidFill>
                <a:latin typeface="ScalaSans-Bold" pitchFamily="5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2000" y="6553200"/>
            <a:ext cx="609600" cy="228600"/>
          </a:xfrm>
        </p:spPr>
        <p:txBody>
          <a:bodyPr lIns="78666" tIns="39333" rIns="78666" bIns="39333" anchor="b"/>
          <a:lstStyle>
            <a:lvl1pPr algn="l">
              <a:defRPr sz="1200" smtClean="0">
                <a:latin typeface="ScalaSans-Bold" pitchFamily="50" charset="0"/>
              </a:defRPr>
            </a:lvl1pPr>
          </a:lstStyle>
          <a:p>
            <a:pPr>
              <a:defRPr/>
            </a:pPr>
            <a:fld id="{504A5F86-A204-4DDF-94DC-2BCA713C84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31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5E9D1-9C7D-444A-9FFD-9B68606D0F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97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275EB-B637-488C-BF16-9F4096CD4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63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295400"/>
            <a:ext cx="38084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295400"/>
            <a:ext cx="38084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E4EF0-9F78-4A77-983A-74247392BE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08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78D7F-6CAC-4923-9392-72613E0D90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05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07128-87AD-4544-AEE6-C25D9B2231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71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59218-C5D5-4AF4-BF2D-E2406D5DBA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247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8139E-60DD-4CF7-812B-AFE3D543B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86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34336-848C-4297-BF14-8F8A6E05FD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36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570D8-0DA2-449D-9574-36EDD11757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17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1689E-1067-4882-8931-BE25F21127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55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113" y="152400"/>
            <a:ext cx="1971675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152400"/>
            <a:ext cx="5762625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56A6F-99BC-45B4-9D28-D316B59ADA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45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63" y="152400"/>
            <a:ext cx="776922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3088" y="1295400"/>
            <a:ext cx="7769225" cy="4114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D477C-AC85-41E8-85D6-D482C21490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8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295400"/>
            <a:ext cx="38084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295400"/>
            <a:ext cx="38084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0D497-719D-4B0F-8AC2-A86F0A3304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5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1C3DB-AE83-4B1F-8BBF-BE8D77E384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4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CAFCD-4DB8-4507-B26D-B0345B40F4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8C2E1-6954-4C5C-ABBA-EBC46BCA8A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36CA6-9206-46A0-B9CB-9172FF00CE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1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8EC12-7776-4488-B37C-CE1805C133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1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B5A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0563" y="152400"/>
            <a:ext cx="7769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666" tIns="39333" rIns="78666" bIns="39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295400"/>
            <a:ext cx="77692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666" tIns="39333" rIns="78666" bIns="39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7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5532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20643A41-891E-4E49-837C-4B93A07A3C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+mj-lt"/>
          <a:ea typeface="+mj-ea"/>
          <a:cs typeface="+mj-cs"/>
        </a:defRPr>
      </a:lvl1pPr>
      <a:lvl2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2pPr>
      <a:lvl3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3pPr>
      <a:lvl4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4pPr>
      <a:lvl5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5pPr>
      <a:lvl6pPr marL="4572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6pPr>
      <a:lvl7pPr marL="9144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7pPr>
      <a:lvl8pPr marL="13716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8pPr>
      <a:lvl9pPr marL="18288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9pPr>
    </p:titleStyle>
    <p:bodyStyle>
      <a:lvl1pPr marL="295275" indent="-295275" algn="l" defTabSz="787400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639763" indent="-247650" algn="l" defTabSz="787400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982663" indent="-195263" algn="l" defTabSz="787400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377950" indent="-198438" algn="l" defTabSz="787400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1770063" indent="-196850" algn="l" defTabSz="78740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2272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6844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1416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5988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B5A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0563" y="152400"/>
            <a:ext cx="7769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666" tIns="39333" rIns="78666" bIns="39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295400"/>
            <a:ext cx="77692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666" tIns="39333" rIns="78666" bIns="39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7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5532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868FECD-0973-4873-860C-4DED209C1E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+mj-lt"/>
          <a:ea typeface="+mj-ea"/>
          <a:cs typeface="+mj-cs"/>
        </a:defRPr>
      </a:lvl1pPr>
      <a:lvl2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2pPr>
      <a:lvl3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3pPr>
      <a:lvl4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4pPr>
      <a:lvl5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5pPr>
      <a:lvl6pPr marL="4572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6pPr>
      <a:lvl7pPr marL="9144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7pPr>
      <a:lvl8pPr marL="13716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8pPr>
      <a:lvl9pPr marL="18288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9pPr>
    </p:titleStyle>
    <p:bodyStyle>
      <a:lvl1pPr marL="295275" indent="-295275" algn="l" defTabSz="787400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639763" indent="-247650" algn="l" defTabSz="787400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982663" indent="-195263" algn="l" defTabSz="787400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377950" indent="-198438" algn="l" defTabSz="787400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1770063" indent="-196850" algn="l" defTabSz="78740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2272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6844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1416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5988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B5A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0563" y="152400"/>
            <a:ext cx="7769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666" tIns="39333" rIns="78666" bIns="39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295400"/>
            <a:ext cx="77692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666" tIns="39333" rIns="78666" bIns="39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7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5532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1E86ECE-0404-44A9-BCEA-84B4468F5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hdr="0" ftr="0" dt="0"/>
  <p:txStyles>
    <p:titleStyle>
      <a:lvl1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+mj-lt"/>
          <a:ea typeface="+mj-ea"/>
          <a:cs typeface="+mj-cs"/>
        </a:defRPr>
      </a:lvl1pPr>
      <a:lvl2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2pPr>
      <a:lvl3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3pPr>
      <a:lvl4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4pPr>
      <a:lvl5pPr algn="l" defTabSz="787400" rtl="0" fontAlgn="base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5pPr>
      <a:lvl6pPr marL="4572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6pPr>
      <a:lvl7pPr marL="9144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7pPr>
      <a:lvl8pPr marL="13716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8pPr>
      <a:lvl9pPr marL="1828800" algn="l" defTabSz="787400" rtl="0" eaLnBrk="1" fontAlgn="base" hangingPunct="1">
        <a:spcBef>
          <a:spcPct val="0"/>
        </a:spcBef>
        <a:spcAft>
          <a:spcPct val="0"/>
        </a:spcAft>
        <a:defRPr sz="3400">
          <a:solidFill>
            <a:srgbClr val="00202E"/>
          </a:solidFill>
          <a:latin typeface="ScalaSansLF-Bold" pitchFamily="2" charset="0"/>
        </a:defRPr>
      </a:lvl9pPr>
    </p:titleStyle>
    <p:bodyStyle>
      <a:lvl1pPr marL="295275" indent="-295275" algn="l" defTabSz="787400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639763" indent="-247650" algn="l" defTabSz="787400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982663" indent="-195263" algn="l" defTabSz="787400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377950" indent="-198438" algn="l" defTabSz="787400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1770063" indent="-196850" algn="l" defTabSz="78740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2272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6844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1416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598863" indent="-196850" algn="l" defTabSz="7874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3048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Vancouver Delegation Briefing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dirty="0" smtClean="0"/>
              <a:t>Los Angeles County</a:t>
            </a:r>
            <a:br>
              <a:rPr lang="en-US" dirty="0" smtClean="0"/>
            </a:br>
            <a:r>
              <a:rPr lang="en-US" dirty="0" smtClean="0"/>
              <a:t>Transportation Revenue Initiatives</a:t>
            </a:r>
            <a:endParaRPr lang="en-US" dirty="0"/>
          </a:p>
        </p:txBody>
      </p:sp>
      <p:sp>
        <p:nvSpPr>
          <p:cNvPr id="43010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971800"/>
            <a:ext cx="7773988" cy="1676400"/>
          </a:xfrm>
        </p:spPr>
        <p:txBody>
          <a:bodyPr/>
          <a:lstStyle/>
          <a:p>
            <a:r>
              <a:rPr lang="en-US" sz="1800" dirty="0" smtClean="0"/>
              <a:t>David Yale</a:t>
            </a:r>
          </a:p>
          <a:p>
            <a:r>
              <a:rPr lang="en-US" sz="1800" dirty="0" smtClean="0"/>
              <a:t>Managing Executive Officer, Planning</a:t>
            </a:r>
            <a:r>
              <a:rPr lang="en-US" sz="1800" smtClean="0"/>
              <a:t>, Programming, and Grants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Heather Hills and Cosette Stark</a:t>
            </a:r>
          </a:p>
          <a:p>
            <a:r>
              <a:rPr lang="en-US" sz="1800" dirty="0" smtClean="0"/>
              <a:t>Deputy Executive </a:t>
            </a:r>
            <a:r>
              <a:rPr lang="en-US" sz="1800" dirty="0"/>
              <a:t>Officers, Countywide Planning and Development</a:t>
            </a:r>
          </a:p>
          <a:p>
            <a:r>
              <a:rPr lang="en-US" sz="1800" dirty="0" smtClean="0"/>
              <a:t> </a:t>
            </a:r>
          </a:p>
          <a:p>
            <a:r>
              <a:rPr lang="en-US" sz="1800" dirty="0" smtClean="0"/>
              <a:t>Los Angeles County Metropolitan Transportation Authority</a:t>
            </a:r>
          </a:p>
          <a:p>
            <a:endParaRPr lang="en-US" sz="1800" dirty="0" smtClean="0"/>
          </a:p>
          <a:p>
            <a:r>
              <a:rPr lang="en-US" sz="1800" dirty="0" smtClean="0"/>
              <a:t>November 14, 2012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700" b="1" dirty="0" smtClean="0"/>
              <a:t>Measure R Highway &amp; Transit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smtClean="0"/>
              <a:t>Revenue and Interest Cost</a:t>
            </a:r>
            <a:endParaRPr lang="en-US" sz="3100" b="1" dirty="0"/>
          </a:p>
        </p:txBody>
      </p:sp>
      <p:sp>
        <p:nvSpPr>
          <p:cNvPr id="48130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3DE68E-E95C-4040-A9B1-62974BF79511}" type="slidenum">
              <a:rPr lang="en-US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schemeClr val="bg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975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690563" y="152400"/>
            <a:ext cx="8072437" cy="685800"/>
          </a:xfrm>
        </p:spPr>
        <p:txBody>
          <a:bodyPr/>
          <a:lstStyle/>
          <a:p>
            <a:r>
              <a:rPr lang="en-US" sz="2800" smtClean="0"/>
              <a:t>Preferred Strategic Financial Plan by Funding Source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969EDB-0623-4E31-8060-516A2865B1B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066800"/>
            <a:ext cx="82962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90563" y="152400"/>
            <a:ext cx="8377237" cy="685800"/>
          </a:xfrm>
        </p:spPr>
        <p:txBody>
          <a:bodyPr/>
          <a:lstStyle/>
          <a:p>
            <a:r>
              <a:rPr lang="en-US" sz="3600" dirty="0" smtClean="0"/>
              <a:t>Measure J Fact Sheet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16E1AD-D7B9-440A-9268-2DAA9EFF83D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421645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2221" y="914400"/>
            <a:ext cx="43335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90563" y="152400"/>
            <a:ext cx="8377237" cy="685800"/>
          </a:xfrm>
        </p:spPr>
        <p:txBody>
          <a:bodyPr/>
          <a:lstStyle/>
          <a:p>
            <a:r>
              <a:rPr lang="en-US" sz="3600" dirty="0" smtClean="0"/>
              <a:t>Opposition to Measure J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16E1AD-D7B9-440A-9268-2DAA9EFF83D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14033" y="604727"/>
            <a:ext cx="3581400" cy="557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2150" y="1219200"/>
            <a:ext cx="314325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5715000" y="5334000"/>
            <a:ext cx="3429000" cy="4572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90563" y="152400"/>
            <a:ext cx="8377237" cy="685800"/>
          </a:xfrm>
        </p:spPr>
        <p:txBody>
          <a:bodyPr/>
          <a:lstStyle/>
          <a:p>
            <a:r>
              <a:rPr lang="en-US" sz="3600" dirty="0" smtClean="0"/>
              <a:t>Opposition to Measure J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16E1AD-D7B9-440A-9268-2DAA9EFF83D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489" y="990600"/>
            <a:ext cx="428951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990600"/>
            <a:ext cx="42418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7391400" y="4953000"/>
            <a:ext cx="1524000" cy="533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90563" y="152400"/>
            <a:ext cx="8377237" cy="685800"/>
          </a:xfrm>
        </p:spPr>
        <p:txBody>
          <a:bodyPr/>
          <a:lstStyle/>
          <a:p>
            <a:r>
              <a:rPr lang="en-US" sz="3600" dirty="0" smtClean="0"/>
              <a:t>Measure J Results as of Nov. 7, 2012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16E1AD-D7B9-440A-9268-2DAA9EFF83D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 descr="S:\PROJECTS\Measure J\Results Map\AI files\Jpegs\Measure 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239000" cy="579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90563" y="152400"/>
            <a:ext cx="8377237" cy="685800"/>
          </a:xfrm>
        </p:spPr>
        <p:txBody>
          <a:bodyPr/>
          <a:lstStyle/>
          <a:p>
            <a:r>
              <a:rPr lang="en-US" sz="3600" dirty="0" smtClean="0"/>
              <a:t>Measure R Results in 2008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16E1AD-D7B9-440A-9268-2DAA9EFF83D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 descr="S:\PROJECTS\Measure J\Results Map\AI files\Jpegs\Measure 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6858000" cy="54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90563" y="152400"/>
            <a:ext cx="8377237" cy="685800"/>
          </a:xfrm>
        </p:spPr>
        <p:txBody>
          <a:bodyPr/>
          <a:lstStyle/>
          <a:p>
            <a:r>
              <a:rPr lang="en-US" sz="3600" dirty="0" smtClean="0"/>
              <a:t>Change from Measure R to Measure J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16E1AD-D7B9-440A-9268-2DAA9EFF83D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 descr="S:\PROJECTS\Measure J\Results Map\AI files\Jpegs\Change from R to 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60431"/>
            <a:ext cx="7010400" cy="56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90563" y="152400"/>
            <a:ext cx="8377237" cy="685800"/>
          </a:xfrm>
        </p:spPr>
        <p:txBody>
          <a:bodyPr/>
          <a:lstStyle/>
          <a:p>
            <a:r>
              <a:rPr lang="en-US" sz="3600" dirty="0" smtClean="0"/>
              <a:t>Lessons Learned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16E1AD-D7B9-440A-9268-2DAA9EFF83D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7924800" cy="552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5275" indent="-295275" defTabSz="787400">
              <a:spcBef>
                <a:spcPct val="20000"/>
              </a:spcBef>
              <a:buFont typeface="ScalaSansLF-Regular" pitchFamily="2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Measure R’s success</a:t>
            </a:r>
          </a:p>
          <a:p>
            <a:pPr marL="752475" lvl="1" indent="-295275" defTabSz="787400">
              <a:spcBef>
                <a:spcPct val="20000"/>
              </a:spcBef>
              <a:buFont typeface="ScalaSansLF-Regular" pitchFamily="2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Metro “brand”</a:t>
            </a:r>
          </a:p>
          <a:p>
            <a:pPr marL="752475" lvl="1" indent="-295275" defTabSz="787400">
              <a:spcBef>
                <a:spcPct val="20000"/>
              </a:spcBef>
              <a:buFont typeface="ScalaSansLF-Regular" pitchFamily="2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Substantial support</a:t>
            </a:r>
          </a:p>
          <a:p>
            <a:pPr marL="752475" lvl="1" indent="-295275" defTabSz="787400">
              <a:spcBef>
                <a:spcPct val="20000"/>
              </a:spcBef>
              <a:buFont typeface="ScalaSansLF-Regular" pitchFamily="2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Optimal outreach</a:t>
            </a:r>
          </a:p>
          <a:p>
            <a:pPr marL="295275" indent="-295275" defTabSz="787400">
              <a:spcBef>
                <a:spcPct val="20000"/>
              </a:spcBef>
              <a:buFont typeface="ScalaSansLF-Regular" pitchFamily="2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Measure J’s 65% “failure”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Opposed by some Board members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Lost by 2 percentage points</a:t>
            </a:r>
          </a:p>
          <a:p>
            <a:pPr marL="295275" indent="-295275" defTabSz="787400">
              <a:spcBef>
                <a:spcPct val="20000"/>
              </a:spcBef>
              <a:buFont typeface="ScalaSansLF-Regular" pitchFamily="2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Consensus is possible</a:t>
            </a:r>
          </a:p>
          <a:p>
            <a:pPr marL="295275" indent="-295275" defTabSz="787400">
              <a:spcBef>
                <a:spcPct val="20000"/>
              </a:spcBef>
              <a:buFont typeface="ScalaSansLF-Regular" pitchFamily="2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Coalition is necessary</a:t>
            </a:r>
          </a:p>
          <a:p>
            <a:pPr marL="295275" indent="-295275" defTabSz="787400">
              <a:spcBef>
                <a:spcPct val="20000"/>
              </a:spcBef>
              <a:buFont typeface="ScalaSansLF-Regular" pitchFamily="2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Champion is needed</a:t>
            </a:r>
          </a:p>
          <a:p>
            <a:pPr marL="295275" indent="-295275" defTabSz="787400">
              <a:spcBef>
                <a:spcPct val="20000"/>
              </a:spcBef>
              <a:buFont typeface="ScalaSansLF-Regular" pitchFamily="2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Support of full Board of Directors is needed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4572000" y="6115876"/>
            <a:ext cx="2133600" cy="665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572000" y="1142999"/>
            <a:ext cx="2133600" cy="12192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72000" y="2531533"/>
            <a:ext cx="2133600" cy="13377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72000" y="4038600"/>
            <a:ext cx="2133600" cy="19838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971800" y="1066800"/>
            <a:ext cx="1524000" cy="762000"/>
          </a:xfrm>
          <a:prstGeom prst="right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Preliminary Needs</a:t>
            </a:r>
            <a:endParaRPr lang="en-US" sz="1100" b="1" dirty="0">
              <a:solidFill>
                <a:schemeClr val="tx1"/>
              </a:solidFill>
              <a:latin typeface="ScalaSansLF-Regular" panose="02000503060000020004" pitchFamily="2" charset="0"/>
            </a:endParaRPr>
          </a:p>
        </p:txBody>
      </p:sp>
      <p:sp>
        <p:nvSpPr>
          <p:cNvPr id="11" name="Left Brace 10"/>
          <p:cNvSpPr/>
          <p:nvPr/>
        </p:nvSpPr>
        <p:spPr>
          <a:xfrm>
            <a:off x="4301066" y="2819400"/>
            <a:ext cx="342900" cy="762000"/>
          </a:xfrm>
          <a:prstGeom prst="leftBrace">
            <a:avLst>
              <a:gd name="adj1" fmla="val 8333"/>
              <a:gd name="adj2" fmla="val 50812"/>
            </a:avLst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971800" y="2819400"/>
            <a:ext cx="1330144" cy="762000"/>
          </a:xfrm>
          <a:prstGeom prst="right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Updated/Revised Lists</a:t>
            </a:r>
            <a:endParaRPr lang="en-US" sz="1000" b="1" dirty="0">
              <a:solidFill>
                <a:schemeClr val="tx1"/>
              </a:solidFill>
              <a:latin typeface="ScalaSansLF-Regular" panose="02000503060000020004" pitchFamily="2" charset="0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4301066" y="4267200"/>
            <a:ext cx="342900" cy="1416190"/>
          </a:xfrm>
          <a:prstGeom prst="leftBrace">
            <a:avLst>
              <a:gd name="adj1" fmla="val 8333"/>
              <a:gd name="adj2" fmla="val 32174"/>
            </a:avLst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971800" y="4331845"/>
            <a:ext cx="1329266" cy="762000"/>
          </a:xfrm>
          <a:prstGeom prst="right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Updates to Final List</a:t>
            </a:r>
            <a:endParaRPr lang="en-US" sz="1100" b="1" dirty="0">
              <a:solidFill>
                <a:schemeClr val="tx1"/>
              </a:solidFill>
              <a:latin typeface="ScalaSansLF-Regular" panose="02000503060000020004" pitchFamily="2" charset="0"/>
            </a:endParaRPr>
          </a:p>
        </p:txBody>
      </p:sp>
      <p:sp>
        <p:nvSpPr>
          <p:cNvPr id="19" name="Left-Up Arrow 18"/>
          <p:cNvSpPr/>
          <p:nvPr/>
        </p:nvSpPr>
        <p:spPr>
          <a:xfrm>
            <a:off x="6248400" y="5762228"/>
            <a:ext cx="1166284" cy="645061"/>
          </a:xfrm>
          <a:prstGeom prst="leftUpArrow">
            <a:avLst>
              <a:gd name="adj1" fmla="val 17868"/>
              <a:gd name="adj2" fmla="val 14303"/>
              <a:gd name="adj3" fmla="val 25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eft-Up Arrow 19"/>
          <p:cNvSpPr/>
          <p:nvPr/>
        </p:nvSpPr>
        <p:spPr>
          <a:xfrm>
            <a:off x="6248400" y="5762228"/>
            <a:ext cx="2332568" cy="835562"/>
          </a:xfrm>
          <a:prstGeom prst="leftUpArrow">
            <a:avLst>
              <a:gd name="adj1" fmla="val 14117"/>
              <a:gd name="adj2" fmla="val 11958"/>
              <a:gd name="adj3" fmla="val 21249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14684" y="5868517"/>
            <a:ext cx="510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ScalaSansLF-Bold" panose="02000503060000020004" pitchFamily="2" charset="0"/>
              </a:rPr>
              <a:t>Yes</a:t>
            </a:r>
            <a:endParaRPr lang="en-US" sz="1400" dirty="0">
              <a:solidFill>
                <a:schemeClr val="accent1"/>
              </a:solidFill>
              <a:latin typeface="ScalaSansLF-Bold" panose="0200050306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80968" y="5868517"/>
            <a:ext cx="510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ScalaSansLF-Bold" panose="02000503060000020004" pitchFamily="2" charset="0"/>
              </a:rPr>
              <a:t>No</a:t>
            </a:r>
            <a:endParaRPr lang="en-US" sz="1400" dirty="0">
              <a:solidFill>
                <a:schemeClr val="accent1"/>
              </a:solidFill>
              <a:latin typeface="ScalaSansLF-Bold" panose="02000503060000020004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62901" y="5255368"/>
            <a:ext cx="1037167" cy="506860"/>
          </a:xfrm>
          <a:prstGeom prst="roundRect">
            <a:avLst>
              <a:gd name="adj" fmla="val 10000"/>
            </a:avLst>
          </a:prstGeom>
          <a:solidFill>
            <a:schemeClr val="accent3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ScalaSansLF-Bold" panose="02000503060000020004" pitchFamily="2" charset="0"/>
              </a:rPr>
              <a:t>LRTP Strategic</a:t>
            </a:r>
            <a:endParaRPr lang="en-US" sz="1400" dirty="0">
              <a:solidFill>
                <a:schemeClr val="tx1"/>
              </a:solidFill>
              <a:latin typeface="ScalaSansLF-Bold" panose="02000503060000020004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1800" y="5247204"/>
            <a:ext cx="1020233" cy="495299"/>
          </a:xfrm>
          <a:prstGeom prst="roundRect">
            <a:avLst>
              <a:gd name="adj" fmla="val 10000"/>
            </a:avLst>
          </a:prstGeom>
          <a:solidFill>
            <a:schemeClr val="accent3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ScalaSansLF-Bold" panose="02000503060000020004" pitchFamily="2" charset="0"/>
              </a:rPr>
              <a:t>LRTP</a:t>
            </a:r>
            <a:r>
              <a:rPr lang="en-US" sz="1400" b="1" dirty="0" smtClean="0">
                <a:solidFill>
                  <a:schemeClr val="tx1"/>
                </a:solidFill>
                <a:latin typeface="ScalaSansLF-Bold" panose="02000503060000020004" pitchFamily="2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ScalaSansLF-Bold" panose="02000503060000020004" pitchFamily="2" charset="0"/>
              </a:rPr>
              <a:t>Funded</a:t>
            </a:r>
            <a:endParaRPr lang="en-US" sz="1400" dirty="0">
              <a:solidFill>
                <a:schemeClr val="tx1"/>
              </a:solidFill>
              <a:latin typeface="ScalaSansLF-Bold" panose="0200050306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661" y="72824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ScalaSansLF-Bold" panose="02000503060000020004" pitchFamily="2" charset="0"/>
              </a:rPr>
              <a:t>COG Input</a:t>
            </a:r>
            <a:endParaRPr lang="en-US" sz="1600" dirty="0">
              <a:latin typeface="ScalaSansLF-Bold" panose="02000503060000020004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05300" y="72824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ScalaSansLF-Bold" panose="02000503060000020004" pitchFamily="2" charset="0"/>
              </a:rPr>
              <a:t>Ballot Development</a:t>
            </a:r>
            <a:endParaRPr lang="en-US" sz="1600" dirty="0">
              <a:latin typeface="ScalaSansLF-Bold" panose="02000503060000020004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ScalaSansLF-Bold" panose="02000503060000020004" pitchFamily="2" charset="0"/>
              </a:rPr>
              <a:t>Project Development Input Process for Long Range Plan/Ballot Initiative</a:t>
            </a:r>
            <a:endParaRPr lang="en-US" sz="2000" dirty="0">
              <a:latin typeface="ScalaSansLF-Bold" panose="02000503060000020004" pitchFamily="2" charset="0"/>
            </a:endParaRPr>
          </a:p>
        </p:txBody>
      </p:sp>
      <p:sp>
        <p:nvSpPr>
          <p:cNvPr id="32" name="Down Arrow Callout 31"/>
          <p:cNvSpPr/>
          <p:nvPr/>
        </p:nvSpPr>
        <p:spPr>
          <a:xfrm>
            <a:off x="479953" y="1143001"/>
            <a:ext cx="2420409" cy="1752599"/>
          </a:xfrm>
          <a:prstGeom prst="downArrowCallout">
            <a:avLst>
              <a:gd name="adj1" fmla="val 23113"/>
              <a:gd name="adj2" fmla="val 18935"/>
              <a:gd name="adj3" fmla="val 15027"/>
              <a:gd name="adj4" fmla="val 72179"/>
            </a:avLst>
          </a:prstGeom>
          <a:solidFill>
            <a:schemeClr val="accent3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ScalaSansLF-Bold" panose="02000503060000020004" pitchFamily="2" charset="0"/>
              </a:rPr>
              <a:t>Mobility Matrix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Now – Feb 2015</a:t>
            </a:r>
            <a:endParaRPr lang="en-US" sz="1200" dirty="0">
              <a:solidFill>
                <a:schemeClr val="tx1"/>
              </a:solidFill>
              <a:latin typeface="ScalaSansLF-Regular" panose="02000503060000020004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1067" y="2792083"/>
            <a:ext cx="2438400" cy="153180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latin typeface="ScalaSansLF-Bold" panose="02000503060000020004" pitchFamily="2" charset="0"/>
              </a:rPr>
              <a:t>Develop COG Ballot Priorities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latin typeface="ScalaSansLF-Bold" panose="02000503060000020004" pitchFamily="2" charset="0"/>
              </a:rPr>
              <a:t>(Mar – Jun 2015)</a:t>
            </a:r>
            <a:endParaRPr lang="en-US" sz="1200" kern="1200" dirty="0">
              <a:latin typeface="ScalaSansLF-Bold" panose="02000503060000020004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06882" y="3330600"/>
            <a:ext cx="2438400" cy="23527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15240" rIns="85344" bIns="15240" numCol="1" spcCol="1270" anchor="t" anchorCtr="0">
            <a:noAutofit/>
          </a:bodyPr>
          <a:lstStyle/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 dirty="0" smtClean="0">
              <a:latin typeface="ScalaSansLF-Regular" panose="02000503060000020004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1961" y="2901462"/>
            <a:ext cx="2438400" cy="286076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ScalaSansLF-Bold" panose="02000503060000020004" pitchFamily="2" charset="0"/>
              </a:rPr>
              <a:t>Develop COG Ballot Priorities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Mar 2015 – May 2016</a:t>
            </a:r>
            <a:endParaRPr lang="en-US" sz="1200" dirty="0">
              <a:solidFill>
                <a:schemeClr val="tx1"/>
              </a:solidFill>
              <a:latin typeface="ScalaSansLF-Regular" panose="02000503060000020004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9953" y="1609187"/>
            <a:ext cx="2420408" cy="820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lvl="0" indent="-17145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ScalaSansLF-Regular" panose="02000503060000020004" pitchFamily="2" charset="0"/>
              </a:rPr>
              <a:t>Sub-Regional Needs</a:t>
            </a:r>
          </a:p>
          <a:p>
            <a:pPr marL="171450" lvl="0" indent="-17145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ScalaSansLF-Regular" panose="02000503060000020004" pitchFamily="2" charset="0"/>
              </a:rPr>
              <a:t>Sub-Regional Goals</a:t>
            </a:r>
          </a:p>
          <a:p>
            <a:pPr marL="171450" lvl="0" indent="-17145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ScalaSansLF-Regular" panose="02000503060000020004" pitchFamily="2" charset="0"/>
              </a:rPr>
              <a:t>Sub-Regional </a:t>
            </a:r>
            <a:r>
              <a:rPr lang="en-US" sz="1100" dirty="0" smtClean="0">
                <a:latin typeface="ScalaSansLF-Regular" panose="02000503060000020004" pitchFamily="2" charset="0"/>
              </a:rPr>
              <a:t>Projects* and Priorities</a:t>
            </a:r>
            <a:endParaRPr lang="en-US" sz="1100" dirty="0">
              <a:latin typeface="ScalaSansLF-Regular" panose="0200050306000002000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962" y="3429000"/>
            <a:ext cx="2438400" cy="23332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lvl="0" indent="-17145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Update/Revise Projects Based on Initial Polling</a:t>
            </a:r>
          </a:p>
          <a:p>
            <a:pPr marL="171450" lvl="0" indent="-17145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Refine Sub-Regional Projects</a:t>
            </a:r>
          </a:p>
          <a:p>
            <a:pPr marL="171450" lvl="0" indent="-17145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Assist with Development of Financial Plan and Ordinance</a:t>
            </a:r>
          </a:p>
          <a:p>
            <a:pPr marL="171450" lvl="0" indent="-17145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Hold Metro Executive Team Quarterly Meetings</a:t>
            </a:r>
            <a:endParaRPr lang="en-US" sz="1100" dirty="0">
              <a:solidFill>
                <a:schemeClr val="tx1"/>
              </a:solidFill>
              <a:latin typeface="ScalaSansLF-Regular" panose="0200050306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4461" y="5868517"/>
            <a:ext cx="2890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calaSansLF-Regular" panose="02000503060000020004" pitchFamily="2" charset="0"/>
              </a:rPr>
              <a:t>* “Projects” refers to projects &amp; programs</a:t>
            </a:r>
            <a:endParaRPr lang="en-US" sz="1100" dirty="0">
              <a:latin typeface="ScalaSansLF-Regular" panose="02000503060000020004" pitchFamily="2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9197668"/>
              </p:ext>
            </p:extLst>
          </p:nvPr>
        </p:nvGraphicFramePr>
        <p:xfrm>
          <a:off x="3939116" y="1066800"/>
          <a:ext cx="33528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Left Arrow 6"/>
          <p:cNvSpPr/>
          <p:nvPr/>
        </p:nvSpPr>
        <p:spPr>
          <a:xfrm>
            <a:off x="6781800" y="2819400"/>
            <a:ext cx="1500715" cy="762000"/>
          </a:xfrm>
          <a:prstGeom prst="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Other Stakeholders</a:t>
            </a:r>
            <a:endParaRPr lang="en-US" sz="1100" b="1" dirty="0">
              <a:solidFill>
                <a:schemeClr val="tx1"/>
              </a:solidFill>
              <a:latin typeface="ScalaSansLF-Regular" panose="02000503060000020004" pitchFamily="2" charset="0"/>
            </a:endParaRPr>
          </a:p>
        </p:txBody>
      </p:sp>
      <p:sp>
        <p:nvSpPr>
          <p:cNvPr id="31" name="Left Arrow 30"/>
          <p:cNvSpPr/>
          <p:nvPr/>
        </p:nvSpPr>
        <p:spPr>
          <a:xfrm>
            <a:off x="6775938" y="1371599"/>
            <a:ext cx="1500715" cy="762000"/>
          </a:xfrm>
          <a:prstGeom prst="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Other Stakeholders</a:t>
            </a:r>
            <a:endParaRPr lang="en-US" sz="1100" b="1" dirty="0">
              <a:solidFill>
                <a:schemeClr val="tx1"/>
              </a:solidFill>
              <a:latin typeface="ScalaSansLF-Regular" panose="02000503060000020004" pitchFamily="2" charset="0"/>
            </a:endParaRPr>
          </a:p>
        </p:txBody>
      </p:sp>
      <p:sp>
        <p:nvSpPr>
          <p:cNvPr id="33" name="Left Arrow 32"/>
          <p:cNvSpPr/>
          <p:nvPr/>
        </p:nvSpPr>
        <p:spPr>
          <a:xfrm>
            <a:off x="6781800" y="4331845"/>
            <a:ext cx="1500715" cy="762000"/>
          </a:xfrm>
          <a:prstGeom prst="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ScalaSansLF-Regular" panose="02000503060000020004" pitchFamily="2" charset="0"/>
              </a:rPr>
              <a:t>Other Stakeholders</a:t>
            </a:r>
            <a:endParaRPr lang="en-US" sz="1100" b="1" dirty="0">
              <a:solidFill>
                <a:schemeClr val="tx1"/>
              </a:solidFill>
              <a:latin typeface="ScalaSansLF-Regular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8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19400" y="76200"/>
            <a:ext cx="6019800" cy="685800"/>
          </a:xfrm>
        </p:spPr>
        <p:txBody>
          <a:bodyPr/>
          <a:lstStyle/>
          <a:p>
            <a:pPr algn="r" eaLnBrk="1" hangingPunct="1"/>
            <a:r>
              <a:rPr lang="en-US" sz="2800" dirty="0" smtClean="0"/>
              <a:t>Measure R (2008) Imagine Campaign</a:t>
            </a:r>
          </a:p>
        </p:txBody>
      </p:sp>
      <p:pic>
        <p:nvPicPr>
          <p:cNvPr id="19459" name="Picture 6" descr="Imagine A Faster Commu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1303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Imagine A Greener 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5950" y="1563688"/>
            <a:ext cx="344805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Imagine More Rai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1275" y="1028700"/>
            <a:ext cx="352425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 descr="iMart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46525"/>
            <a:ext cx="63246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8C2E1-6954-4C5C-ABBA-EBC46BCA8A2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152400"/>
            <a:ext cx="7769225" cy="6858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Measure R (2008) Fact Sheet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39DE-29E9-41AF-B65F-9E778397537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3" descr="measure_r_web_screensho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47750"/>
            <a:ext cx="4876800" cy="578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5"/>
          <p:cNvSpPr txBox="1">
            <a:spLocks/>
          </p:cNvSpPr>
          <p:nvPr/>
        </p:nvSpPr>
        <p:spPr bwMode="auto">
          <a:xfrm>
            <a:off x="381000" y="1219200"/>
            <a:ext cx="419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u="sng" dirty="0" smtClean="0">
                <a:solidFill>
                  <a:schemeClr val="bg1"/>
                </a:solidFill>
                <a:latin typeface="+mn-lt"/>
              </a:rPr>
              <a:t>Economic Impacts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500,000 new jobs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$83.9 billion in economic output (measured by business revenues)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$30.6 billion in earnings for jobs created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Over $9.2 billion in tax revenues, at the Federal, State, County and local levels</a:t>
            </a:r>
          </a:p>
          <a:p>
            <a:pPr marL="342900" lvl="1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900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1900" dirty="0">
                <a:solidFill>
                  <a:schemeClr val="bg1"/>
                </a:solidFill>
                <a:latin typeface="+mn-lt"/>
              </a:rPr>
            </a:br>
            <a:endParaRPr lang="en-US" sz="1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308D08-183B-4C4E-B6DF-A8F96C4C45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69225" cy="685800"/>
          </a:xfrm>
        </p:spPr>
        <p:txBody>
          <a:bodyPr/>
          <a:lstStyle/>
          <a:p>
            <a:r>
              <a:rPr lang="en-US" sz="3600" b="1" dirty="0" smtClean="0">
                <a:latin typeface="ScalaSansLF-Bold" pitchFamily="2" charset="0"/>
              </a:rPr>
              <a:t>Measure R Value and Benefits</a:t>
            </a:r>
            <a:br>
              <a:rPr lang="en-US" sz="3600" b="1" dirty="0" smtClean="0">
                <a:latin typeface="ScalaSansLF-Bold" pitchFamily="2" charset="0"/>
              </a:rPr>
            </a:br>
            <a:endParaRPr lang="en-US" sz="3600" b="1" dirty="0" smtClean="0">
              <a:latin typeface="ScalaSansLF-Bold" pitchFamily="2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4648200" y="1219200"/>
            <a:ext cx="419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u="sng" dirty="0" smtClean="0">
                <a:solidFill>
                  <a:schemeClr val="bg1"/>
                </a:solidFill>
                <a:latin typeface="+mn-lt"/>
              </a:rPr>
              <a:t>Environmental Impacts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191 million vehicle miles travelled reduced annually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522,000 pounds of emissions reduced annually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9.4 million gallons of gasoline saved annually</a:t>
            </a:r>
          </a:p>
          <a:p>
            <a:pPr marL="342900" lvl="1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900" dirty="0">
                <a:solidFill>
                  <a:schemeClr val="bg1"/>
                </a:solidFill>
              </a:rPr>
              <a:t/>
            </a:r>
            <a:br>
              <a:rPr lang="en-US" sz="1900" dirty="0">
                <a:solidFill>
                  <a:schemeClr val="bg1"/>
                </a:solidFill>
              </a:rPr>
            </a:br>
            <a:endParaRPr lang="en-US" sz="1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1"/>
          <p:cNvSpPr txBox="1">
            <a:spLocks noChangeArrowheads="1"/>
          </p:cNvSpPr>
          <p:nvPr/>
        </p:nvSpPr>
        <p:spPr bwMode="auto">
          <a:xfrm>
            <a:off x="304800" y="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j-lt"/>
              </a:rPr>
              <a:t>Measure </a:t>
            </a:r>
            <a:r>
              <a:rPr lang="en-US" sz="2800" b="1" dirty="0" smtClean="0">
                <a:latin typeface="+mj-lt"/>
              </a:rPr>
              <a:t>R – Passed by 38,000 Votes in November 2008</a:t>
            </a:r>
            <a:endParaRPr lang="en-US" sz="28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1690C6-9F4C-4BB3-88DD-08BE0111ACA5}" type="slidenum">
              <a:rPr lang="en-US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5" descr="Measure_R_Votes_Cities_V5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3700" y="990600"/>
            <a:ext cx="8293100" cy="536642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63" y="0"/>
            <a:ext cx="8453437" cy="990600"/>
          </a:xfrm>
        </p:spPr>
        <p:txBody>
          <a:bodyPr/>
          <a:lstStyle/>
          <a:p>
            <a:r>
              <a:rPr lang="en-US" sz="2800" dirty="0" smtClean="0">
                <a:latin typeface="ScalaSansLF-Bold" pitchFamily="2" charset="0"/>
              </a:rPr>
              <a:t>The Goal for Los Angeles County :</a:t>
            </a:r>
            <a:br>
              <a:rPr lang="en-US" sz="2800" dirty="0" smtClean="0">
                <a:latin typeface="ScalaSansLF-Bold" pitchFamily="2" charset="0"/>
              </a:rPr>
            </a:br>
            <a:r>
              <a:rPr lang="en-US" sz="2800" dirty="0" smtClean="0">
                <a:latin typeface="ScalaSansLF-Bold" pitchFamily="2" charset="0"/>
              </a:rPr>
              <a:t>Deliver 30 Year Measure R Program in 10 Years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600200"/>
            <a:ext cx="4800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666" tIns="39333" rIns="78666" bIns="39333"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Complete 12 </a:t>
            </a:r>
            <a:r>
              <a:rPr lang="en-US" sz="2000" b="1" kern="0" dirty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transit </a:t>
            </a:r>
            <a:r>
              <a:rPr lang="en-US" sz="2000" b="1" kern="0" dirty="0" smtClean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projects in 10 years</a:t>
            </a:r>
            <a:endParaRPr lang="en-US" sz="2000" b="1" kern="0" dirty="0">
              <a:solidFill>
                <a:schemeClr val="bg1"/>
              </a:solidFill>
              <a:latin typeface="ScalaSansLF-Bold" pitchFamily="2" charset="0"/>
              <a:cs typeface="Arial" pitchFamily="34" charset="0"/>
            </a:endParaRPr>
          </a:p>
          <a:p>
            <a:pPr marL="800100" lvl="2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Create 160,000 jobs</a:t>
            </a:r>
          </a:p>
          <a:p>
            <a:pPr marL="800100" lvl="2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Eliminate 522,000 lbs of carbon emissions every day</a:t>
            </a:r>
          </a:p>
          <a:p>
            <a:pPr marL="800100" lvl="2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Reduce vehicle miles traveled by 191 million</a:t>
            </a:r>
          </a:p>
          <a:p>
            <a:pPr marL="800100" lvl="2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Increase transit </a:t>
            </a:r>
            <a:r>
              <a:rPr lang="en-US" sz="2000" b="1" kern="0" dirty="0" err="1" smtClean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boardings</a:t>
            </a:r>
            <a:r>
              <a:rPr lang="en-US" sz="2000" b="1" kern="0" dirty="0" smtClean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 by          77 million</a:t>
            </a:r>
            <a:endParaRPr lang="en-US" sz="2000" b="1" kern="0" dirty="0">
              <a:solidFill>
                <a:schemeClr val="bg1"/>
              </a:solidFill>
              <a:latin typeface="ScalaSansLF-Bold" pitchFamily="2" charset="0"/>
              <a:cs typeface="Arial" pitchFamily="34" charset="0"/>
            </a:endParaRPr>
          </a:p>
          <a:p>
            <a:pPr marL="3429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Seek to accelerate 15 highway projects</a:t>
            </a:r>
          </a:p>
          <a:p>
            <a:pPr marL="800100" lvl="2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Create  256,000 jobs </a:t>
            </a:r>
          </a:p>
          <a:p>
            <a:pPr marL="800100" lvl="2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ScalaSansLF-Bold" pitchFamily="2" charset="0"/>
                <a:cs typeface="Arial" pitchFamily="34" charset="0"/>
              </a:rPr>
              <a:t>Relieve Congestion Countywide</a:t>
            </a:r>
            <a:endParaRPr lang="en-US" sz="2000" b="1" kern="0" dirty="0">
              <a:solidFill>
                <a:schemeClr val="bg1"/>
              </a:solidFill>
              <a:latin typeface="ScalaSansLF-Bold" pitchFamily="2" charset="0"/>
              <a:cs typeface="Arial" pitchFamily="34" charset="0"/>
            </a:endParaRPr>
          </a:p>
          <a:p>
            <a:pPr marL="236538" indent="-236538" defTabSz="787400" eaLnBrk="0" hangingPunct="0">
              <a:lnSpc>
                <a:spcPct val="140000"/>
              </a:lnSpc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6" name="Picture 11" descr="public transportati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238375"/>
            <a:ext cx="4419600" cy="301942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8360-CE49-4C85-BF51-F2F4669D881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69225" cy="685800"/>
          </a:xfrm>
        </p:spPr>
        <p:txBody>
          <a:bodyPr/>
          <a:lstStyle/>
          <a:p>
            <a:r>
              <a:rPr lang="en-US" sz="2400" b="1" smtClean="0">
                <a:solidFill>
                  <a:schemeClr val="tx1"/>
                </a:solidFill>
              </a:rPr>
              <a:t>Measure R Extension </a:t>
            </a:r>
            <a:br>
              <a:rPr lang="en-US" sz="2400" b="1" smtClean="0">
                <a:solidFill>
                  <a:schemeClr val="tx1"/>
                </a:solidFill>
              </a:rPr>
            </a:br>
            <a:r>
              <a:rPr lang="en-US" sz="2800" b="1" smtClean="0">
                <a:solidFill>
                  <a:schemeClr val="tx1"/>
                </a:solidFill>
              </a:rPr>
              <a:t>Strategic Financial Plan Alternatives Considered</a:t>
            </a:r>
            <a:endParaRPr lang="en-US" sz="2800" b="1" smtClean="0"/>
          </a:p>
        </p:txBody>
      </p:sp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FA9AFF-9E12-4C81-8759-E0C84740C804}" type="slidenum">
              <a:rPr lang="en-US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990600"/>
            <a:ext cx="798036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FFDC84-AC56-4C93-83D4-4503F158131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041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TIFIA Funding Increased under MAP-21</a:t>
            </a:r>
          </a:p>
        </p:txBody>
      </p:sp>
      <p:sp>
        <p:nvSpPr>
          <p:cNvPr id="6041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235075"/>
            <a:ext cx="8842375" cy="478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6117387"/>
              </p:ext>
            </p:extLst>
          </p:nvPr>
        </p:nvGraphicFramePr>
        <p:xfrm>
          <a:off x="96837" y="990600"/>
          <a:ext cx="8742363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TIFIA Allows Full Subordination of Loan</a:t>
            </a:r>
          </a:p>
        </p:txBody>
      </p:sp>
      <p:sp>
        <p:nvSpPr>
          <p:cNvPr id="624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4971EB-AF2A-485E-9802-0DBA72A808B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2468" name="TextBox 8"/>
          <p:cNvSpPr txBox="1">
            <a:spLocks noChangeArrowheads="1"/>
          </p:cNvSpPr>
          <p:nvPr/>
        </p:nvSpPr>
        <p:spPr bwMode="auto">
          <a:xfrm>
            <a:off x="6322949" y="5638800"/>
            <a:ext cx="2667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7475" indent="-117475"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600" dirty="0"/>
              <a:t>Revenues remaining after payment of debt obligations are released to LACMTA.</a:t>
            </a:r>
          </a:p>
        </p:txBody>
      </p:sp>
      <p:sp>
        <p:nvSpPr>
          <p:cNvPr id="3" name="&quot;No&quot; Symbol 2"/>
          <p:cNvSpPr/>
          <p:nvPr/>
        </p:nvSpPr>
        <p:spPr>
          <a:xfrm>
            <a:off x="3886200" y="2057400"/>
            <a:ext cx="1295400" cy="1179513"/>
          </a:xfrm>
          <a:prstGeom prst="noSmoking">
            <a:avLst>
              <a:gd name="adj" fmla="val 682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2470" name="TextBox 4"/>
          <p:cNvSpPr txBox="1">
            <a:spLocks noChangeArrowheads="1"/>
          </p:cNvSpPr>
          <p:nvPr/>
        </p:nvSpPr>
        <p:spPr bwMode="auto">
          <a:xfrm>
            <a:off x="3995738" y="2324100"/>
            <a:ext cx="114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 algn="ctr"/>
            <a:r>
              <a:rPr lang="en-US"/>
              <a:t>Springing Lien</a:t>
            </a:r>
          </a:p>
        </p:txBody>
      </p:sp>
      <p:cxnSp>
        <p:nvCxnSpPr>
          <p:cNvPr id="11" name="Straight Connector 10"/>
          <p:cNvCxnSpPr>
            <a:endCxn id="3" idx="4"/>
          </p:cNvCxnSpPr>
          <p:nvPr/>
        </p:nvCxnSpPr>
        <p:spPr>
          <a:xfrm flipV="1">
            <a:off x="4533900" y="3236913"/>
            <a:ext cx="0" cy="1188720"/>
          </a:xfrm>
          <a:prstGeom prst="line">
            <a:avLst/>
          </a:prstGeom>
          <a:ln cap="rnd" cmpd="tri"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Left Arrow 11"/>
          <p:cNvSpPr/>
          <p:nvPr/>
        </p:nvSpPr>
        <p:spPr>
          <a:xfrm>
            <a:off x="2798064" y="2494865"/>
            <a:ext cx="1051560" cy="304799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57800" y="2057400"/>
            <a:ext cx="3581400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Requirements: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+mn-lt"/>
              </a:rPr>
              <a:t>33% participation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ScalaSansLF-Bold" pitchFamily="2" charset="0"/>
              <a:buChar char="–"/>
              <a:defRPr/>
            </a:pPr>
            <a:r>
              <a:rPr lang="en-US" sz="1600" dirty="0">
                <a:latin typeface="+mn-lt"/>
              </a:rPr>
              <a:t>At Master Credit Agreement or Project level?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+mn-lt"/>
              </a:rPr>
              <a:t>“A” Rated, maximum 10% credit subsidy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+mn-lt"/>
              </a:rPr>
              <a:t>Non-project related revenue only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ScalaSansLF-Bold" pitchFamily="2" charset="0"/>
              <a:buChar char="–"/>
              <a:defRPr/>
            </a:pPr>
            <a:r>
              <a:rPr lang="en-US" sz="1600" dirty="0">
                <a:latin typeface="+mn-lt"/>
              </a:rPr>
              <a:t>No tolls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4762500" y="4914900"/>
            <a:ext cx="990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RTP Financial Forecast Update 12-15-11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ScalaSansLF-Bold"/>
        <a:ea typeface=""/>
        <a:cs typeface=""/>
      </a:majorFont>
      <a:minorFont>
        <a:latin typeface="ScalaSansLF-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RTP Financial Forecast Update 12-15-11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ScalaSansLF-Bold"/>
        <a:ea typeface=""/>
        <a:cs typeface=""/>
      </a:majorFont>
      <a:minorFont>
        <a:latin typeface="ScalaSansLF-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RTP Financial Forecast Update 12-15-11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ScalaSansLF-Bold"/>
        <a:ea typeface=""/>
        <a:cs typeface=""/>
      </a:majorFont>
      <a:minorFont>
        <a:latin typeface="ScalaSansLF-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5203</TotalTime>
  <Words>566</Words>
  <Application>Microsoft Office PowerPoint</Application>
  <PresentationFormat>On-screen Show (4:3)</PresentationFormat>
  <Paragraphs>137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LRTP Financial Forecast Update 12-15-11</vt:lpstr>
      <vt:lpstr>1_LRTP Financial Forecast Update 12-15-11</vt:lpstr>
      <vt:lpstr>2_LRTP Financial Forecast Update 12-15-11</vt:lpstr>
      <vt:lpstr>Vancouver Delegation Briefing  Los Angeles County Transportation Revenue Initiatives</vt:lpstr>
      <vt:lpstr>Measure R (2008) Imagine Campaign</vt:lpstr>
      <vt:lpstr>Measure R (2008) Fact Sheet</vt:lpstr>
      <vt:lpstr>Measure R Value and Benefits </vt:lpstr>
      <vt:lpstr>PowerPoint Presentation</vt:lpstr>
      <vt:lpstr>The Goal for Los Angeles County : Deliver 30 Year Measure R Program in 10 Years</vt:lpstr>
      <vt:lpstr>Measure R Extension  Strategic Financial Plan Alternatives Considered</vt:lpstr>
      <vt:lpstr>TIFIA Funding Increased under MAP-21</vt:lpstr>
      <vt:lpstr>TIFIA Allows Full Subordination of Loan</vt:lpstr>
      <vt:lpstr>Measure R Highway &amp; Transit Revenue and Interest Cost</vt:lpstr>
      <vt:lpstr>Preferred Strategic Financial Plan by Funding Source</vt:lpstr>
      <vt:lpstr>Measure J Fact Sheet</vt:lpstr>
      <vt:lpstr>Opposition to Measure J</vt:lpstr>
      <vt:lpstr>Opposition to Measure J</vt:lpstr>
      <vt:lpstr>Measure J Results as of Nov. 7, 2012</vt:lpstr>
      <vt:lpstr>Measure R Results in 2008</vt:lpstr>
      <vt:lpstr>Change from Measure R to Measure J</vt:lpstr>
      <vt:lpstr>Lessons Learned</vt:lpstr>
      <vt:lpstr>PowerPoint Presentation</vt:lpstr>
    </vt:vector>
  </TitlesOfParts>
  <Company>LACMTA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Ahead for Progress in the 21st Century (MAP-21)</dc:title>
  <dc:creator>Mateer, Steven</dc:creator>
  <cp:lastModifiedBy>Ridder, William</cp:lastModifiedBy>
  <cp:revision>217</cp:revision>
  <cp:lastPrinted>2012-10-22T22:54:32Z</cp:lastPrinted>
  <dcterms:created xsi:type="dcterms:W3CDTF">2012-08-09T19:07:56Z</dcterms:created>
  <dcterms:modified xsi:type="dcterms:W3CDTF">2014-10-08T01:29:17Z</dcterms:modified>
</cp:coreProperties>
</file>