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95" r:id="rId2"/>
    <p:sldId id="496" r:id="rId3"/>
    <p:sldId id="499" r:id="rId4"/>
    <p:sldId id="502" r:id="rId5"/>
    <p:sldId id="541" r:id="rId6"/>
    <p:sldId id="497" r:id="rId7"/>
    <p:sldId id="540" r:id="rId8"/>
    <p:sldId id="503" r:id="rId9"/>
    <p:sldId id="551" r:id="rId10"/>
    <p:sldId id="555" r:id="rId11"/>
    <p:sldId id="507" r:id="rId12"/>
    <p:sldId id="500" r:id="rId13"/>
    <p:sldId id="505" r:id="rId14"/>
    <p:sldId id="556" r:id="rId15"/>
    <p:sldId id="527" r:id="rId16"/>
    <p:sldId id="552" r:id="rId17"/>
  </p:sldIdLst>
  <p:sldSz cx="9144000" cy="7315200"/>
  <p:notesSz cx="7004050" cy="9223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E00"/>
    <a:srgbClr val="000063"/>
    <a:srgbClr val="00FF00"/>
    <a:srgbClr val="FFFF00"/>
    <a:srgbClr val="800080"/>
    <a:srgbClr val="FF0000"/>
    <a:srgbClr val="006300"/>
    <a:srgbClr val="63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6810" autoAdjust="0"/>
    <p:restoredTop sz="94660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4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07" tIns="43854" rIns="87707" bIns="4385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3" y="0"/>
            <a:ext cx="303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07" tIns="43854" rIns="87707" bIns="4385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41819A6-DFC5-4421-9507-29B7C7F3DF6D}" type="datetimeFigureOut">
              <a:rPr lang="en-US"/>
              <a:pPr>
                <a:defRPr/>
              </a:pPr>
              <a:t>2/3/2010</a:t>
            </a:fld>
            <a:endParaRPr lang="en-US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1413"/>
            <a:ext cx="303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07" tIns="43854" rIns="87707" bIns="43854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3" y="8761413"/>
            <a:ext cx="303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07" tIns="43854" rIns="87707" bIns="4385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8FB5334-2D2A-4297-A74C-B45371714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07" tIns="43854" rIns="87707" bIns="4385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07" tIns="43854" rIns="87707" bIns="4385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8B3F8DB-B25C-4EFB-A906-D7FE1335A5EB}" type="datetimeFigureOut">
              <a:rPr lang="en-US"/>
              <a:pPr>
                <a:defRPr/>
              </a:pPr>
              <a:t>2/3/2010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41438" y="693738"/>
            <a:ext cx="4321175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1500"/>
            <a:ext cx="560070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07" tIns="43854" rIns="87707" bIns="438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1413"/>
            <a:ext cx="303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07" tIns="43854" rIns="87707" bIns="43854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761413"/>
            <a:ext cx="303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07" tIns="43854" rIns="87707" bIns="4385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619A79F-900E-42B2-B945-8B260F47A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6E4F6C-67DD-42ED-B6CA-AC3CBD3524EA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713"/>
            <a:ext cx="7772400" cy="156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4963"/>
            <a:ext cx="6400800" cy="18700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1963" y="136525"/>
            <a:ext cx="2239962" cy="6535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075" y="136525"/>
            <a:ext cx="6567488" cy="6535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136525"/>
            <a:ext cx="75469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075" y="1187450"/>
            <a:ext cx="8959850" cy="2665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075" y="4005263"/>
            <a:ext cx="895985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6963" y="136525"/>
            <a:ext cx="75469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2075" y="1187450"/>
            <a:ext cx="4403725" cy="2665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87450"/>
            <a:ext cx="4403725" cy="2665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2075" y="4005263"/>
            <a:ext cx="4403725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5263"/>
            <a:ext cx="4403725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00588"/>
            <a:ext cx="7772400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00388"/>
            <a:ext cx="7772400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075" y="1187450"/>
            <a:ext cx="4403725" cy="5484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7450"/>
            <a:ext cx="4403725" cy="5484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688"/>
            <a:ext cx="82296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36713"/>
            <a:ext cx="40401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9338"/>
            <a:ext cx="40401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36713"/>
            <a:ext cx="40417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19338"/>
            <a:ext cx="40417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513"/>
            <a:ext cx="3008313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90513"/>
            <a:ext cx="5111750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30350"/>
            <a:ext cx="3008313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21275"/>
            <a:ext cx="5486400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54050"/>
            <a:ext cx="5486400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24525"/>
            <a:ext cx="5486400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Oval 12"/>
          <p:cNvSpPr>
            <a:spLocks noChangeAspect="1" noChangeArrowheads="1"/>
          </p:cNvSpPr>
          <p:nvPr userDrawn="1"/>
        </p:nvSpPr>
        <p:spPr bwMode="auto">
          <a:xfrm>
            <a:off x="8088313" y="136525"/>
            <a:ext cx="914400" cy="914400"/>
          </a:xfrm>
          <a:prstGeom prst="ellipse">
            <a:avLst/>
          </a:prstGeom>
          <a:solidFill>
            <a:srgbClr val="00006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1416050" y="136525"/>
            <a:ext cx="7129463" cy="914400"/>
          </a:xfrm>
          <a:prstGeom prst="rect">
            <a:avLst/>
          </a:prstGeom>
          <a:solidFill>
            <a:srgbClr val="00006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8" name="Picture 32" descr="CHSRA Logo - Hi-Res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44450" y="44450"/>
            <a:ext cx="109696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AutoShape 15"/>
          <p:cNvSpPr>
            <a:spLocks noChangeArrowheads="1"/>
          </p:cNvSpPr>
          <p:nvPr userDrawn="1"/>
        </p:nvSpPr>
        <p:spPr bwMode="auto">
          <a:xfrm rot="10800000">
            <a:off x="866775" y="134938"/>
            <a:ext cx="1371600" cy="914400"/>
          </a:xfrm>
          <a:prstGeom prst="flowChartOnlineStorage">
            <a:avLst/>
          </a:prstGeom>
          <a:solidFill>
            <a:srgbClr val="00006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075" y="1198563"/>
            <a:ext cx="8959850" cy="54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6963" y="136525"/>
            <a:ext cx="7546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319088" y="6810375"/>
            <a:ext cx="8226425" cy="365125"/>
          </a:xfrm>
          <a:prstGeom prst="rect">
            <a:avLst/>
          </a:prstGeom>
          <a:solidFill>
            <a:srgbClr val="00006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66788">
              <a:defRPr/>
            </a:pP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042" name="Oval 18"/>
          <p:cNvSpPr>
            <a:spLocks noChangeAspect="1" noChangeArrowheads="1"/>
          </p:cNvSpPr>
          <p:nvPr userDrawn="1"/>
        </p:nvSpPr>
        <p:spPr bwMode="auto">
          <a:xfrm>
            <a:off x="136525" y="6808788"/>
            <a:ext cx="365125" cy="366712"/>
          </a:xfrm>
          <a:prstGeom prst="ellipse">
            <a:avLst/>
          </a:prstGeom>
          <a:solidFill>
            <a:srgbClr val="00006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4" name="Picture 33" descr="CHSRA Logo - Hi-Res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545513" y="6718300"/>
            <a:ext cx="547687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" name="AutoShape 20"/>
          <p:cNvSpPr>
            <a:spLocks noChangeArrowheads="1"/>
          </p:cNvSpPr>
          <p:nvPr userDrawn="1"/>
        </p:nvSpPr>
        <p:spPr bwMode="auto">
          <a:xfrm>
            <a:off x="8180388" y="6810375"/>
            <a:ext cx="458787" cy="365125"/>
          </a:xfrm>
          <a:prstGeom prst="flowChartOnlineStorage">
            <a:avLst/>
          </a:prstGeom>
          <a:solidFill>
            <a:srgbClr val="00006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4756150" y="6808788"/>
            <a:ext cx="37480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defTabSz="966788">
              <a:defRPr/>
            </a:pPr>
            <a:r>
              <a:rPr lang="en-US" sz="1600" b="1" dirty="0">
                <a:solidFill>
                  <a:schemeClr val="bg1"/>
                </a:solidFill>
              </a:rPr>
              <a:t>California High-Speed Train Project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defTabSz="9667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9667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defTabSz="9667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defTabSz="9667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defTabSz="9667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defTabSz="966788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defTabSz="966788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defTabSz="966788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defTabSz="966788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61950" indent="-361950" algn="l" defTabSz="966788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rgbClr val="000063"/>
          </a:solidFill>
          <a:latin typeface="+mn-lt"/>
          <a:ea typeface="+mn-ea"/>
          <a:cs typeface="+mn-cs"/>
        </a:defRPr>
      </a:lvl1pPr>
      <a:lvl2pPr marL="785813" indent="-303213" algn="l" defTabSz="966788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3"/>
          </a:solidFill>
          <a:latin typeface="+mn-lt"/>
        </a:defRPr>
      </a:lvl2pPr>
      <a:lvl3pPr marL="1208088" indent="-241300" algn="l" defTabSz="9667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3"/>
          </a:solidFill>
          <a:latin typeface="+mn-lt"/>
        </a:defRPr>
      </a:lvl3pPr>
      <a:lvl4pPr marL="1692275" indent="-242888" algn="l" defTabSz="96678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3"/>
          </a:solidFill>
          <a:latin typeface="+mn-lt"/>
        </a:defRPr>
      </a:lvl4pPr>
      <a:lvl5pPr marL="2174875" indent="-241300" algn="l" defTabSz="966788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63"/>
          </a:solidFill>
          <a:latin typeface="+mn-lt"/>
        </a:defRPr>
      </a:lvl5pPr>
      <a:lvl6pPr marL="2632075" indent="-241300" algn="l" defTabSz="966788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3"/>
          </a:solidFill>
          <a:latin typeface="+mn-lt"/>
        </a:defRPr>
      </a:lvl6pPr>
      <a:lvl7pPr marL="3089275" indent="-241300" algn="l" defTabSz="966788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3"/>
          </a:solidFill>
          <a:latin typeface="+mn-lt"/>
        </a:defRPr>
      </a:lvl7pPr>
      <a:lvl8pPr marL="3546475" indent="-241300" algn="l" defTabSz="966788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3"/>
          </a:solidFill>
          <a:latin typeface="+mn-lt"/>
        </a:defRPr>
      </a:lvl8pPr>
      <a:lvl9pPr marL="4003675" indent="-241300" algn="l" defTabSz="966788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096963" y="136525"/>
            <a:ext cx="6973887" cy="914400"/>
          </a:xfrm>
        </p:spPr>
        <p:txBody>
          <a:bodyPr/>
          <a:lstStyle/>
          <a:p>
            <a:r>
              <a:rPr lang="en-US" smtClean="0"/>
              <a:t>California High-Speed Rail</a:t>
            </a:r>
          </a:p>
        </p:txBody>
      </p:sp>
      <p:pic>
        <p:nvPicPr>
          <p:cNvPr id="17410" name="Content Placeholder 6"/>
          <p:cNvPicPr>
            <a:picLocks noGrp="1"/>
          </p:cNvPicPr>
          <p:nvPr>
            <p:ph idx="1"/>
          </p:nvPr>
        </p:nvPicPr>
        <p:blipFill>
          <a:blip r:embed="rId2"/>
          <a:srcRect t="48891" r="25819" b="12170"/>
          <a:stretch>
            <a:fillRect/>
          </a:stretch>
        </p:blipFill>
        <p:spPr>
          <a:xfrm>
            <a:off x="1489075" y="4598988"/>
            <a:ext cx="6413500" cy="1868487"/>
          </a:xfrm>
        </p:spPr>
      </p:pic>
      <p:sp>
        <p:nvSpPr>
          <p:cNvPr id="17411" name="TextBox 7"/>
          <p:cNvSpPr txBox="1">
            <a:spLocks noChangeArrowheads="1"/>
          </p:cNvSpPr>
          <p:nvPr/>
        </p:nvSpPr>
        <p:spPr bwMode="auto">
          <a:xfrm>
            <a:off x="704850" y="1724025"/>
            <a:ext cx="76422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0063"/>
                </a:solidFill>
              </a:rPr>
              <a:t>Metro Bus Operations Subcommittee</a:t>
            </a:r>
          </a:p>
          <a:p>
            <a:pPr algn="ctr"/>
            <a:endParaRPr lang="en-US" sz="2800" b="1">
              <a:solidFill>
                <a:srgbClr val="000063"/>
              </a:solidFill>
            </a:endParaRPr>
          </a:p>
          <a:p>
            <a:pPr algn="ctr"/>
            <a:r>
              <a:rPr lang="en-US" sz="2800" b="1">
                <a:solidFill>
                  <a:srgbClr val="000063"/>
                </a:solidFill>
              </a:rPr>
              <a:t>January 2010</a:t>
            </a:r>
          </a:p>
          <a:p>
            <a:pPr algn="ctr"/>
            <a:endParaRPr lang="en-US"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Southern California</a:t>
            </a:r>
          </a:p>
        </p:txBody>
      </p:sp>
      <p:pic>
        <p:nvPicPr>
          <p:cNvPr id="27650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025" y="1423988"/>
            <a:ext cx="76581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AutoShape 7"/>
          <p:cNvSpPr>
            <a:spLocks noChangeArrowheads="1"/>
          </p:cNvSpPr>
          <p:nvPr/>
        </p:nvSpPr>
        <p:spPr bwMode="auto">
          <a:xfrm rot="-369681">
            <a:off x="3536950" y="1277938"/>
            <a:ext cx="122238" cy="198437"/>
          </a:xfrm>
          <a:prstGeom prst="triangle">
            <a:avLst>
              <a:gd name="adj" fmla="val 50000"/>
            </a:avLst>
          </a:prstGeom>
          <a:solidFill>
            <a:srgbClr val="006EF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>
              <a:latin typeface="Calibri" pitchFamily="34" charset="0"/>
            </a:endParaRPr>
          </a:p>
        </p:txBody>
      </p:sp>
      <p:sp>
        <p:nvSpPr>
          <p:cNvPr id="27652" name="AutoShape 8"/>
          <p:cNvSpPr>
            <a:spLocks noChangeArrowheads="1"/>
          </p:cNvSpPr>
          <p:nvPr/>
        </p:nvSpPr>
        <p:spPr bwMode="auto">
          <a:xfrm rot="9751558">
            <a:off x="6915150" y="5916613"/>
            <a:ext cx="122238" cy="198437"/>
          </a:xfrm>
          <a:prstGeom prst="triangle">
            <a:avLst>
              <a:gd name="adj" fmla="val 50000"/>
            </a:avLst>
          </a:prstGeom>
          <a:solidFill>
            <a:srgbClr val="006EFA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3200">
              <a:latin typeface="Calibri" pitchFamily="34" charset="0"/>
            </a:endParaRPr>
          </a:p>
        </p:txBody>
      </p:sp>
      <p:sp>
        <p:nvSpPr>
          <p:cNvPr id="27653" name="Text Box 9"/>
          <p:cNvSpPr txBox="1">
            <a:spLocks noChangeArrowheads="1"/>
          </p:cNvSpPr>
          <p:nvPr/>
        </p:nvSpPr>
        <p:spPr bwMode="auto">
          <a:xfrm>
            <a:off x="1241425" y="1376363"/>
            <a:ext cx="2271713" cy="461962"/>
          </a:xfrm>
          <a:prstGeom prst="rect">
            <a:avLst/>
          </a:prstGeom>
          <a:solidFill>
            <a:schemeClr val="bg1"/>
          </a:solidFill>
          <a:ln w="34925">
            <a:solidFill>
              <a:srgbClr val="006EF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ahoma" pitchFamily="34" charset="0"/>
                <a:cs typeface="Tahoma" pitchFamily="34" charset="0"/>
              </a:rPr>
              <a:t>Los Angeles to Bakersfield</a:t>
            </a:r>
          </a:p>
          <a:p>
            <a:pPr algn="ctr"/>
            <a:r>
              <a:rPr lang="en-US" sz="1200" b="1">
                <a:latin typeface="Tahoma" pitchFamily="34" charset="0"/>
                <a:cs typeface="Tahoma" pitchFamily="34" charset="0"/>
              </a:rPr>
              <a:t>via Palmdale</a:t>
            </a:r>
          </a:p>
        </p:txBody>
      </p:sp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1158875" y="4119563"/>
            <a:ext cx="2025650" cy="276225"/>
          </a:xfrm>
          <a:prstGeom prst="rect">
            <a:avLst/>
          </a:prstGeom>
          <a:solidFill>
            <a:schemeClr val="bg1"/>
          </a:solidFill>
          <a:ln w="34925">
            <a:solidFill>
              <a:srgbClr val="006EFA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Tahoma" pitchFamily="34" charset="0"/>
                <a:cs typeface="Tahoma" pitchFamily="34" charset="0"/>
              </a:rPr>
              <a:t>Anaheim to Los Angeles</a:t>
            </a:r>
          </a:p>
        </p:txBody>
      </p:sp>
      <p:sp>
        <p:nvSpPr>
          <p:cNvPr id="27655" name="Text Box 11"/>
          <p:cNvSpPr txBox="1">
            <a:spLocks noChangeArrowheads="1"/>
          </p:cNvSpPr>
          <p:nvPr/>
        </p:nvSpPr>
        <p:spPr bwMode="auto">
          <a:xfrm>
            <a:off x="5991225" y="2928938"/>
            <a:ext cx="2124075" cy="461962"/>
          </a:xfrm>
          <a:prstGeom prst="rect">
            <a:avLst/>
          </a:prstGeom>
          <a:solidFill>
            <a:schemeClr val="bg1"/>
          </a:solidFill>
          <a:ln w="34925">
            <a:solidFill>
              <a:srgbClr val="006EFA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Tahoma" pitchFamily="34" charset="0"/>
                <a:cs typeface="Tahoma" pitchFamily="34" charset="0"/>
              </a:rPr>
              <a:t>Los Angeles to San Diego</a:t>
            </a:r>
          </a:p>
          <a:p>
            <a:pPr algn="ctr"/>
            <a:r>
              <a:rPr lang="en-US" sz="1200" b="1">
                <a:latin typeface="Tahoma" pitchFamily="34" charset="0"/>
                <a:cs typeface="Tahoma" pitchFamily="34" charset="0"/>
              </a:rPr>
              <a:t>via Inland Empire</a:t>
            </a:r>
          </a:p>
        </p:txBody>
      </p:sp>
      <p:pic>
        <p:nvPicPr>
          <p:cNvPr id="2765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7588" y="4252913"/>
            <a:ext cx="8477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5150" y="4391025"/>
            <a:ext cx="4762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3108325" y="3475038"/>
            <a:ext cx="365125" cy="365125"/>
          </a:xfrm>
          <a:prstGeom prst="star5">
            <a:avLst/>
          </a:prstGeom>
          <a:solidFill>
            <a:srgbClr val="F7CE00"/>
          </a:solidFill>
          <a:ln w="38100" algn="ctr">
            <a:solidFill>
              <a:srgbClr val="000063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 defTabSz="966788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LA-Anaheim Section Overview</a:t>
            </a:r>
          </a:p>
        </p:txBody>
      </p:sp>
      <p:pic>
        <p:nvPicPr>
          <p:cNvPr id="28674" name="Picture 12" descr="080513 A-LA Section Over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3238" y="1390650"/>
            <a:ext cx="6042025" cy="51022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989763" y="3679825"/>
            <a:ext cx="2027237" cy="2528888"/>
            <a:chOff x="4403" y="2318"/>
            <a:chExt cx="1277" cy="1593"/>
          </a:xfrm>
        </p:grpSpPr>
        <p:sp>
          <p:nvSpPr>
            <p:cNvPr id="28682" name="Freeform 25"/>
            <p:cNvSpPr>
              <a:spLocks noChangeAspect="1"/>
            </p:cNvSpPr>
            <p:nvPr/>
          </p:nvSpPr>
          <p:spPr bwMode="auto">
            <a:xfrm>
              <a:off x="4453" y="3152"/>
              <a:ext cx="791" cy="759"/>
            </a:xfrm>
            <a:custGeom>
              <a:avLst/>
              <a:gdLst>
                <a:gd name="T0" fmla="*/ 0 w 858"/>
                <a:gd name="T1" fmla="*/ 0 h 791"/>
                <a:gd name="T2" fmla="*/ 358995923 w 858"/>
                <a:gd name="T3" fmla="*/ 865692342 h 791"/>
                <a:gd name="T4" fmla="*/ 358995923 w 858"/>
                <a:gd name="T5" fmla="*/ 865692342 h 791"/>
                <a:gd name="T6" fmla="*/ 358995923 w 858"/>
                <a:gd name="T7" fmla="*/ 865692342 h 7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8"/>
                <a:gd name="T13" fmla="*/ 0 h 791"/>
                <a:gd name="T14" fmla="*/ 858 w 858"/>
                <a:gd name="T15" fmla="*/ 791 h 7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8" h="791">
                  <a:moveTo>
                    <a:pt x="0" y="0"/>
                  </a:moveTo>
                  <a:lnTo>
                    <a:pt x="858" y="6"/>
                  </a:lnTo>
                  <a:lnTo>
                    <a:pt x="858" y="791"/>
                  </a:lnTo>
                  <a:lnTo>
                    <a:pt x="384" y="791"/>
                  </a:lnTo>
                </a:path>
              </a:pathLst>
            </a:custGeom>
            <a:noFill/>
            <a:ln w="63500">
              <a:solidFill>
                <a:srgbClr val="000063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8683" name="Line 6"/>
            <p:cNvSpPr>
              <a:spLocks noChangeShapeType="1"/>
            </p:cNvSpPr>
            <p:nvPr/>
          </p:nvSpPr>
          <p:spPr bwMode="auto">
            <a:xfrm flipV="1">
              <a:off x="5241" y="2772"/>
              <a:ext cx="0" cy="387"/>
            </a:xfrm>
            <a:prstGeom prst="line">
              <a:avLst/>
            </a:prstGeom>
            <a:noFill/>
            <a:ln w="63500">
              <a:solidFill>
                <a:srgbClr val="000063"/>
              </a:solidFill>
              <a:round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endParaRPr lang="en-US"/>
            </a:p>
          </p:txBody>
        </p:sp>
        <p:sp>
          <p:nvSpPr>
            <p:cNvPr id="28684" name="Text Box 7"/>
            <p:cNvSpPr txBox="1">
              <a:spLocks noChangeAspect="1" noChangeArrowheads="1"/>
            </p:cNvSpPr>
            <p:nvPr/>
          </p:nvSpPr>
          <p:spPr bwMode="auto">
            <a:xfrm>
              <a:off x="4403" y="2318"/>
              <a:ext cx="1277" cy="469"/>
            </a:xfrm>
            <a:prstGeom prst="rect">
              <a:avLst/>
            </a:prstGeom>
            <a:solidFill>
              <a:srgbClr val="000063"/>
            </a:solidFill>
            <a:ln w="12700" algn="ctr">
              <a:solidFill>
                <a:srgbClr val="F7CE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Anaheim to Fullerton:</a:t>
              </a:r>
            </a:p>
            <a:p>
              <a:pPr>
                <a:buFontTx/>
                <a:buChar char="•"/>
              </a:pPr>
              <a:r>
                <a:rPr lang="en-US" sz="10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Limited Freight Traffic</a:t>
              </a:r>
            </a:p>
            <a:p>
              <a:pPr>
                <a:buFontTx/>
                <a:buChar char="•"/>
              </a:pPr>
              <a:r>
                <a:rPr lang="en-US" sz="10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Fewer Tracks Needed (2-4)</a:t>
              </a:r>
            </a:p>
            <a:p>
              <a:pPr>
                <a:buFontTx/>
                <a:buChar char="•"/>
              </a:pPr>
              <a:r>
                <a:rPr lang="en-US" sz="10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Narrower ROW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89225" y="2635250"/>
            <a:ext cx="4146550" cy="3278188"/>
            <a:chOff x="1694" y="1660"/>
            <a:chExt cx="2612" cy="2065"/>
          </a:xfrm>
        </p:grpSpPr>
        <p:sp>
          <p:nvSpPr>
            <p:cNvPr id="28680" name="Freeform 9"/>
            <p:cNvSpPr>
              <a:spLocks/>
            </p:cNvSpPr>
            <p:nvPr/>
          </p:nvSpPr>
          <p:spPr bwMode="auto">
            <a:xfrm>
              <a:off x="1694" y="1660"/>
              <a:ext cx="2612" cy="1830"/>
            </a:xfrm>
            <a:custGeom>
              <a:avLst/>
              <a:gdLst>
                <a:gd name="T0" fmla="*/ 0 w 2612"/>
                <a:gd name="T1" fmla="*/ 0 h 1830"/>
                <a:gd name="T2" fmla="*/ 0 w 2612"/>
                <a:gd name="T3" fmla="*/ 1830 h 1830"/>
                <a:gd name="T4" fmla="*/ 2612 w 2612"/>
                <a:gd name="T5" fmla="*/ 1830 h 1830"/>
                <a:gd name="T6" fmla="*/ 2612 w 2612"/>
                <a:gd name="T7" fmla="*/ 1619 h 18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12"/>
                <a:gd name="T13" fmla="*/ 0 h 1830"/>
                <a:gd name="T14" fmla="*/ 2612 w 2612"/>
                <a:gd name="T15" fmla="*/ 1830 h 18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12" h="1830">
                  <a:moveTo>
                    <a:pt x="0" y="0"/>
                  </a:moveTo>
                  <a:lnTo>
                    <a:pt x="0" y="1830"/>
                  </a:lnTo>
                  <a:lnTo>
                    <a:pt x="2612" y="1830"/>
                  </a:lnTo>
                  <a:lnTo>
                    <a:pt x="2612" y="1619"/>
                  </a:lnTo>
                </a:path>
              </a:pathLst>
            </a:custGeom>
            <a:noFill/>
            <a:ln w="63500">
              <a:solidFill>
                <a:srgbClr val="000063"/>
              </a:solidFill>
              <a:round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8681" name="Text Box 13"/>
            <p:cNvSpPr txBox="1">
              <a:spLocks noChangeAspect="1" noChangeArrowheads="1"/>
            </p:cNvSpPr>
            <p:nvPr/>
          </p:nvSpPr>
          <p:spPr bwMode="auto">
            <a:xfrm>
              <a:off x="1934" y="3256"/>
              <a:ext cx="1331" cy="469"/>
            </a:xfrm>
            <a:prstGeom prst="rect">
              <a:avLst/>
            </a:prstGeom>
            <a:solidFill>
              <a:srgbClr val="000063"/>
            </a:solidFill>
            <a:ln w="12700" algn="ctr">
              <a:solidFill>
                <a:srgbClr val="F7CE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Fullerton to Hobart Yard:</a:t>
              </a:r>
            </a:p>
            <a:p>
              <a:pPr>
                <a:buFontTx/>
                <a:buChar char="•"/>
              </a:pPr>
              <a:r>
                <a:rPr lang="en-US" sz="10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Extensive Freight Traffic</a:t>
              </a:r>
            </a:p>
            <a:p>
              <a:pPr>
                <a:buFontTx/>
                <a:buChar char="•"/>
              </a:pPr>
              <a:r>
                <a:rPr lang="en-US" sz="10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More Tracks Needed (5-6)</a:t>
              </a:r>
            </a:p>
            <a:p>
              <a:pPr>
                <a:buFontTx/>
                <a:buChar char="•"/>
              </a:pPr>
              <a:r>
                <a:rPr lang="en-US" sz="10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Approx. 100’ Wide ROW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363788" y="1304925"/>
            <a:ext cx="4725987" cy="1106488"/>
            <a:chOff x="1489" y="822"/>
            <a:chExt cx="2977" cy="697"/>
          </a:xfrm>
        </p:grpSpPr>
        <p:sp>
          <p:nvSpPr>
            <p:cNvPr id="28678" name="Freeform 12"/>
            <p:cNvSpPr>
              <a:spLocks/>
            </p:cNvSpPr>
            <p:nvPr/>
          </p:nvSpPr>
          <p:spPr bwMode="auto">
            <a:xfrm>
              <a:off x="1489" y="1012"/>
              <a:ext cx="862" cy="507"/>
            </a:xfrm>
            <a:custGeom>
              <a:avLst/>
              <a:gdLst>
                <a:gd name="T0" fmla="*/ 0 w 862"/>
                <a:gd name="T1" fmla="*/ 6 h 507"/>
                <a:gd name="T2" fmla="*/ 862 w 862"/>
                <a:gd name="T3" fmla="*/ 0 h 507"/>
                <a:gd name="T4" fmla="*/ 862 w 862"/>
                <a:gd name="T5" fmla="*/ 507 h 507"/>
                <a:gd name="T6" fmla="*/ 280 w 862"/>
                <a:gd name="T7" fmla="*/ 507 h 5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2"/>
                <a:gd name="T13" fmla="*/ 0 h 507"/>
                <a:gd name="T14" fmla="*/ 862 w 862"/>
                <a:gd name="T15" fmla="*/ 507 h 5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2" h="507">
                  <a:moveTo>
                    <a:pt x="0" y="6"/>
                  </a:moveTo>
                  <a:lnTo>
                    <a:pt x="862" y="0"/>
                  </a:lnTo>
                  <a:lnTo>
                    <a:pt x="862" y="507"/>
                  </a:lnTo>
                  <a:lnTo>
                    <a:pt x="280" y="507"/>
                  </a:lnTo>
                </a:path>
              </a:pathLst>
            </a:custGeom>
            <a:noFill/>
            <a:ln w="63500">
              <a:solidFill>
                <a:srgbClr val="000063"/>
              </a:solidFill>
              <a:round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8679" name="Text Box 17"/>
            <p:cNvSpPr txBox="1">
              <a:spLocks noChangeAspect="1" noChangeArrowheads="1"/>
            </p:cNvSpPr>
            <p:nvPr/>
          </p:nvSpPr>
          <p:spPr bwMode="auto">
            <a:xfrm>
              <a:off x="2139" y="822"/>
              <a:ext cx="2327" cy="373"/>
            </a:xfrm>
            <a:prstGeom prst="rect">
              <a:avLst/>
            </a:prstGeom>
            <a:solidFill>
              <a:srgbClr val="000063"/>
            </a:solidFill>
            <a:ln w="12700" algn="ctr">
              <a:solidFill>
                <a:srgbClr val="F7CE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Hobart Yard to Los Angeles Union Station:</a:t>
              </a:r>
            </a:p>
            <a:p>
              <a:pPr>
                <a:buFontTx/>
                <a:buChar char="•"/>
              </a:pPr>
              <a:r>
                <a:rPr lang="en-US" sz="10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Junction with HST line to Inland Empire / San Diego</a:t>
              </a:r>
            </a:p>
            <a:p>
              <a:pPr>
                <a:buFontTx/>
                <a:buChar char="•"/>
              </a:pPr>
              <a:r>
                <a:rPr lang="en-US" sz="10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Exclusive HST tracks along Los Angeles River to LAUS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Environmental Process</a:t>
            </a:r>
          </a:p>
        </p:txBody>
      </p:sp>
      <p:sp>
        <p:nvSpPr>
          <p:cNvPr id="29698" name="Text Box 16"/>
          <p:cNvSpPr txBox="1">
            <a:spLocks noChangeArrowheads="1"/>
          </p:cNvSpPr>
          <p:nvPr/>
        </p:nvSpPr>
        <p:spPr bwMode="auto">
          <a:xfrm>
            <a:off x="2195513" y="1281113"/>
            <a:ext cx="1644650" cy="1004887"/>
          </a:xfrm>
          <a:prstGeom prst="rect">
            <a:avLst/>
          </a:prstGeom>
          <a:solidFill>
            <a:srgbClr val="000063"/>
          </a:solidFill>
          <a:ln w="6350" algn="ctr">
            <a:solidFill>
              <a:srgbClr val="F7CE00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 defTabSz="966788"/>
            <a:r>
              <a:rPr lang="en-US">
                <a:solidFill>
                  <a:schemeClr val="bg1"/>
                </a:solidFill>
              </a:rPr>
              <a:t>NOP/NOI</a:t>
            </a:r>
          </a:p>
        </p:txBody>
      </p:sp>
      <p:sp>
        <p:nvSpPr>
          <p:cNvPr id="29699" name="Text Box 17"/>
          <p:cNvSpPr txBox="1">
            <a:spLocks noChangeArrowheads="1"/>
          </p:cNvSpPr>
          <p:nvPr/>
        </p:nvSpPr>
        <p:spPr bwMode="auto">
          <a:xfrm>
            <a:off x="7407275" y="4846638"/>
            <a:ext cx="1644650" cy="1004887"/>
          </a:xfrm>
          <a:prstGeom prst="rect">
            <a:avLst/>
          </a:prstGeom>
          <a:solidFill>
            <a:srgbClr val="000063"/>
          </a:solidFill>
          <a:ln w="6350" algn="ctr">
            <a:solidFill>
              <a:srgbClr val="F7CE00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 defTabSz="966788"/>
            <a:r>
              <a:rPr lang="en-US">
                <a:solidFill>
                  <a:schemeClr val="bg1"/>
                </a:solidFill>
              </a:rPr>
              <a:t>ROD/NOD</a:t>
            </a:r>
          </a:p>
        </p:txBody>
      </p:sp>
      <p:sp>
        <p:nvSpPr>
          <p:cNvPr id="29700" name="Text Box 18"/>
          <p:cNvSpPr txBox="1">
            <a:spLocks noChangeArrowheads="1"/>
          </p:cNvSpPr>
          <p:nvPr/>
        </p:nvSpPr>
        <p:spPr bwMode="auto">
          <a:xfrm>
            <a:off x="3933825" y="1279525"/>
            <a:ext cx="1644650" cy="1004888"/>
          </a:xfrm>
          <a:prstGeom prst="rect">
            <a:avLst/>
          </a:prstGeom>
          <a:solidFill>
            <a:srgbClr val="630000"/>
          </a:solidFill>
          <a:ln w="6350" algn="ctr">
            <a:solidFill>
              <a:srgbClr val="F7CE00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 defTabSz="966788"/>
            <a:r>
              <a:rPr lang="en-US">
                <a:solidFill>
                  <a:schemeClr val="bg1"/>
                </a:solidFill>
              </a:rPr>
              <a:t>Scoping Meetings</a:t>
            </a:r>
          </a:p>
        </p:txBody>
      </p:sp>
      <p:sp>
        <p:nvSpPr>
          <p:cNvPr id="29701" name="Text Box 19"/>
          <p:cNvSpPr txBox="1">
            <a:spLocks noChangeArrowheads="1"/>
          </p:cNvSpPr>
          <p:nvPr/>
        </p:nvSpPr>
        <p:spPr bwMode="auto">
          <a:xfrm>
            <a:off x="5670550" y="3657600"/>
            <a:ext cx="1644650" cy="1004888"/>
          </a:xfrm>
          <a:prstGeom prst="rect">
            <a:avLst/>
          </a:prstGeom>
          <a:solidFill>
            <a:srgbClr val="630000"/>
          </a:solidFill>
          <a:ln w="6350" algn="ctr">
            <a:solidFill>
              <a:srgbClr val="F7CE00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 defTabSz="966788"/>
            <a:r>
              <a:rPr lang="en-US">
                <a:solidFill>
                  <a:schemeClr val="bg1"/>
                </a:solidFill>
              </a:rPr>
              <a:t>Public Circulation of Draft EIR/EIS</a:t>
            </a:r>
          </a:p>
        </p:txBody>
      </p:sp>
      <p:sp>
        <p:nvSpPr>
          <p:cNvPr id="29702" name="Text Box 20"/>
          <p:cNvSpPr txBox="1">
            <a:spLocks noChangeArrowheads="1"/>
          </p:cNvSpPr>
          <p:nvPr/>
        </p:nvSpPr>
        <p:spPr bwMode="auto">
          <a:xfrm>
            <a:off x="2195513" y="2468563"/>
            <a:ext cx="1644650" cy="1004887"/>
          </a:xfrm>
          <a:prstGeom prst="rect">
            <a:avLst/>
          </a:prstGeom>
          <a:solidFill>
            <a:srgbClr val="006300"/>
          </a:solidFill>
          <a:ln w="76200" algn="ctr">
            <a:noFill/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 defTabSz="966788"/>
            <a:r>
              <a:rPr lang="en-US">
                <a:solidFill>
                  <a:schemeClr val="bg1"/>
                </a:solidFill>
              </a:rPr>
              <a:t>Alternatives Analysis</a:t>
            </a:r>
          </a:p>
        </p:txBody>
      </p:sp>
      <p:sp>
        <p:nvSpPr>
          <p:cNvPr id="29703" name="Text Box 21"/>
          <p:cNvSpPr txBox="1">
            <a:spLocks noChangeArrowheads="1"/>
          </p:cNvSpPr>
          <p:nvPr/>
        </p:nvSpPr>
        <p:spPr bwMode="auto">
          <a:xfrm>
            <a:off x="3933825" y="2468563"/>
            <a:ext cx="1644650" cy="1004887"/>
          </a:xfrm>
          <a:prstGeom prst="rect">
            <a:avLst/>
          </a:prstGeom>
          <a:solidFill>
            <a:srgbClr val="006300"/>
          </a:solidFill>
          <a:ln w="76200" algn="ctr">
            <a:solidFill>
              <a:srgbClr val="FFC000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 defTabSz="966788"/>
            <a:r>
              <a:rPr lang="en-US">
                <a:solidFill>
                  <a:schemeClr val="bg1"/>
                </a:solidFill>
              </a:rPr>
              <a:t>Project</a:t>
            </a:r>
          </a:p>
          <a:p>
            <a:pPr algn="ctr" defTabSz="966788"/>
            <a:r>
              <a:rPr lang="en-US">
                <a:solidFill>
                  <a:schemeClr val="bg1"/>
                </a:solidFill>
              </a:rPr>
              <a:t>Definition / Description</a:t>
            </a:r>
          </a:p>
        </p:txBody>
      </p:sp>
      <p:sp>
        <p:nvSpPr>
          <p:cNvPr id="29704" name="Text Box 22"/>
          <p:cNvSpPr txBox="1">
            <a:spLocks noChangeArrowheads="1"/>
          </p:cNvSpPr>
          <p:nvPr/>
        </p:nvSpPr>
        <p:spPr bwMode="auto">
          <a:xfrm>
            <a:off x="3933825" y="3657600"/>
            <a:ext cx="1644650" cy="1004888"/>
          </a:xfrm>
          <a:prstGeom prst="rect">
            <a:avLst/>
          </a:prstGeom>
          <a:solidFill>
            <a:srgbClr val="000063"/>
          </a:solidFill>
          <a:ln w="6350" algn="ctr">
            <a:solidFill>
              <a:srgbClr val="F7CE00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 defTabSz="966788"/>
            <a:r>
              <a:rPr lang="en-US">
                <a:solidFill>
                  <a:schemeClr val="bg1"/>
                </a:solidFill>
              </a:rPr>
              <a:t>Draft EIR/EIS</a:t>
            </a:r>
          </a:p>
        </p:txBody>
      </p:sp>
      <p:sp>
        <p:nvSpPr>
          <p:cNvPr id="29705" name="Text Box 23"/>
          <p:cNvSpPr txBox="1">
            <a:spLocks noChangeArrowheads="1"/>
          </p:cNvSpPr>
          <p:nvPr/>
        </p:nvSpPr>
        <p:spPr bwMode="auto">
          <a:xfrm>
            <a:off x="2195513" y="4846638"/>
            <a:ext cx="1644650" cy="1004887"/>
          </a:xfrm>
          <a:prstGeom prst="rect">
            <a:avLst/>
          </a:prstGeom>
          <a:solidFill>
            <a:srgbClr val="006300"/>
          </a:solidFill>
          <a:ln w="6350" algn="ctr">
            <a:solidFill>
              <a:srgbClr val="F7CE00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 defTabSz="966788"/>
            <a:r>
              <a:rPr lang="en-US">
                <a:solidFill>
                  <a:schemeClr val="bg1"/>
                </a:solidFill>
              </a:rPr>
              <a:t>Selection of Preferred Alternatives</a:t>
            </a:r>
          </a:p>
        </p:txBody>
      </p:sp>
      <p:sp>
        <p:nvSpPr>
          <p:cNvPr id="29706" name="Text Box 24"/>
          <p:cNvSpPr txBox="1">
            <a:spLocks noChangeArrowheads="1"/>
          </p:cNvSpPr>
          <p:nvPr/>
        </p:nvSpPr>
        <p:spPr bwMode="auto">
          <a:xfrm>
            <a:off x="5670550" y="4846638"/>
            <a:ext cx="1644650" cy="1004887"/>
          </a:xfrm>
          <a:prstGeom prst="rect">
            <a:avLst/>
          </a:prstGeom>
          <a:solidFill>
            <a:srgbClr val="000063"/>
          </a:solidFill>
          <a:ln w="6350" algn="ctr">
            <a:solidFill>
              <a:srgbClr val="F7CE00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 defTabSz="966788"/>
            <a:r>
              <a:rPr lang="en-US">
                <a:solidFill>
                  <a:schemeClr val="bg1"/>
                </a:solidFill>
              </a:rPr>
              <a:t>Final EIR/EIS</a:t>
            </a:r>
          </a:p>
        </p:txBody>
      </p:sp>
      <p:sp>
        <p:nvSpPr>
          <p:cNvPr id="29707" name="Text Box 26"/>
          <p:cNvSpPr txBox="1">
            <a:spLocks noChangeArrowheads="1"/>
          </p:cNvSpPr>
          <p:nvPr/>
        </p:nvSpPr>
        <p:spPr bwMode="auto">
          <a:xfrm>
            <a:off x="3933825" y="4846638"/>
            <a:ext cx="1644650" cy="1004887"/>
          </a:xfrm>
          <a:prstGeom prst="rect">
            <a:avLst/>
          </a:prstGeom>
          <a:solidFill>
            <a:srgbClr val="006300"/>
          </a:solidFill>
          <a:ln w="6350" algn="ctr">
            <a:solidFill>
              <a:srgbClr val="F7CE00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 defTabSz="966788"/>
            <a:r>
              <a:rPr lang="en-US">
                <a:solidFill>
                  <a:schemeClr val="bg1"/>
                </a:solidFill>
              </a:rPr>
              <a:t>Response to Comments</a:t>
            </a:r>
          </a:p>
        </p:txBody>
      </p:sp>
      <p:sp>
        <p:nvSpPr>
          <p:cNvPr id="29708" name="Text Box 27"/>
          <p:cNvSpPr txBox="1">
            <a:spLocks noChangeArrowheads="1"/>
          </p:cNvSpPr>
          <p:nvPr/>
        </p:nvSpPr>
        <p:spPr bwMode="auto">
          <a:xfrm>
            <a:off x="5670550" y="1279525"/>
            <a:ext cx="1644650" cy="1004888"/>
          </a:xfrm>
          <a:prstGeom prst="rect">
            <a:avLst/>
          </a:prstGeom>
          <a:solidFill>
            <a:srgbClr val="006300"/>
          </a:solidFill>
          <a:ln w="6350" algn="ctr">
            <a:solidFill>
              <a:srgbClr val="F7CE00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 defTabSz="966788"/>
            <a:r>
              <a:rPr lang="en-US">
                <a:solidFill>
                  <a:schemeClr val="bg1"/>
                </a:solidFill>
              </a:rPr>
              <a:t>Scoping Summary</a:t>
            </a:r>
          </a:p>
          <a:p>
            <a:pPr algn="ctr" defTabSz="966788"/>
            <a:r>
              <a:rPr lang="en-US">
                <a:solidFill>
                  <a:schemeClr val="bg1"/>
                </a:solidFill>
              </a:rPr>
              <a:t>Report</a:t>
            </a:r>
          </a:p>
        </p:txBody>
      </p:sp>
      <p:sp>
        <p:nvSpPr>
          <p:cNvPr id="29709" name="Text Box 28"/>
          <p:cNvSpPr txBox="1">
            <a:spLocks noChangeArrowheads="1"/>
          </p:cNvSpPr>
          <p:nvPr/>
        </p:nvSpPr>
        <p:spPr bwMode="auto">
          <a:xfrm>
            <a:off x="5670550" y="2468563"/>
            <a:ext cx="1644650" cy="1004887"/>
          </a:xfrm>
          <a:prstGeom prst="rect">
            <a:avLst/>
          </a:prstGeom>
          <a:solidFill>
            <a:srgbClr val="006300"/>
          </a:solidFill>
          <a:ln w="6350" algn="ctr">
            <a:solidFill>
              <a:srgbClr val="F7CE00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 defTabSz="966788"/>
            <a:r>
              <a:rPr lang="en-US">
                <a:solidFill>
                  <a:schemeClr val="bg1"/>
                </a:solidFill>
              </a:rPr>
              <a:t>Technical Reports</a:t>
            </a:r>
          </a:p>
        </p:txBody>
      </p:sp>
      <p:sp>
        <p:nvSpPr>
          <p:cNvPr id="29710" name="Text Box 29"/>
          <p:cNvSpPr txBox="1">
            <a:spLocks noChangeArrowheads="1"/>
          </p:cNvSpPr>
          <p:nvPr/>
        </p:nvSpPr>
        <p:spPr bwMode="auto">
          <a:xfrm>
            <a:off x="7407275" y="2468563"/>
            <a:ext cx="1644650" cy="1004887"/>
          </a:xfrm>
          <a:prstGeom prst="rect">
            <a:avLst/>
          </a:prstGeom>
          <a:solidFill>
            <a:srgbClr val="006300"/>
          </a:solidFill>
          <a:ln w="6350" algn="ctr">
            <a:solidFill>
              <a:srgbClr val="F7CE00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 defTabSz="966788"/>
            <a:r>
              <a:rPr lang="en-US">
                <a:solidFill>
                  <a:schemeClr val="bg1"/>
                </a:solidFill>
              </a:rPr>
              <a:t>Impact / Mitigation</a:t>
            </a:r>
          </a:p>
          <a:p>
            <a:pPr algn="ctr" defTabSz="966788"/>
            <a:r>
              <a:rPr lang="en-US">
                <a:solidFill>
                  <a:schemeClr val="bg1"/>
                </a:solidFill>
              </a:rPr>
              <a:t>Analysis</a:t>
            </a:r>
          </a:p>
        </p:txBody>
      </p:sp>
      <p:sp>
        <p:nvSpPr>
          <p:cNvPr id="29711" name="Text Box 30"/>
          <p:cNvSpPr txBox="1">
            <a:spLocks noChangeArrowheads="1"/>
          </p:cNvSpPr>
          <p:nvPr/>
        </p:nvSpPr>
        <p:spPr bwMode="auto">
          <a:xfrm>
            <a:off x="2195513" y="3659188"/>
            <a:ext cx="1644650" cy="1004887"/>
          </a:xfrm>
          <a:prstGeom prst="rect">
            <a:avLst/>
          </a:prstGeom>
          <a:solidFill>
            <a:srgbClr val="006300"/>
          </a:solidFill>
          <a:ln w="6350" algn="ctr">
            <a:solidFill>
              <a:srgbClr val="F7CE00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 defTabSz="966788"/>
            <a:r>
              <a:rPr lang="en-US">
                <a:solidFill>
                  <a:schemeClr val="bg1"/>
                </a:solidFill>
              </a:rPr>
              <a:t>Administrative Draft EIR/EIS</a:t>
            </a:r>
          </a:p>
        </p:txBody>
      </p:sp>
      <p:sp>
        <p:nvSpPr>
          <p:cNvPr id="29712" name="Line 32"/>
          <p:cNvSpPr>
            <a:spLocks noChangeShapeType="1"/>
          </p:cNvSpPr>
          <p:nvPr/>
        </p:nvSpPr>
        <p:spPr bwMode="auto">
          <a:xfrm>
            <a:off x="0" y="2378075"/>
            <a:ext cx="9144000" cy="1588"/>
          </a:xfrm>
          <a:prstGeom prst="line">
            <a:avLst/>
          </a:prstGeom>
          <a:noFill/>
          <a:ln w="76200" cap="rnd">
            <a:solidFill>
              <a:srgbClr val="000063"/>
            </a:solidFill>
            <a:prstDash val="sysDot"/>
            <a:round/>
            <a:headEnd/>
            <a:tailEnd/>
          </a:ln>
        </p:spPr>
        <p:txBody>
          <a:bodyPr lIns="45720" rIns="45720">
            <a:spAutoFit/>
          </a:bodyPr>
          <a:lstStyle/>
          <a:p>
            <a:endParaRPr lang="en-US"/>
          </a:p>
        </p:txBody>
      </p:sp>
      <p:sp>
        <p:nvSpPr>
          <p:cNvPr id="29713" name="Line 33"/>
          <p:cNvSpPr>
            <a:spLocks noChangeShapeType="1"/>
          </p:cNvSpPr>
          <p:nvPr/>
        </p:nvSpPr>
        <p:spPr bwMode="auto">
          <a:xfrm>
            <a:off x="0" y="3565525"/>
            <a:ext cx="9144000" cy="1588"/>
          </a:xfrm>
          <a:prstGeom prst="line">
            <a:avLst/>
          </a:prstGeom>
          <a:noFill/>
          <a:ln w="76200" cap="rnd">
            <a:solidFill>
              <a:srgbClr val="000063"/>
            </a:solidFill>
            <a:prstDash val="sysDot"/>
            <a:round/>
            <a:headEnd/>
            <a:tailEnd/>
          </a:ln>
        </p:spPr>
        <p:txBody>
          <a:bodyPr lIns="45720" rIns="45720">
            <a:spAutoFit/>
          </a:bodyPr>
          <a:lstStyle/>
          <a:p>
            <a:endParaRPr lang="en-US"/>
          </a:p>
        </p:txBody>
      </p:sp>
      <p:sp>
        <p:nvSpPr>
          <p:cNvPr id="29714" name="Line 34"/>
          <p:cNvSpPr>
            <a:spLocks noChangeShapeType="1"/>
          </p:cNvSpPr>
          <p:nvPr/>
        </p:nvSpPr>
        <p:spPr bwMode="auto">
          <a:xfrm>
            <a:off x="0" y="4754563"/>
            <a:ext cx="9144000" cy="1587"/>
          </a:xfrm>
          <a:prstGeom prst="line">
            <a:avLst/>
          </a:prstGeom>
          <a:noFill/>
          <a:ln w="76200" cap="rnd">
            <a:solidFill>
              <a:srgbClr val="000063"/>
            </a:solidFill>
            <a:prstDash val="sysDot"/>
            <a:round/>
            <a:headEnd/>
            <a:tailEnd/>
          </a:ln>
        </p:spPr>
        <p:txBody>
          <a:bodyPr lIns="45720" rIns="45720">
            <a:spAutoFit/>
          </a:bodyPr>
          <a:lstStyle/>
          <a:p>
            <a:endParaRPr lang="en-US"/>
          </a:p>
        </p:txBody>
      </p:sp>
      <p:sp>
        <p:nvSpPr>
          <p:cNvPr id="29715" name="Text Box 35"/>
          <p:cNvSpPr txBox="1">
            <a:spLocks noChangeArrowheads="1"/>
          </p:cNvSpPr>
          <p:nvPr/>
        </p:nvSpPr>
        <p:spPr bwMode="auto">
          <a:xfrm>
            <a:off x="7407275" y="3657600"/>
            <a:ext cx="1644650" cy="1004888"/>
          </a:xfrm>
          <a:prstGeom prst="rect">
            <a:avLst/>
          </a:prstGeom>
          <a:solidFill>
            <a:srgbClr val="630000"/>
          </a:solidFill>
          <a:ln w="6350" algn="ctr">
            <a:solidFill>
              <a:srgbClr val="F7CE00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 defTabSz="966788"/>
            <a:r>
              <a:rPr lang="en-US">
                <a:solidFill>
                  <a:schemeClr val="bg1"/>
                </a:solidFill>
              </a:rPr>
              <a:t>Public</a:t>
            </a:r>
          </a:p>
          <a:p>
            <a:pPr algn="ctr" defTabSz="966788"/>
            <a:r>
              <a:rPr lang="en-US">
                <a:solidFill>
                  <a:schemeClr val="bg1"/>
                </a:solidFill>
              </a:rPr>
              <a:t>Hearings</a:t>
            </a:r>
          </a:p>
        </p:txBody>
      </p:sp>
      <p:sp>
        <p:nvSpPr>
          <p:cNvPr id="29716" name="Text Box 36"/>
          <p:cNvSpPr txBox="1">
            <a:spLocks noChangeArrowheads="1"/>
          </p:cNvSpPr>
          <p:nvPr/>
        </p:nvSpPr>
        <p:spPr bwMode="auto">
          <a:xfrm>
            <a:off x="7407275" y="1279525"/>
            <a:ext cx="1644650" cy="1004888"/>
          </a:xfrm>
          <a:prstGeom prst="rect">
            <a:avLst/>
          </a:prstGeom>
          <a:solidFill>
            <a:srgbClr val="006300"/>
          </a:solidFill>
          <a:ln w="6350" algn="ctr">
            <a:solidFill>
              <a:srgbClr val="F7CE00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 defTabSz="966788"/>
            <a:r>
              <a:rPr lang="en-US">
                <a:solidFill>
                  <a:schemeClr val="bg1"/>
                </a:solidFill>
              </a:rPr>
              <a:t>Agency Outreach</a:t>
            </a:r>
          </a:p>
          <a:p>
            <a:pPr algn="ctr" defTabSz="966788"/>
            <a:r>
              <a:rPr lang="en-US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29717" name="Text Box 38"/>
          <p:cNvSpPr txBox="1">
            <a:spLocks noChangeArrowheads="1"/>
          </p:cNvSpPr>
          <p:nvPr/>
        </p:nvSpPr>
        <p:spPr bwMode="auto">
          <a:xfrm>
            <a:off x="0" y="1279525"/>
            <a:ext cx="2193925" cy="100488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 anchor="ctr" anchorCtr="1"/>
          <a:lstStyle/>
          <a:p>
            <a:pPr marL="365125" indent="-365125" defTabSz="966788">
              <a:buFontTx/>
              <a:buAutoNum type="arabicPeriod"/>
            </a:pPr>
            <a:r>
              <a:rPr lang="en-US" sz="2800">
                <a:solidFill>
                  <a:srgbClr val="000063"/>
                </a:solidFill>
              </a:rPr>
              <a:t>Initial    Outreach</a:t>
            </a:r>
          </a:p>
        </p:txBody>
      </p:sp>
      <p:sp>
        <p:nvSpPr>
          <p:cNvPr id="5143" name="Text Box 39"/>
          <p:cNvSpPr txBox="1">
            <a:spLocks noChangeArrowheads="1"/>
          </p:cNvSpPr>
          <p:nvPr/>
        </p:nvSpPr>
        <p:spPr bwMode="auto">
          <a:xfrm>
            <a:off x="0" y="2468563"/>
            <a:ext cx="2193925" cy="100488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 anchor="ctr" anchorCtr="1"/>
          <a:lstStyle/>
          <a:p>
            <a:pPr marL="365760" indent="-365760" defTabSz="966788">
              <a:defRPr/>
            </a:pPr>
            <a:r>
              <a:rPr lang="en-US" sz="2800" dirty="0">
                <a:solidFill>
                  <a:srgbClr val="000063"/>
                </a:solidFill>
              </a:rPr>
              <a:t>2. Project</a:t>
            </a:r>
          </a:p>
          <a:p>
            <a:pPr indent="-365760" algn="ctr" defTabSz="966788">
              <a:defRPr/>
            </a:pPr>
            <a:r>
              <a:rPr lang="en-US" sz="2800" dirty="0">
                <a:solidFill>
                  <a:srgbClr val="000063"/>
                </a:solidFill>
              </a:rPr>
              <a:t>  Definition</a:t>
            </a:r>
          </a:p>
        </p:txBody>
      </p:sp>
      <p:sp>
        <p:nvSpPr>
          <p:cNvPr id="5144" name="Text Box 40"/>
          <p:cNvSpPr txBox="1">
            <a:spLocks noChangeArrowheads="1"/>
          </p:cNvSpPr>
          <p:nvPr/>
        </p:nvSpPr>
        <p:spPr bwMode="auto">
          <a:xfrm>
            <a:off x="-107950" y="3657600"/>
            <a:ext cx="2193925" cy="100488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 anchor="ctr" anchorCtr="1"/>
          <a:lstStyle/>
          <a:p>
            <a:pPr marL="365760" indent="-365760" defTabSz="966788">
              <a:defRPr/>
            </a:pPr>
            <a:r>
              <a:rPr lang="en-US" sz="2800" dirty="0">
                <a:solidFill>
                  <a:srgbClr val="000063"/>
                </a:solidFill>
              </a:rPr>
              <a:t>3. Draft</a:t>
            </a:r>
          </a:p>
          <a:p>
            <a:pPr indent="-365760" algn="ctr" defTabSz="966788">
              <a:defRPr/>
            </a:pPr>
            <a:r>
              <a:rPr lang="en-US" sz="2800" dirty="0">
                <a:solidFill>
                  <a:srgbClr val="000063"/>
                </a:solidFill>
              </a:rPr>
              <a:t>EIR/EIS</a:t>
            </a:r>
          </a:p>
        </p:txBody>
      </p:sp>
      <p:sp>
        <p:nvSpPr>
          <p:cNvPr id="29720" name="Text Box 41"/>
          <p:cNvSpPr txBox="1">
            <a:spLocks noChangeArrowheads="1"/>
          </p:cNvSpPr>
          <p:nvPr/>
        </p:nvSpPr>
        <p:spPr bwMode="auto">
          <a:xfrm>
            <a:off x="0" y="4854575"/>
            <a:ext cx="1887538" cy="100488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 anchor="ctr" anchorCtr="1"/>
          <a:lstStyle/>
          <a:p>
            <a:pPr indent="-365125" defTabSz="966788"/>
            <a:r>
              <a:rPr lang="en-US" sz="2800">
                <a:solidFill>
                  <a:srgbClr val="000063"/>
                </a:solidFill>
              </a:rPr>
              <a:t>4. Final</a:t>
            </a:r>
          </a:p>
          <a:p>
            <a:pPr indent="-365125" algn="ctr" defTabSz="966788"/>
            <a:r>
              <a:rPr lang="en-US" sz="2800">
                <a:solidFill>
                  <a:srgbClr val="000063"/>
                </a:solidFill>
              </a:rPr>
              <a:t>EIR/EIS</a:t>
            </a:r>
          </a:p>
        </p:txBody>
      </p:sp>
      <p:sp>
        <p:nvSpPr>
          <p:cNvPr id="29721" name="Line 42"/>
          <p:cNvSpPr>
            <a:spLocks noChangeShapeType="1"/>
          </p:cNvSpPr>
          <p:nvPr/>
        </p:nvSpPr>
        <p:spPr bwMode="auto">
          <a:xfrm>
            <a:off x="0" y="5959475"/>
            <a:ext cx="9144000" cy="1588"/>
          </a:xfrm>
          <a:prstGeom prst="line">
            <a:avLst/>
          </a:prstGeom>
          <a:noFill/>
          <a:ln w="76200" cap="rnd">
            <a:solidFill>
              <a:srgbClr val="000063"/>
            </a:solidFill>
            <a:prstDash val="sysDot"/>
            <a:round/>
            <a:headEnd/>
            <a:tailEnd/>
          </a:ln>
        </p:spPr>
        <p:txBody>
          <a:bodyPr lIns="45720" rIns="45720">
            <a:spAutoFit/>
          </a:bodyPr>
          <a:lstStyle/>
          <a:p>
            <a:endParaRPr lang="en-US"/>
          </a:p>
        </p:txBody>
      </p:sp>
      <p:sp>
        <p:nvSpPr>
          <p:cNvPr id="29722" name="Text Box 43"/>
          <p:cNvSpPr txBox="1">
            <a:spLocks noChangeArrowheads="1"/>
          </p:cNvSpPr>
          <p:nvPr/>
        </p:nvSpPr>
        <p:spPr bwMode="auto">
          <a:xfrm>
            <a:off x="92075" y="6235700"/>
            <a:ext cx="2925763" cy="347663"/>
          </a:xfrm>
          <a:prstGeom prst="rect">
            <a:avLst/>
          </a:prstGeom>
          <a:solidFill>
            <a:srgbClr val="000063"/>
          </a:solidFill>
          <a:ln w="6350" algn="ctr">
            <a:solidFill>
              <a:srgbClr val="F7CE00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 defTabSz="966788"/>
            <a:r>
              <a:rPr lang="en-US">
                <a:solidFill>
                  <a:schemeClr val="bg1"/>
                </a:solidFill>
              </a:rPr>
              <a:t>Public Document</a:t>
            </a:r>
          </a:p>
        </p:txBody>
      </p:sp>
      <p:sp>
        <p:nvSpPr>
          <p:cNvPr id="29723" name="Text Box 44"/>
          <p:cNvSpPr txBox="1">
            <a:spLocks noChangeArrowheads="1"/>
          </p:cNvSpPr>
          <p:nvPr/>
        </p:nvSpPr>
        <p:spPr bwMode="auto">
          <a:xfrm>
            <a:off x="3108325" y="6235700"/>
            <a:ext cx="2925763" cy="347663"/>
          </a:xfrm>
          <a:prstGeom prst="rect">
            <a:avLst/>
          </a:prstGeom>
          <a:solidFill>
            <a:srgbClr val="006300"/>
          </a:solidFill>
          <a:ln w="6350" algn="ctr">
            <a:solidFill>
              <a:srgbClr val="F7CE00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 defTabSz="966788"/>
            <a:r>
              <a:rPr lang="en-US">
                <a:solidFill>
                  <a:schemeClr val="bg1"/>
                </a:solidFill>
              </a:rPr>
              <a:t>Technical Report</a:t>
            </a:r>
          </a:p>
        </p:txBody>
      </p:sp>
      <p:sp>
        <p:nvSpPr>
          <p:cNvPr id="29724" name="Text Box 45"/>
          <p:cNvSpPr txBox="1">
            <a:spLocks noChangeArrowheads="1"/>
          </p:cNvSpPr>
          <p:nvPr/>
        </p:nvSpPr>
        <p:spPr bwMode="auto">
          <a:xfrm>
            <a:off x="6126163" y="6235700"/>
            <a:ext cx="2925762" cy="347663"/>
          </a:xfrm>
          <a:prstGeom prst="rect">
            <a:avLst/>
          </a:prstGeom>
          <a:solidFill>
            <a:srgbClr val="630000"/>
          </a:solidFill>
          <a:ln w="6350" algn="ctr">
            <a:solidFill>
              <a:srgbClr val="F7CE00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 defTabSz="966788"/>
            <a:r>
              <a:rPr lang="en-US">
                <a:solidFill>
                  <a:schemeClr val="bg1"/>
                </a:solidFill>
              </a:rPr>
              <a:t>Outreach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AA Evaluation Measures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4294967295"/>
          </p:nvPr>
        </p:nvSpPr>
        <p:spPr>
          <a:xfrm>
            <a:off x="612775" y="1187450"/>
            <a:ext cx="8286750" cy="5484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sz="2800" smtClean="0"/>
              <a:t>Operations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sz="2800" smtClean="0"/>
              <a:t>Community Disruption / Impacts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sz="2800" smtClean="0"/>
              <a:t>Travel Time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sz="2800" smtClean="0"/>
              <a:t>Environmental Constraints / Impacts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sz="2800" smtClean="0"/>
              <a:t>Constructability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sz="2800" smtClean="0"/>
              <a:t>Intermodal Connections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sz="2800" smtClean="0"/>
              <a:t>Development Potential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sz="2800" smtClean="0"/>
              <a:t>Property Impacts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sz="2800" smtClean="0"/>
              <a:t>Right-of-Way Constraints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sz="2800" smtClean="0"/>
              <a:t>Capital and Operating Costs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sz="2800" smtClean="0"/>
          </a:p>
        </p:txBody>
      </p:sp>
      <p:sp>
        <p:nvSpPr>
          <p:cNvPr id="30723" name="Content Placeholder 2"/>
          <p:cNvSpPr>
            <a:spLocks/>
          </p:cNvSpPr>
          <p:nvPr/>
        </p:nvSpPr>
        <p:spPr bwMode="auto">
          <a:xfrm>
            <a:off x="4618038" y="1211263"/>
            <a:ext cx="4433887" cy="54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pPr marL="361950" indent="-361950" defTabSz="9667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sz="2800">
              <a:solidFill>
                <a:srgbClr val="0000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LA-Anaheim Section - Next Steps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6550" y="1171575"/>
            <a:ext cx="8715375" cy="5524500"/>
          </a:xfrm>
        </p:spPr>
        <p:txBody>
          <a:bodyPr/>
          <a:lstStyle/>
          <a:p>
            <a:pPr marL="3714750" indent="-3714750" eaLnBrk="1" hangingPunct="1">
              <a:lnSpc>
                <a:spcPct val="90000"/>
              </a:lnSpc>
              <a:spcBef>
                <a:spcPts val="675"/>
              </a:spcBef>
              <a:spcAft>
                <a:spcPts val="800"/>
              </a:spcAft>
              <a:buFontTx/>
              <a:buNone/>
            </a:pPr>
            <a:r>
              <a:rPr lang="en-US" sz="2700" b="1" smtClean="0"/>
              <a:t>Summer 2009	</a:t>
            </a:r>
            <a:r>
              <a:rPr lang="en-US" sz="2700" smtClean="0"/>
              <a:t>Alternatives Analysis released</a:t>
            </a:r>
          </a:p>
          <a:p>
            <a:pPr marL="3714750" indent="-3714750" eaLnBrk="1" hangingPunct="1">
              <a:lnSpc>
                <a:spcPct val="90000"/>
              </a:lnSpc>
              <a:spcBef>
                <a:spcPts val="675"/>
              </a:spcBef>
              <a:spcAft>
                <a:spcPts val="800"/>
              </a:spcAft>
              <a:buFontTx/>
              <a:buNone/>
            </a:pPr>
            <a:r>
              <a:rPr lang="en-US" sz="2700" b="1" smtClean="0"/>
              <a:t>Winter/Spring 2010	</a:t>
            </a:r>
            <a:r>
              <a:rPr lang="en-US" sz="2700" smtClean="0"/>
              <a:t>On-going city &amp; stakeholder coordination, Stakeholder Working Group, public open houses</a:t>
            </a:r>
          </a:p>
          <a:p>
            <a:pPr marL="3714750" indent="-3714750" eaLnBrk="1" hangingPunct="1">
              <a:lnSpc>
                <a:spcPct val="90000"/>
              </a:lnSpc>
              <a:spcBef>
                <a:spcPts val="675"/>
              </a:spcBef>
              <a:spcAft>
                <a:spcPts val="800"/>
              </a:spcAft>
              <a:buFontTx/>
              <a:buNone/>
            </a:pPr>
            <a:r>
              <a:rPr lang="en-US" sz="2700" b="1" smtClean="0"/>
              <a:t>Spring 2010	</a:t>
            </a:r>
            <a:r>
              <a:rPr lang="en-US" sz="2700" smtClean="0"/>
              <a:t>DRAFT Project-Level EIR/EIS</a:t>
            </a:r>
          </a:p>
          <a:p>
            <a:pPr marL="3714750" indent="-3714750" eaLnBrk="1" hangingPunct="1">
              <a:lnSpc>
                <a:spcPct val="90000"/>
              </a:lnSpc>
              <a:spcBef>
                <a:spcPts val="675"/>
              </a:spcBef>
              <a:spcAft>
                <a:spcPts val="800"/>
              </a:spcAft>
              <a:buFontTx/>
              <a:buNone/>
            </a:pPr>
            <a:r>
              <a:rPr lang="en-US" sz="2700" b="1" smtClean="0"/>
              <a:t>Spring/Summer 2010	</a:t>
            </a:r>
            <a:r>
              <a:rPr lang="en-US" sz="2700" smtClean="0"/>
              <a:t>Public Hearings</a:t>
            </a:r>
          </a:p>
          <a:p>
            <a:pPr marL="3714750" indent="-3714750" eaLnBrk="1" hangingPunct="1">
              <a:lnSpc>
                <a:spcPct val="90000"/>
              </a:lnSpc>
              <a:spcBef>
                <a:spcPts val="675"/>
              </a:spcBef>
              <a:spcAft>
                <a:spcPts val="800"/>
              </a:spcAft>
              <a:buFontTx/>
              <a:buNone/>
            </a:pPr>
            <a:r>
              <a:rPr lang="en-US" sz="2700" b="1" smtClean="0"/>
              <a:t>Winter 2010	</a:t>
            </a:r>
            <a:r>
              <a:rPr lang="en-US" sz="2700" smtClean="0"/>
              <a:t>HSRA to certify Final EIR/EIS</a:t>
            </a:r>
          </a:p>
          <a:p>
            <a:pPr marL="3714750" indent="-3714750" eaLnBrk="1" hangingPunct="1">
              <a:lnSpc>
                <a:spcPct val="90000"/>
              </a:lnSpc>
              <a:spcBef>
                <a:spcPts val="675"/>
              </a:spcBef>
              <a:spcAft>
                <a:spcPts val="800"/>
              </a:spcAft>
              <a:buFontTx/>
              <a:buNone/>
            </a:pPr>
            <a:r>
              <a:rPr lang="en-US" sz="2700" b="1" smtClean="0"/>
              <a:t>Spring 2011	</a:t>
            </a:r>
            <a:r>
              <a:rPr lang="en-US" sz="2700" smtClean="0"/>
              <a:t>Record of Decision/Notice of Determination by FRA &amp; HSRA Board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3"/>
          <p:cNvSpPr>
            <a:spLocks noChangeArrowheads="1"/>
          </p:cNvSpPr>
          <p:nvPr/>
        </p:nvSpPr>
        <p:spPr bwMode="auto">
          <a:xfrm>
            <a:off x="0" y="6694488"/>
            <a:ext cx="9144000" cy="620712"/>
          </a:xfrm>
          <a:prstGeom prst="rect">
            <a:avLst/>
          </a:prstGeom>
          <a:solidFill>
            <a:schemeClr val="bg1"/>
          </a:solidFill>
          <a:ln w="76200" algn="ctr">
            <a:noFill/>
            <a:miter lim="800000"/>
            <a:headEnd/>
            <a:tailEnd/>
          </a:ln>
        </p:spPr>
        <p:txBody>
          <a:bodyPr lIns="45720" rIns="45720" anchor="ctr">
            <a:spAutoFit/>
          </a:bodyPr>
          <a:lstStyle/>
          <a:p>
            <a:pPr algn="ctr"/>
            <a:endParaRPr lang="en-US"/>
          </a:p>
        </p:txBody>
      </p:sp>
      <p:pic>
        <p:nvPicPr>
          <p:cNvPr id="33794" name="Picture 2" descr="unionstation134_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9963" y="1223963"/>
            <a:ext cx="4641850" cy="59134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798513" y="136525"/>
            <a:ext cx="7513637" cy="914400"/>
          </a:xfrm>
        </p:spPr>
        <p:txBody>
          <a:bodyPr/>
          <a:lstStyle/>
          <a:p>
            <a:r>
              <a:rPr lang="en-US" smtClean="0"/>
              <a:t>LA to Palmdale, </a:t>
            </a:r>
            <a:br>
              <a:rPr lang="en-US" smtClean="0"/>
            </a:br>
            <a:r>
              <a:rPr lang="en-US" smtClean="0"/>
              <a:t>Union Station to SR-134 </a:t>
            </a:r>
          </a:p>
        </p:txBody>
      </p:sp>
      <p:sp>
        <p:nvSpPr>
          <p:cNvPr id="33796" name="AutoShape 58"/>
          <p:cNvSpPr>
            <a:spLocks noChangeArrowheads="1"/>
          </p:cNvSpPr>
          <p:nvPr/>
        </p:nvSpPr>
        <p:spPr bwMode="auto">
          <a:xfrm>
            <a:off x="1941513" y="1257300"/>
            <a:ext cx="849312" cy="317500"/>
          </a:xfrm>
          <a:prstGeom prst="wedgeRectCallout">
            <a:avLst>
              <a:gd name="adj1" fmla="val 126074"/>
              <a:gd name="adj2" fmla="val 111500"/>
            </a:avLst>
          </a:prstGeom>
          <a:solidFill>
            <a:srgbClr val="000063"/>
          </a:solidFill>
          <a:ln w="12700">
            <a:solidFill>
              <a:srgbClr val="F7CE00"/>
            </a:solidFill>
            <a:miter lim="800000"/>
            <a:headEnd/>
            <a:tailEnd/>
          </a:ln>
        </p:spPr>
        <p:txBody>
          <a:bodyPr lIns="45719" tIns="45719" rIns="45719" bIns="45719">
            <a:spAutoFit/>
          </a:bodyPr>
          <a:lstStyle/>
          <a:p>
            <a:pPr algn="ctr" defTabSz="966788"/>
            <a:r>
              <a:rPr lang="en-US" sz="1400">
                <a:solidFill>
                  <a:schemeClr val="bg1"/>
                </a:solidFill>
              </a:rPr>
              <a:t>SR - 134</a:t>
            </a:r>
          </a:p>
        </p:txBody>
      </p:sp>
      <p:sp>
        <p:nvSpPr>
          <p:cNvPr id="33797" name="AutoShape 58"/>
          <p:cNvSpPr>
            <a:spLocks noChangeArrowheads="1"/>
          </p:cNvSpPr>
          <p:nvPr/>
        </p:nvSpPr>
        <p:spPr bwMode="auto">
          <a:xfrm>
            <a:off x="5559425" y="2874963"/>
            <a:ext cx="695325" cy="317500"/>
          </a:xfrm>
          <a:prstGeom prst="wedgeRectCallout">
            <a:avLst>
              <a:gd name="adj1" fmla="val -141551"/>
              <a:gd name="adj2" fmla="val 277500"/>
            </a:avLst>
          </a:prstGeom>
          <a:solidFill>
            <a:srgbClr val="000063"/>
          </a:solidFill>
          <a:ln w="12700">
            <a:solidFill>
              <a:srgbClr val="F7CE00"/>
            </a:solidFill>
            <a:miter lim="800000"/>
            <a:headEnd/>
            <a:tailEnd/>
          </a:ln>
        </p:spPr>
        <p:txBody>
          <a:bodyPr lIns="45719" tIns="45719" rIns="45719" bIns="45719">
            <a:spAutoFit/>
          </a:bodyPr>
          <a:lstStyle/>
          <a:p>
            <a:pPr algn="ctr" defTabSz="966788"/>
            <a:r>
              <a:rPr lang="en-US" sz="1400">
                <a:solidFill>
                  <a:schemeClr val="bg1"/>
                </a:solidFill>
              </a:rPr>
              <a:t>SR - 2</a:t>
            </a:r>
          </a:p>
        </p:txBody>
      </p:sp>
      <p:sp>
        <p:nvSpPr>
          <p:cNvPr id="33798" name="AutoShape 58"/>
          <p:cNvSpPr>
            <a:spLocks noChangeArrowheads="1"/>
          </p:cNvSpPr>
          <p:nvPr/>
        </p:nvSpPr>
        <p:spPr bwMode="auto">
          <a:xfrm>
            <a:off x="5948363" y="3530600"/>
            <a:ext cx="2719387" cy="530225"/>
          </a:xfrm>
          <a:prstGeom prst="wedgeRectCallout">
            <a:avLst>
              <a:gd name="adj1" fmla="val -73875"/>
              <a:gd name="adj2" fmla="val 142815"/>
            </a:avLst>
          </a:prstGeom>
          <a:solidFill>
            <a:srgbClr val="000063"/>
          </a:solidFill>
          <a:ln w="12700">
            <a:solidFill>
              <a:srgbClr val="F7CE00"/>
            </a:solidFill>
            <a:miter lim="800000"/>
            <a:headEnd/>
            <a:tailEnd/>
          </a:ln>
        </p:spPr>
        <p:txBody>
          <a:bodyPr lIns="45719" tIns="45719" rIns="45719" bIns="45719">
            <a:spAutoFit/>
          </a:bodyPr>
          <a:lstStyle/>
          <a:p>
            <a:pPr defTabSz="966788"/>
            <a:r>
              <a:rPr lang="en-US" sz="1400">
                <a:solidFill>
                  <a:schemeClr val="bg1"/>
                </a:solidFill>
              </a:rPr>
              <a:t>Taylor Yard Park</a:t>
            </a:r>
          </a:p>
          <a:p>
            <a:pPr defTabSz="966788"/>
            <a:r>
              <a:rPr lang="en-US" sz="1400">
                <a:solidFill>
                  <a:schemeClr val="bg1"/>
                </a:solidFill>
              </a:rPr>
              <a:t>Rio de Los Angeles State Park</a:t>
            </a:r>
          </a:p>
        </p:txBody>
      </p:sp>
      <p:sp>
        <p:nvSpPr>
          <p:cNvPr id="33799" name="AutoShape 58"/>
          <p:cNvSpPr>
            <a:spLocks noChangeArrowheads="1"/>
          </p:cNvSpPr>
          <p:nvPr/>
        </p:nvSpPr>
        <p:spPr bwMode="auto">
          <a:xfrm>
            <a:off x="6129338" y="6329363"/>
            <a:ext cx="1890712" cy="530225"/>
          </a:xfrm>
          <a:prstGeom prst="wedgeRectCallout">
            <a:avLst>
              <a:gd name="adj1" fmla="val -78380"/>
              <a:gd name="adj2" fmla="val -13472"/>
            </a:avLst>
          </a:prstGeom>
          <a:solidFill>
            <a:srgbClr val="000063"/>
          </a:solidFill>
          <a:ln w="12700">
            <a:solidFill>
              <a:srgbClr val="F7CE00"/>
            </a:solidFill>
            <a:miter lim="800000"/>
            <a:headEnd/>
            <a:tailEnd/>
          </a:ln>
        </p:spPr>
        <p:txBody>
          <a:bodyPr lIns="45719" tIns="45719" rIns="45719" bIns="45719">
            <a:spAutoFit/>
          </a:bodyPr>
          <a:lstStyle/>
          <a:p>
            <a:pPr defTabSz="966788"/>
            <a:r>
              <a:rPr lang="en-US" sz="1400">
                <a:solidFill>
                  <a:schemeClr val="bg1"/>
                </a:solidFill>
              </a:rPr>
              <a:t>Cornfield Park</a:t>
            </a:r>
          </a:p>
          <a:p>
            <a:pPr defTabSz="966788"/>
            <a:r>
              <a:rPr lang="en-US" sz="1400">
                <a:solidFill>
                  <a:schemeClr val="bg1"/>
                </a:solidFill>
              </a:rPr>
              <a:t>LA State Historic Park</a:t>
            </a:r>
          </a:p>
        </p:txBody>
      </p:sp>
      <p:sp>
        <p:nvSpPr>
          <p:cNvPr id="33800" name="AutoShape 58"/>
          <p:cNvSpPr>
            <a:spLocks noChangeArrowheads="1"/>
          </p:cNvSpPr>
          <p:nvPr/>
        </p:nvSpPr>
        <p:spPr bwMode="auto">
          <a:xfrm>
            <a:off x="1331913" y="6013450"/>
            <a:ext cx="2262187" cy="317500"/>
          </a:xfrm>
          <a:prstGeom prst="wedgeRectCallout">
            <a:avLst>
              <a:gd name="adj1" fmla="val 125718"/>
              <a:gd name="adj2" fmla="val 254500"/>
            </a:avLst>
          </a:prstGeom>
          <a:solidFill>
            <a:srgbClr val="000063"/>
          </a:solidFill>
          <a:ln w="12700">
            <a:solidFill>
              <a:srgbClr val="F7CE00"/>
            </a:solidFill>
            <a:miter lim="800000"/>
            <a:headEnd/>
            <a:tailEnd/>
          </a:ln>
        </p:spPr>
        <p:txBody>
          <a:bodyPr lIns="45719" tIns="45719" rIns="45719" bIns="45719">
            <a:spAutoFit/>
          </a:bodyPr>
          <a:lstStyle/>
          <a:p>
            <a:pPr algn="ctr" defTabSz="966788"/>
            <a:r>
              <a:rPr lang="en-US" sz="1400">
                <a:solidFill>
                  <a:schemeClr val="bg1"/>
                </a:solidFill>
              </a:rPr>
              <a:t>Los Angeles Union Station</a:t>
            </a:r>
          </a:p>
        </p:txBody>
      </p:sp>
      <p:sp>
        <p:nvSpPr>
          <p:cNvPr id="33801" name="AutoShape 58"/>
          <p:cNvSpPr>
            <a:spLocks noChangeArrowheads="1"/>
          </p:cNvSpPr>
          <p:nvPr/>
        </p:nvSpPr>
        <p:spPr bwMode="auto">
          <a:xfrm>
            <a:off x="955675" y="3498850"/>
            <a:ext cx="1612900" cy="317500"/>
          </a:xfrm>
          <a:prstGeom prst="wedgeRectCallout">
            <a:avLst>
              <a:gd name="adj1" fmla="val 109449"/>
              <a:gd name="adj2" fmla="val -158000"/>
            </a:avLst>
          </a:prstGeom>
          <a:solidFill>
            <a:srgbClr val="000063"/>
          </a:solidFill>
          <a:ln w="12700">
            <a:solidFill>
              <a:srgbClr val="F7CE00"/>
            </a:solidFill>
            <a:miter lim="800000"/>
            <a:headEnd/>
            <a:tailEnd/>
          </a:ln>
        </p:spPr>
        <p:txBody>
          <a:bodyPr lIns="45719" tIns="45719" rIns="45719" bIns="45719">
            <a:spAutoFit/>
          </a:bodyPr>
          <a:lstStyle/>
          <a:p>
            <a:pPr algn="ctr" defTabSz="966788"/>
            <a:r>
              <a:rPr lang="en-US" sz="1400">
                <a:solidFill>
                  <a:schemeClr val="bg1"/>
                </a:solidFill>
              </a:rPr>
              <a:t>Los Angeles River</a:t>
            </a:r>
          </a:p>
        </p:txBody>
      </p:sp>
      <p:sp>
        <p:nvSpPr>
          <p:cNvPr id="33802" name="AutoShape 58"/>
          <p:cNvSpPr>
            <a:spLocks noChangeArrowheads="1"/>
          </p:cNvSpPr>
          <p:nvPr/>
        </p:nvSpPr>
        <p:spPr bwMode="auto">
          <a:xfrm>
            <a:off x="6199188" y="4522788"/>
            <a:ext cx="2600325" cy="317500"/>
          </a:xfrm>
          <a:prstGeom prst="wedgeRectCallout">
            <a:avLst>
              <a:gd name="adj1" fmla="val -67523"/>
              <a:gd name="adj2" fmla="val 240500"/>
            </a:avLst>
          </a:prstGeom>
          <a:solidFill>
            <a:srgbClr val="000063"/>
          </a:solidFill>
          <a:ln w="12700">
            <a:solidFill>
              <a:srgbClr val="F7CE00"/>
            </a:solidFill>
            <a:miter lim="800000"/>
            <a:headEnd/>
            <a:tailEnd/>
          </a:ln>
        </p:spPr>
        <p:txBody>
          <a:bodyPr lIns="45719" tIns="45719" rIns="45719" bIns="45719">
            <a:spAutoFit/>
          </a:bodyPr>
          <a:lstStyle/>
          <a:p>
            <a:pPr algn="ctr" defTabSz="966788"/>
            <a:r>
              <a:rPr lang="en-US" sz="1400">
                <a:solidFill>
                  <a:schemeClr val="bg1"/>
                </a:solidFill>
              </a:rPr>
              <a:t>Metrolink Maintenance Facility</a:t>
            </a:r>
          </a:p>
        </p:txBody>
      </p:sp>
      <p:sp>
        <p:nvSpPr>
          <p:cNvPr id="33803" name="AutoShape 58"/>
          <p:cNvSpPr>
            <a:spLocks noChangeArrowheads="1"/>
          </p:cNvSpPr>
          <p:nvPr/>
        </p:nvSpPr>
        <p:spPr bwMode="auto">
          <a:xfrm>
            <a:off x="6640513" y="5611813"/>
            <a:ext cx="1358900" cy="317500"/>
          </a:xfrm>
          <a:prstGeom prst="wedgeRectCallout">
            <a:avLst>
              <a:gd name="adj1" fmla="val -94042"/>
              <a:gd name="adj2" fmla="val -30500"/>
            </a:avLst>
          </a:prstGeom>
          <a:solidFill>
            <a:srgbClr val="000063"/>
          </a:solidFill>
          <a:ln w="12700">
            <a:solidFill>
              <a:srgbClr val="F7CE00"/>
            </a:solidFill>
            <a:miter lim="800000"/>
            <a:headEnd/>
            <a:tailEnd/>
          </a:ln>
        </p:spPr>
        <p:txBody>
          <a:bodyPr lIns="45719" tIns="45719" rIns="45719" bIns="45719">
            <a:spAutoFit/>
          </a:bodyPr>
          <a:lstStyle/>
          <a:p>
            <a:pPr algn="ctr" defTabSz="966788"/>
            <a:r>
              <a:rPr lang="en-US" sz="1400">
                <a:solidFill>
                  <a:schemeClr val="bg1"/>
                </a:solidFill>
              </a:rPr>
              <a:t>Arroyo Seco </a:t>
            </a:r>
          </a:p>
        </p:txBody>
      </p:sp>
      <p:sp>
        <p:nvSpPr>
          <p:cNvPr id="33804" name="AutoShape 58"/>
          <p:cNvSpPr>
            <a:spLocks noChangeArrowheads="1"/>
          </p:cNvSpPr>
          <p:nvPr/>
        </p:nvSpPr>
        <p:spPr bwMode="auto">
          <a:xfrm>
            <a:off x="4705350" y="2187575"/>
            <a:ext cx="2284413" cy="317500"/>
          </a:xfrm>
          <a:prstGeom prst="wedgeRectCallout">
            <a:avLst>
              <a:gd name="adj1" fmla="val -72236"/>
              <a:gd name="adj2" fmla="val 287000"/>
            </a:avLst>
          </a:prstGeom>
          <a:solidFill>
            <a:srgbClr val="000063"/>
          </a:solidFill>
          <a:ln w="12700">
            <a:solidFill>
              <a:srgbClr val="F7CE00"/>
            </a:solidFill>
            <a:miter lim="800000"/>
            <a:headEnd/>
            <a:tailEnd/>
          </a:ln>
        </p:spPr>
        <p:txBody>
          <a:bodyPr lIns="45719" tIns="45719" rIns="45719" bIns="45719">
            <a:spAutoFit/>
          </a:bodyPr>
          <a:lstStyle/>
          <a:p>
            <a:pPr algn="ctr" defTabSz="966788"/>
            <a:r>
              <a:rPr lang="en-US" sz="1400">
                <a:solidFill>
                  <a:schemeClr val="bg1"/>
                </a:solidFill>
              </a:rPr>
              <a:t>Glendale Metrolink Station</a:t>
            </a:r>
          </a:p>
        </p:txBody>
      </p:sp>
      <p:sp>
        <p:nvSpPr>
          <p:cNvPr id="33805" name="AutoShape 58"/>
          <p:cNvSpPr>
            <a:spLocks noChangeArrowheads="1"/>
          </p:cNvSpPr>
          <p:nvPr/>
        </p:nvSpPr>
        <p:spPr bwMode="auto">
          <a:xfrm>
            <a:off x="3609975" y="1135063"/>
            <a:ext cx="1355725" cy="317500"/>
          </a:xfrm>
          <a:prstGeom prst="wedgeRectCallout">
            <a:avLst>
              <a:gd name="adj1" fmla="val -54565"/>
              <a:gd name="adj2" fmla="val 128000"/>
            </a:avLst>
          </a:prstGeom>
          <a:solidFill>
            <a:srgbClr val="000063"/>
          </a:solidFill>
          <a:ln w="12700">
            <a:solidFill>
              <a:srgbClr val="F7CE00"/>
            </a:solidFill>
            <a:miter lim="800000"/>
            <a:headEnd/>
            <a:tailEnd/>
          </a:ln>
        </p:spPr>
        <p:txBody>
          <a:bodyPr lIns="45719" tIns="45719" rIns="45719" bIns="45719">
            <a:spAutoFit/>
          </a:bodyPr>
          <a:lstStyle/>
          <a:p>
            <a:pPr algn="ctr" defTabSz="966788"/>
            <a:r>
              <a:rPr lang="en-US" sz="1400">
                <a:solidFill>
                  <a:schemeClr val="bg1"/>
                </a:solidFill>
              </a:rPr>
              <a:t>Verdugo Wash</a:t>
            </a:r>
          </a:p>
        </p:txBody>
      </p:sp>
      <p:sp>
        <p:nvSpPr>
          <p:cNvPr id="33806" name="AutoShape 58"/>
          <p:cNvSpPr>
            <a:spLocks noChangeArrowheads="1"/>
          </p:cNvSpPr>
          <p:nvPr/>
        </p:nvSpPr>
        <p:spPr bwMode="auto">
          <a:xfrm>
            <a:off x="1203325" y="2122488"/>
            <a:ext cx="1155700" cy="317500"/>
          </a:xfrm>
          <a:prstGeom prst="wedgeRectCallout">
            <a:avLst>
              <a:gd name="adj1" fmla="val 76509"/>
              <a:gd name="adj2" fmla="val 88500"/>
            </a:avLst>
          </a:prstGeom>
          <a:solidFill>
            <a:srgbClr val="000063"/>
          </a:solidFill>
          <a:ln w="12700">
            <a:solidFill>
              <a:srgbClr val="F7CE00"/>
            </a:solidFill>
            <a:miter lim="800000"/>
            <a:headEnd/>
            <a:tailEnd/>
          </a:ln>
        </p:spPr>
        <p:txBody>
          <a:bodyPr lIns="45719" tIns="45719" rIns="45719" bIns="45719">
            <a:spAutoFit/>
          </a:bodyPr>
          <a:lstStyle/>
          <a:p>
            <a:pPr algn="ctr" defTabSz="966788"/>
            <a:r>
              <a:rPr lang="en-US" sz="1400">
                <a:solidFill>
                  <a:schemeClr val="bg1"/>
                </a:solidFill>
              </a:rPr>
              <a:t>Griffith Park</a:t>
            </a:r>
          </a:p>
        </p:txBody>
      </p:sp>
      <p:sp>
        <p:nvSpPr>
          <p:cNvPr id="33807" name="AutoShape 58"/>
          <p:cNvSpPr>
            <a:spLocks noChangeArrowheads="1"/>
          </p:cNvSpPr>
          <p:nvPr/>
        </p:nvSpPr>
        <p:spPr bwMode="auto">
          <a:xfrm>
            <a:off x="1054100" y="4913313"/>
            <a:ext cx="2535238" cy="317500"/>
          </a:xfrm>
          <a:prstGeom prst="wedgeRectCallout">
            <a:avLst>
              <a:gd name="adj1" fmla="val 110866"/>
              <a:gd name="adj2" fmla="val 316500"/>
            </a:avLst>
          </a:prstGeom>
          <a:solidFill>
            <a:srgbClr val="000063"/>
          </a:solidFill>
          <a:ln w="12700">
            <a:solidFill>
              <a:srgbClr val="F7CE00"/>
            </a:solidFill>
            <a:miter lim="800000"/>
            <a:headEnd/>
            <a:tailEnd/>
          </a:ln>
        </p:spPr>
        <p:txBody>
          <a:bodyPr lIns="45719" tIns="45719" rIns="45719" bIns="45719">
            <a:spAutoFit/>
          </a:bodyPr>
          <a:lstStyle/>
          <a:p>
            <a:pPr algn="ctr" defTabSz="966788"/>
            <a:r>
              <a:rPr lang="en-US" sz="1400">
                <a:solidFill>
                  <a:schemeClr val="bg1"/>
                </a:solidFill>
              </a:rPr>
              <a:t>Dodger Stadium/Elysian Park</a:t>
            </a:r>
          </a:p>
        </p:txBody>
      </p:sp>
      <p:sp>
        <p:nvSpPr>
          <p:cNvPr id="33808" name="AutoShape 58"/>
          <p:cNvSpPr>
            <a:spLocks noChangeArrowheads="1"/>
          </p:cNvSpPr>
          <p:nvPr/>
        </p:nvSpPr>
        <p:spPr bwMode="auto">
          <a:xfrm>
            <a:off x="7189788" y="4997450"/>
            <a:ext cx="1358900" cy="317500"/>
          </a:xfrm>
          <a:prstGeom prst="wedgeRectCallout">
            <a:avLst>
              <a:gd name="adj1" fmla="val -148949"/>
              <a:gd name="adj2" fmla="val 155000"/>
            </a:avLst>
          </a:prstGeom>
          <a:solidFill>
            <a:srgbClr val="000063"/>
          </a:solidFill>
          <a:ln w="12700">
            <a:solidFill>
              <a:srgbClr val="F7CE00"/>
            </a:solidFill>
            <a:miter lim="800000"/>
            <a:headEnd/>
            <a:tailEnd/>
          </a:ln>
        </p:spPr>
        <p:txBody>
          <a:bodyPr lIns="45719" tIns="45719" rIns="45719" bIns="45719">
            <a:spAutoFit/>
          </a:bodyPr>
          <a:lstStyle/>
          <a:p>
            <a:pPr algn="ctr" defTabSz="966788"/>
            <a:r>
              <a:rPr lang="en-US" sz="1400">
                <a:solidFill>
                  <a:schemeClr val="bg1"/>
                </a:solidFill>
              </a:rPr>
              <a:t>I-5 and SR-110 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803775" y="3992563"/>
            <a:ext cx="1030288" cy="1651000"/>
            <a:chOff x="2058" y="2515"/>
            <a:chExt cx="649" cy="1040"/>
          </a:xfrm>
        </p:grpSpPr>
        <p:sp>
          <p:nvSpPr>
            <p:cNvPr id="76825" name="Freeform 25"/>
            <p:cNvSpPr>
              <a:spLocks/>
            </p:cNvSpPr>
            <p:nvPr/>
          </p:nvSpPr>
          <p:spPr bwMode="auto">
            <a:xfrm>
              <a:off x="2058" y="2520"/>
              <a:ext cx="648" cy="1035"/>
            </a:xfrm>
            <a:custGeom>
              <a:avLst/>
              <a:gdLst/>
              <a:ahLst/>
              <a:cxnLst>
                <a:cxn ang="0">
                  <a:pos x="645" y="1035"/>
                </a:cxn>
                <a:cxn ang="0">
                  <a:pos x="552" y="690"/>
                </a:cxn>
                <a:cxn ang="0">
                  <a:pos x="264" y="288"/>
                </a:cxn>
                <a:cxn ang="0">
                  <a:pos x="0" y="0"/>
                </a:cxn>
              </a:cxnLst>
              <a:rect l="0" t="0" r="r" b="b"/>
              <a:pathLst>
                <a:path w="648" h="1035">
                  <a:moveTo>
                    <a:pt x="645" y="1035"/>
                  </a:moveTo>
                  <a:cubicBezTo>
                    <a:pt x="648" y="879"/>
                    <a:pt x="615" y="814"/>
                    <a:pt x="552" y="690"/>
                  </a:cubicBezTo>
                  <a:cubicBezTo>
                    <a:pt x="405" y="483"/>
                    <a:pt x="352" y="403"/>
                    <a:pt x="264" y="288"/>
                  </a:cubicBezTo>
                  <a:cubicBezTo>
                    <a:pt x="172" y="173"/>
                    <a:pt x="50" y="61"/>
                    <a:pt x="0" y="0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>
              <a:outerShdw dist="28398" dir="6993903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832" name="Freeform 32"/>
            <p:cNvSpPr>
              <a:spLocks/>
            </p:cNvSpPr>
            <p:nvPr/>
          </p:nvSpPr>
          <p:spPr bwMode="auto">
            <a:xfrm>
              <a:off x="2059" y="2515"/>
              <a:ext cx="648" cy="1035"/>
            </a:xfrm>
            <a:custGeom>
              <a:avLst/>
              <a:gdLst/>
              <a:ahLst/>
              <a:cxnLst>
                <a:cxn ang="0">
                  <a:pos x="645" y="1035"/>
                </a:cxn>
                <a:cxn ang="0">
                  <a:pos x="407" y="611"/>
                </a:cxn>
                <a:cxn ang="0">
                  <a:pos x="152" y="284"/>
                </a:cxn>
                <a:cxn ang="0">
                  <a:pos x="0" y="0"/>
                </a:cxn>
              </a:cxnLst>
              <a:rect l="0" t="0" r="r" b="b"/>
              <a:pathLst>
                <a:path w="648" h="1035">
                  <a:moveTo>
                    <a:pt x="645" y="1035"/>
                  </a:moveTo>
                  <a:cubicBezTo>
                    <a:pt x="648" y="879"/>
                    <a:pt x="635" y="764"/>
                    <a:pt x="407" y="611"/>
                  </a:cubicBezTo>
                  <a:cubicBezTo>
                    <a:pt x="179" y="458"/>
                    <a:pt x="215" y="425"/>
                    <a:pt x="152" y="284"/>
                  </a:cubicBezTo>
                  <a:cubicBezTo>
                    <a:pt x="89" y="143"/>
                    <a:pt x="32" y="59"/>
                    <a:pt x="0" y="0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>
              <a:outerShdw dist="28398" dir="6993903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6826" name="Freeform 26"/>
          <p:cNvSpPr>
            <a:spLocks/>
          </p:cNvSpPr>
          <p:nvPr/>
        </p:nvSpPr>
        <p:spPr bwMode="auto">
          <a:xfrm>
            <a:off x="3436938" y="1785938"/>
            <a:ext cx="1362075" cy="2209800"/>
          </a:xfrm>
          <a:custGeom>
            <a:avLst/>
            <a:gdLst/>
            <a:ahLst/>
            <a:cxnLst>
              <a:cxn ang="0">
                <a:pos x="858" y="1392"/>
              </a:cxn>
              <a:cxn ang="0">
                <a:pos x="498" y="1023"/>
              </a:cxn>
              <a:cxn ang="0">
                <a:pos x="240" y="549"/>
              </a:cxn>
              <a:cxn ang="0">
                <a:pos x="0" y="0"/>
              </a:cxn>
            </a:cxnLst>
            <a:rect l="0" t="0" r="r" b="b"/>
            <a:pathLst>
              <a:path w="858" h="1392">
                <a:moveTo>
                  <a:pt x="858" y="1392"/>
                </a:moveTo>
                <a:cubicBezTo>
                  <a:pt x="798" y="1331"/>
                  <a:pt x="601" y="1163"/>
                  <a:pt x="498" y="1023"/>
                </a:cubicBezTo>
                <a:cubicBezTo>
                  <a:pt x="395" y="883"/>
                  <a:pt x="323" y="719"/>
                  <a:pt x="240" y="549"/>
                </a:cubicBezTo>
                <a:cubicBezTo>
                  <a:pt x="157" y="379"/>
                  <a:pt x="50" y="115"/>
                  <a:pt x="0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5380038" y="5648325"/>
            <a:ext cx="538162" cy="1354138"/>
            <a:chOff x="2421" y="3558"/>
            <a:chExt cx="339" cy="853"/>
          </a:xfrm>
        </p:grpSpPr>
        <p:sp>
          <p:nvSpPr>
            <p:cNvPr id="76830" name="Freeform 30"/>
            <p:cNvSpPr>
              <a:spLocks/>
            </p:cNvSpPr>
            <p:nvPr/>
          </p:nvSpPr>
          <p:spPr bwMode="auto">
            <a:xfrm>
              <a:off x="2481" y="3564"/>
              <a:ext cx="279" cy="714"/>
            </a:xfrm>
            <a:custGeom>
              <a:avLst/>
              <a:gdLst/>
              <a:ahLst/>
              <a:cxnLst>
                <a:cxn ang="0">
                  <a:pos x="0" y="714"/>
                </a:cxn>
                <a:cxn ang="0">
                  <a:pos x="183" y="651"/>
                </a:cxn>
                <a:cxn ang="0">
                  <a:pos x="258" y="540"/>
                </a:cxn>
                <a:cxn ang="0">
                  <a:pos x="258" y="318"/>
                </a:cxn>
                <a:cxn ang="0">
                  <a:pos x="225" y="0"/>
                </a:cxn>
              </a:cxnLst>
              <a:rect l="0" t="0" r="r" b="b"/>
              <a:pathLst>
                <a:path w="279" h="714">
                  <a:moveTo>
                    <a:pt x="0" y="714"/>
                  </a:moveTo>
                  <a:cubicBezTo>
                    <a:pt x="54" y="651"/>
                    <a:pt x="140" y="680"/>
                    <a:pt x="183" y="651"/>
                  </a:cubicBezTo>
                  <a:cubicBezTo>
                    <a:pt x="226" y="622"/>
                    <a:pt x="246" y="595"/>
                    <a:pt x="258" y="540"/>
                  </a:cubicBezTo>
                  <a:cubicBezTo>
                    <a:pt x="267" y="472"/>
                    <a:pt x="279" y="426"/>
                    <a:pt x="258" y="318"/>
                  </a:cubicBezTo>
                  <a:cubicBezTo>
                    <a:pt x="237" y="210"/>
                    <a:pt x="213" y="81"/>
                    <a:pt x="225" y="0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dist="28398" dir="3806097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823" name="Freeform 23"/>
            <p:cNvSpPr>
              <a:spLocks/>
            </p:cNvSpPr>
            <p:nvPr/>
          </p:nvSpPr>
          <p:spPr bwMode="auto">
            <a:xfrm>
              <a:off x="2421" y="3558"/>
              <a:ext cx="292" cy="853"/>
            </a:xfrm>
            <a:custGeom>
              <a:avLst/>
              <a:gdLst/>
              <a:ahLst/>
              <a:cxnLst>
                <a:cxn ang="0">
                  <a:pos x="0" y="853"/>
                </a:cxn>
                <a:cxn ang="0">
                  <a:pos x="129" y="579"/>
                </a:cxn>
                <a:cxn ang="0">
                  <a:pos x="270" y="447"/>
                </a:cxn>
                <a:cxn ang="0">
                  <a:pos x="243" y="201"/>
                </a:cxn>
                <a:cxn ang="0">
                  <a:pos x="282" y="0"/>
                </a:cxn>
              </a:cxnLst>
              <a:rect l="0" t="0" r="r" b="b"/>
              <a:pathLst>
                <a:path w="292" h="853">
                  <a:moveTo>
                    <a:pt x="0" y="853"/>
                  </a:moveTo>
                  <a:cubicBezTo>
                    <a:pt x="21" y="807"/>
                    <a:pt x="84" y="647"/>
                    <a:pt x="129" y="579"/>
                  </a:cubicBezTo>
                  <a:cubicBezTo>
                    <a:pt x="174" y="511"/>
                    <a:pt x="251" y="510"/>
                    <a:pt x="270" y="447"/>
                  </a:cubicBezTo>
                  <a:cubicBezTo>
                    <a:pt x="292" y="381"/>
                    <a:pt x="241" y="275"/>
                    <a:pt x="243" y="201"/>
                  </a:cubicBezTo>
                  <a:cubicBezTo>
                    <a:pt x="245" y="127"/>
                    <a:pt x="274" y="42"/>
                    <a:pt x="282" y="0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dist="28398" dir="3806097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3812" name="AutoShape 58"/>
          <p:cNvSpPr>
            <a:spLocks noChangeArrowheads="1"/>
          </p:cNvSpPr>
          <p:nvPr/>
        </p:nvSpPr>
        <p:spPr bwMode="auto">
          <a:xfrm>
            <a:off x="530225" y="1703388"/>
            <a:ext cx="1476375" cy="317500"/>
          </a:xfrm>
          <a:prstGeom prst="wedgeRectCallout">
            <a:avLst>
              <a:gd name="adj1" fmla="val 120861"/>
              <a:gd name="adj2" fmla="val 44912"/>
            </a:avLst>
          </a:prstGeom>
          <a:solidFill>
            <a:srgbClr val="000063"/>
          </a:solidFill>
          <a:ln w="12700">
            <a:solidFill>
              <a:srgbClr val="F7CE00"/>
            </a:solidFill>
            <a:miter lim="800000"/>
            <a:headEnd/>
            <a:tailEnd/>
          </a:ln>
        </p:spPr>
        <p:txBody>
          <a:bodyPr lIns="45719" tIns="45719" rIns="45719" bIns="45719">
            <a:spAutoFit/>
          </a:bodyPr>
          <a:lstStyle/>
          <a:p>
            <a:pPr algn="ctr" defTabSz="966788"/>
            <a:r>
              <a:rPr lang="en-US" sz="1400">
                <a:solidFill>
                  <a:schemeClr val="bg1"/>
                </a:solidFill>
              </a:rPr>
              <a:t>Los Angeles Zoo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Los Angeles - San Diego Section Overview</a:t>
            </a:r>
          </a:p>
        </p:txBody>
      </p:sp>
      <p:pic>
        <p:nvPicPr>
          <p:cNvPr id="34818" name="Picture 5" descr="Pages from HST_TWG_No3_Exhibits_LA-County_20090723_lo-r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1625" y="1079500"/>
            <a:ext cx="45116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6"/>
          <p:cNvSpPr>
            <a:spLocks/>
          </p:cNvSpPr>
          <p:nvPr/>
        </p:nvSpPr>
        <p:spPr bwMode="auto">
          <a:xfrm>
            <a:off x="336550" y="1447800"/>
            <a:ext cx="3590925" cy="441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0" bIns="0"/>
          <a:lstStyle/>
          <a:p>
            <a:pPr marL="285750" lvl="1" indent="-28575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160+ miles</a:t>
            </a:r>
          </a:p>
          <a:p>
            <a:pPr marL="285750" lvl="1" indent="-28575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Eight potential stations</a:t>
            </a:r>
          </a:p>
          <a:p>
            <a:pPr marL="285750" lvl="1" indent="-28575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Strong intermodal connectivity</a:t>
            </a:r>
          </a:p>
          <a:p>
            <a:pPr marL="285750" lvl="1" indent="-28575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Four counties</a:t>
            </a:r>
          </a:p>
          <a:p>
            <a:pPr marL="285750" lvl="1" indent="-28575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Three Caltrans Districts</a:t>
            </a:r>
          </a:p>
          <a:p>
            <a:pPr marL="285750" lvl="1" indent="-28575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Nearly 100 cities</a:t>
            </a:r>
          </a:p>
          <a:p>
            <a:pPr marL="285750" lvl="1" indent="-285750">
              <a:lnSpc>
                <a:spcPct val="110000"/>
              </a:lnSpc>
              <a:buFontTx/>
              <a:buChar char="•"/>
              <a:defRPr/>
            </a:pPr>
            <a:r>
              <a:rPr lang="en-US" sz="1800" dirty="0">
                <a:solidFill>
                  <a:schemeClr val="bg1"/>
                </a:solidFill>
              </a:rPr>
              <a:t>Air-Rail Potential</a:t>
            </a:r>
          </a:p>
          <a:p>
            <a:pPr marL="285750" lvl="1" indent="-285750" algn="ctr">
              <a:lnSpc>
                <a:spcPct val="110000"/>
              </a:lnSpc>
              <a:buFontTx/>
              <a:buChar char="•"/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High-Speed Future</a:t>
            </a:r>
          </a:p>
        </p:txBody>
      </p:sp>
      <p:sp>
        <p:nvSpPr>
          <p:cNvPr id="18434" name="Rectangle 8"/>
          <p:cNvSpPr>
            <a:spLocks noChangeArrowheads="1"/>
          </p:cNvSpPr>
          <p:nvPr/>
        </p:nvSpPr>
        <p:spPr bwMode="auto">
          <a:xfrm>
            <a:off x="304800" y="1355725"/>
            <a:ext cx="4022725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7525" indent="-517525" eaLnBrk="0" hangingPunct="0">
              <a:spcAft>
                <a:spcPts val="1200"/>
              </a:spcAft>
              <a:buFont typeface="Arial" charset="0"/>
              <a:buChar char="•"/>
              <a:tabLst>
                <a:tab pos="282575" algn="l"/>
              </a:tabLst>
            </a:pPr>
            <a:r>
              <a:rPr lang="en-US" sz="2400" b="1">
                <a:solidFill>
                  <a:srgbClr val="002060"/>
                </a:solidFill>
              </a:rPr>
              <a:t>800-mile system connecting major cities</a:t>
            </a:r>
          </a:p>
          <a:p>
            <a:pPr marL="517525" indent="-517525" eaLnBrk="0" hangingPunct="0">
              <a:spcAft>
                <a:spcPts val="1200"/>
              </a:spcAft>
              <a:buFont typeface="Arial" charset="0"/>
              <a:buChar char="•"/>
              <a:tabLst>
                <a:tab pos="282575" algn="l"/>
              </a:tabLst>
            </a:pPr>
            <a:r>
              <a:rPr lang="en-US" sz="2400" b="1">
                <a:solidFill>
                  <a:srgbClr val="002060"/>
                </a:solidFill>
              </a:rPr>
              <a:t>Steel wheel-on-steel rail</a:t>
            </a:r>
          </a:p>
          <a:p>
            <a:pPr marL="517525" indent="-517525" eaLnBrk="0" hangingPunct="0">
              <a:spcAft>
                <a:spcPts val="1200"/>
              </a:spcAft>
              <a:buFont typeface="Arial" charset="0"/>
              <a:buChar char="•"/>
              <a:tabLst>
                <a:tab pos="282575" algn="l"/>
              </a:tabLst>
            </a:pPr>
            <a:r>
              <a:rPr lang="en-US" sz="2400" b="1">
                <a:solidFill>
                  <a:srgbClr val="002060"/>
                </a:solidFill>
              </a:rPr>
              <a:t>100% clean electric power</a:t>
            </a:r>
          </a:p>
          <a:p>
            <a:pPr marL="517525" indent="-517525" eaLnBrk="0" hangingPunct="0">
              <a:spcAft>
                <a:spcPts val="1200"/>
              </a:spcAft>
              <a:buFont typeface="Arial" charset="0"/>
              <a:buChar char="•"/>
              <a:tabLst>
                <a:tab pos="282575" algn="l"/>
              </a:tabLst>
            </a:pPr>
            <a:r>
              <a:rPr lang="en-US" sz="2400" b="1">
                <a:solidFill>
                  <a:srgbClr val="002060"/>
                </a:solidFill>
                <a:cs typeface="Tahoma" pitchFamily="34" charset="0"/>
              </a:rPr>
              <a:t>Maximum operating speeds in excess of 200 mph</a:t>
            </a:r>
          </a:p>
          <a:p>
            <a:pPr marL="517525" indent="-517525" eaLnBrk="0" hangingPunct="0">
              <a:spcAft>
                <a:spcPts val="1200"/>
              </a:spcAft>
              <a:buFont typeface="Arial" charset="0"/>
              <a:buChar char="•"/>
              <a:tabLst>
                <a:tab pos="282575" algn="l"/>
              </a:tabLst>
            </a:pPr>
            <a:r>
              <a:rPr lang="en-US" sz="2400" b="1">
                <a:solidFill>
                  <a:srgbClr val="002060"/>
                </a:solidFill>
                <a:cs typeface="Tahoma" pitchFamily="34" charset="0"/>
              </a:rPr>
              <a:t>Grade separated</a:t>
            </a:r>
          </a:p>
          <a:p>
            <a:pPr marL="517525" indent="-517525" eaLnBrk="0" hangingPunct="0">
              <a:spcAft>
                <a:spcPts val="1200"/>
              </a:spcAft>
              <a:buFont typeface="Arial" charset="0"/>
              <a:buChar char="•"/>
              <a:tabLst>
                <a:tab pos="282575" algn="l"/>
              </a:tabLst>
            </a:pPr>
            <a:r>
              <a:rPr lang="en-US" sz="2400" b="1">
                <a:solidFill>
                  <a:srgbClr val="002060"/>
                </a:solidFill>
                <a:cs typeface="Tahoma" pitchFamily="34" charset="0"/>
              </a:rPr>
              <a:t>Safe and Reliable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636" t="2824" r="13261"/>
          <a:stretch>
            <a:fillRect/>
          </a:stretch>
        </p:blipFill>
        <p:spPr bwMode="auto">
          <a:xfrm>
            <a:off x="4418013" y="1228725"/>
            <a:ext cx="4572000" cy="5414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 History</a:t>
            </a:r>
          </a:p>
        </p:txBody>
      </p:sp>
      <p:sp>
        <p:nvSpPr>
          <p:cNvPr id="19458" name="AutoShape 10"/>
          <p:cNvSpPr>
            <a:spLocks noChangeArrowheads="1"/>
          </p:cNvSpPr>
          <p:nvPr/>
        </p:nvSpPr>
        <p:spPr bwMode="auto">
          <a:xfrm>
            <a:off x="520700" y="1171575"/>
            <a:ext cx="1468438" cy="5019675"/>
          </a:xfrm>
          <a:prstGeom prst="upArrow">
            <a:avLst>
              <a:gd name="adj1" fmla="val 32824"/>
              <a:gd name="adj2" fmla="val 144838"/>
            </a:avLst>
          </a:prstGeom>
          <a:gradFill rotWithShape="1">
            <a:gsLst>
              <a:gs pos="0">
                <a:srgbClr val="D8D8D8"/>
              </a:gs>
              <a:gs pos="50000">
                <a:srgbClr val="E6E6E6"/>
              </a:gs>
              <a:gs pos="100000">
                <a:srgbClr val="F2F2F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4400">
              <a:latin typeface="Tahoma" pitchFamily="34" charset="0"/>
              <a:cs typeface="Arial" charset="0"/>
            </a:endParaRP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36550" y="1268413"/>
            <a:ext cx="8747125" cy="5681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None/>
              <a:tabLst>
                <a:tab pos="285750" algn="l"/>
                <a:tab pos="1778000" algn="l"/>
                <a:tab pos="2290763" algn="l"/>
              </a:tabLst>
              <a:defRPr/>
            </a:pP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None/>
              <a:tabLst>
                <a:tab pos="285750" algn="l"/>
                <a:tab pos="1778000" algn="l"/>
                <a:tab pos="2290763" algn="l"/>
              </a:tabLst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2009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smtClean="0"/>
              <a:t>		</a:t>
            </a:r>
            <a:r>
              <a:rPr lang="en-US" sz="2400" dirty="0" smtClean="0"/>
              <a:t>Pres. </a:t>
            </a:r>
            <a:r>
              <a:rPr lang="en-US" sz="2400" dirty="0" err="1" smtClean="0"/>
              <a:t>Obama</a:t>
            </a:r>
            <a:r>
              <a:rPr lang="en-US" sz="2400" dirty="0" smtClean="0"/>
              <a:t> designates $8B in ARRA funds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None/>
              <a:tabLst>
                <a:tab pos="285750" algn="l"/>
                <a:tab pos="1778000" algn="l"/>
                <a:tab pos="2290763" algn="l"/>
              </a:tabLst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2008 </a:t>
            </a:r>
            <a:r>
              <a:rPr lang="en-US" sz="2400" b="1" dirty="0" smtClean="0"/>
              <a:t>		</a:t>
            </a:r>
            <a:r>
              <a:rPr lang="en-US" sz="2400" dirty="0" smtClean="0"/>
              <a:t>Voters approve Prop. 1A - $9.95B bond</a:t>
            </a:r>
            <a:r>
              <a:rPr lang="en-US" sz="2400" b="1" dirty="0" smtClean="0"/>
              <a:t>	</a:t>
            </a:r>
            <a:endParaRPr lang="en-US" sz="2400" dirty="0" smtClean="0"/>
          </a:p>
          <a:p>
            <a:pPr>
              <a:lnSpc>
                <a:spcPct val="90000"/>
              </a:lnSpc>
              <a:spcAft>
                <a:spcPts val="1200"/>
              </a:spcAft>
              <a:buFontTx/>
              <a:buNone/>
              <a:tabLst>
                <a:tab pos="285750" algn="l"/>
                <a:tab pos="1778000" algn="l"/>
                <a:tab pos="2290763" algn="l"/>
              </a:tabLst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2007-present </a:t>
            </a:r>
            <a:r>
              <a:rPr lang="en-US" sz="2400" b="1" dirty="0" smtClean="0"/>
              <a:t>	</a:t>
            </a:r>
            <a:r>
              <a:rPr lang="en-US" sz="2400" dirty="0" smtClean="0"/>
              <a:t>Project-level EIR/EIS process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Tx/>
              <a:buNone/>
              <a:tabLst>
                <a:tab pos="285750" algn="l"/>
                <a:tab pos="1778000" algn="l"/>
                <a:tab pos="2290763" algn="l"/>
              </a:tabLst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2005</a:t>
            </a:r>
            <a:r>
              <a:rPr lang="en-US" sz="2400" b="1" dirty="0" smtClean="0"/>
              <a:t> 		</a:t>
            </a:r>
            <a:r>
              <a:rPr lang="en-US" sz="2400" dirty="0" smtClean="0"/>
              <a:t>Program-level EIR/EIS certified by HSRA/FRA</a:t>
            </a:r>
            <a:endParaRPr lang="en-US" sz="2400" b="1" dirty="0" smtClean="0"/>
          </a:p>
          <a:p>
            <a:pPr>
              <a:lnSpc>
                <a:spcPct val="90000"/>
              </a:lnSpc>
              <a:spcAft>
                <a:spcPts val="1200"/>
              </a:spcAft>
              <a:buFontTx/>
              <a:buNone/>
              <a:tabLst>
                <a:tab pos="285750" algn="l"/>
                <a:tab pos="1778000" algn="l"/>
                <a:tab pos="2290763" algn="l"/>
              </a:tabLst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1996</a:t>
            </a:r>
            <a:r>
              <a:rPr lang="en-US" sz="2400" b="1" dirty="0" smtClean="0"/>
              <a:t> 		</a:t>
            </a:r>
            <a:r>
              <a:rPr lang="en-US" sz="2400" dirty="0" smtClean="0"/>
              <a:t>High-Speed Rail Authority created</a:t>
            </a:r>
          </a:p>
          <a:p>
            <a:pPr>
              <a:lnSpc>
                <a:spcPct val="90000"/>
              </a:lnSpc>
              <a:spcAft>
                <a:spcPts val="800"/>
              </a:spcAft>
              <a:buFontTx/>
              <a:buNone/>
              <a:tabLst>
                <a:tab pos="285750" algn="l"/>
                <a:tab pos="1778000" algn="l"/>
                <a:tab pos="2400300" algn="l"/>
              </a:tabLst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 Funding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36550" y="1263650"/>
            <a:ext cx="8470900" cy="5524500"/>
          </a:xfrm>
        </p:spPr>
        <p:txBody>
          <a:bodyPr/>
          <a:lstStyle/>
          <a:p>
            <a:pPr>
              <a:spcAft>
                <a:spcPts val="1800"/>
              </a:spcAft>
              <a:buFontTx/>
              <a:buNone/>
              <a:tabLst>
                <a:tab pos="285750" algn="l"/>
                <a:tab pos="2403475" algn="l"/>
              </a:tabLst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Nov. 2008</a:t>
            </a:r>
            <a:r>
              <a:rPr lang="en-US" sz="2400" b="1" dirty="0" smtClean="0"/>
              <a:t>	</a:t>
            </a:r>
            <a:r>
              <a:rPr lang="en-US" sz="2400" dirty="0" smtClean="0"/>
              <a:t>Voters approve Prop. 1A - $9.95B bond</a:t>
            </a:r>
          </a:p>
          <a:p>
            <a:pPr marL="2398713" indent="-2398713">
              <a:spcAft>
                <a:spcPts val="1800"/>
              </a:spcAft>
              <a:buFontTx/>
              <a:buNone/>
              <a:tabLst>
                <a:tab pos="285750" algn="l"/>
                <a:tab pos="2403475" algn="l"/>
              </a:tabLst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Feb. 2009 </a:t>
            </a:r>
            <a:r>
              <a:rPr lang="en-US" sz="2400" b="1" dirty="0" smtClean="0"/>
              <a:t>	</a:t>
            </a:r>
            <a:r>
              <a:rPr lang="en-US" sz="2400" dirty="0" smtClean="0"/>
              <a:t>President </a:t>
            </a:r>
            <a:r>
              <a:rPr lang="en-US" sz="2400" dirty="0" err="1" smtClean="0"/>
              <a:t>Obama</a:t>
            </a:r>
            <a:r>
              <a:rPr lang="en-US" sz="2400" dirty="0" smtClean="0"/>
              <a:t> designates $8B in ARRA for high-speed train systems nationally</a:t>
            </a:r>
          </a:p>
          <a:p>
            <a:pPr marL="2400300" indent="-2400300">
              <a:spcAft>
                <a:spcPts val="1800"/>
              </a:spcAft>
              <a:buFontTx/>
              <a:buNone/>
              <a:tabLst>
                <a:tab pos="285750" algn="l"/>
                <a:tab pos="2403475" algn="l"/>
              </a:tabLst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October 2009</a:t>
            </a:r>
            <a:r>
              <a:rPr lang="en-US" sz="2400" b="1" dirty="0" smtClean="0"/>
              <a:t>	</a:t>
            </a:r>
            <a:r>
              <a:rPr lang="en-US" sz="2400" dirty="0" smtClean="0"/>
              <a:t>California submits application to FRA requesting $4.73 Billion in matching funds from Track 2 ARRA stimulus funds.</a:t>
            </a:r>
          </a:p>
          <a:p>
            <a:pPr marL="2400300" indent="-2400300">
              <a:spcAft>
                <a:spcPts val="1800"/>
              </a:spcAft>
              <a:buFontTx/>
              <a:buNone/>
              <a:tabLst>
                <a:tab pos="285750" algn="l"/>
                <a:tab pos="2403475" algn="l"/>
              </a:tabLst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Jan/Feb. 2010     </a:t>
            </a:r>
            <a:r>
              <a:rPr lang="en-US" sz="2400" dirty="0" smtClean="0"/>
              <a:t>Awaiting word on FRA Funding Decisions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smtClean="0"/>
              <a:t>The High-Speed Future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382000" cy="923925"/>
          </a:xfrm>
        </p:spPr>
        <p:txBody>
          <a:bodyPr>
            <a:spAutoFit/>
          </a:bodyPr>
          <a:lstStyle/>
          <a:p>
            <a:pPr marL="517525" indent="-517525">
              <a:spcAft>
                <a:spcPts val="1200"/>
              </a:spcAft>
              <a:buFontTx/>
              <a:buNone/>
              <a:tabLst>
                <a:tab pos="517525" algn="l"/>
              </a:tabLs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Service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up to 220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MPH linking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Southern California,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the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Central Valley and the San Francisco Bay Area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5" descr="Timetabl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0" y="2112963"/>
            <a:ext cx="60325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780213"/>
            <a:ext cx="2133600" cy="388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07C1231B-ABB0-442A-AB92-1DDC8C26003D}" type="slidenum">
              <a:rPr lang="en-US"/>
              <a:pPr algn="ctr"/>
              <a:t>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184275" y="136525"/>
            <a:ext cx="7586663" cy="914400"/>
          </a:xfrm>
        </p:spPr>
        <p:txBody>
          <a:bodyPr/>
          <a:lstStyle/>
          <a:p>
            <a:pPr eaLnBrk="1" hangingPunct="1"/>
            <a:r>
              <a:rPr lang="en-US" sz="3000" smtClean="0"/>
              <a:t>A New Travel Option for All Californians</a:t>
            </a:r>
          </a:p>
        </p:txBody>
      </p:sp>
      <p:pic>
        <p:nvPicPr>
          <p:cNvPr id="5" name="Picture 4" descr="Boarding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5" y="1600200"/>
            <a:ext cx="8976576" cy="4096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0"/>
          <p:cNvSpPr txBox="1">
            <a:spLocks noChangeArrowheads="1"/>
          </p:cNvSpPr>
          <p:nvPr/>
        </p:nvSpPr>
        <p:spPr bwMode="auto">
          <a:xfrm>
            <a:off x="0" y="1295400"/>
            <a:ext cx="876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algn="ctr">
              <a:spcAft>
                <a:spcPct val="20000"/>
              </a:spcAft>
              <a:buFont typeface="Wingdings" pitchFamily="2" charset="2"/>
              <a:buNone/>
            </a:pPr>
            <a:r>
              <a:rPr lang="en-US" sz="2400" b="1">
                <a:solidFill>
                  <a:srgbClr val="000063"/>
                </a:solidFill>
              </a:rPr>
              <a:t>   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81000" y="2590800"/>
            <a:ext cx="80010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Aft>
                <a:spcPts val="1200"/>
              </a:spcAft>
              <a:buFont typeface="Wingdings" pitchFamily="2" charset="2"/>
              <a:buChar char="§"/>
              <a:tabLst>
                <a:tab pos="282575" algn="l"/>
              </a:tabLst>
            </a:pPr>
            <a:r>
              <a:rPr lang="en-US" sz="2400" b="1">
                <a:solidFill>
                  <a:srgbClr val="000063"/>
                </a:solidFill>
              </a:rPr>
              <a:t>  </a:t>
            </a:r>
            <a:r>
              <a:rPr lang="en-US" sz="2400">
                <a:solidFill>
                  <a:srgbClr val="000063"/>
                </a:solidFill>
              </a:rPr>
              <a:t>Dependence on foreign oil reduced by 12.7          million barrels a year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  <a:tabLst>
                <a:tab pos="282575" algn="l"/>
              </a:tabLst>
            </a:pPr>
            <a:r>
              <a:rPr lang="en-US" sz="2400">
                <a:solidFill>
                  <a:srgbClr val="000063"/>
                </a:solidFill>
              </a:rPr>
              <a:t>  Greenhouse gases cut by 12 billion pounds a year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  <a:tabLst>
                <a:tab pos="282575" algn="l"/>
              </a:tabLst>
            </a:pPr>
            <a:r>
              <a:rPr lang="en-US" sz="2400">
                <a:solidFill>
                  <a:srgbClr val="000063"/>
                </a:solidFill>
              </a:rPr>
              <a:t>Create </a:t>
            </a:r>
            <a:r>
              <a:rPr lang="en-US" sz="2400" b="1">
                <a:solidFill>
                  <a:srgbClr val="000063"/>
                </a:solidFill>
              </a:rPr>
              <a:t>54,800</a:t>
            </a:r>
            <a:r>
              <a:rPr lang="en-US" sz="2400">
                <a:solidFill>
                  <a:srgbClr val="000063"/>
                </a:solidFill>
              </a:rPr>
              <a:t> jobs by 2020; </a:t>
            </a:r>
            <a:r>
              <a:rPr lang="en-US" sz="2400" b="1">
                <a:solidFill>
                  <a:srgbClr val="000063"/>
                </a:solidFill>
              </a:rPr>
              <a:t>96,300</a:t>
            </a:r>
            <a:r>
              <a:rPr lang="en-US" sz="2400">
                <a:solidFill>
                  <a:srgbClr val="000063"/>
                </a:solidFill>
              </a:rPr>
              <a:t> jobs by 2035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  <a:tabLst>
                <a:tab pos="282575" algn="l"/>
              </a:tabLst>
            </a:pPr>
            <a:r>
              <a:rPr lang="en-US" sz="2400">
                <a:solidFill>
                  <a:srgbClr val="000063"/>
                </a:solidFill>
              </a:rPr>
              <a:t>Increase local tax revenues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§"/>
              <a:tabLst>
                <a:tab pos="282575" algn="l"/>
              </a:tabLst>
            </a:pPr>
            <a:r>
              <a:rPr lang="en-US" sz="2400">
                <a:solidFill>
                  <a:srgbClr val="000063"/>
                </a:solidFill>
              </a:rPr>
              <a:t>Infuse an additional 2%-4% into the Los Angeles Region’s economic growth annually</a:t>
            </a:r>
            <a:endParaRPr lang="en-US" sz="2400" b="1">
              <a:solidFill>
                <a:srgbClr val="000063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6963" y="250825"/>
            <a:ext cx="7546975" cy="800100"/>
          </a:xfrm>
          <a:prstGeom prst="rect">
            <a:avLst/>
          </a:prstGeom>
        </p:spPr>
        <p:txBody>
          <a:bodyPr/>
          <a:lstStyle/>
          <a:p>
            <a:pPr algn="ctr" defTabSz="966788">
              <a:defRPr/>
            </a:pPr>
            <a:r>
              <a:rPr lang="en-US" sz="36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Benefits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Federal ARRA Deadlines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36550" y="1263650"/>
            <a:ext cx="8470900" cy="5524500"/>
          </a:xfrm>
        </p:spPr>
        <p:txBody>
          <a:bodyPr/>
          <a:lstStyle/>
          <a:p>
            <a:pPr marL="3429000" indent="-3429000" eaLnBrk="1" hangingPunct="1">
              <a:lnSpc>
                <a:spcPct val="90000"/>
              </a:lnSpc>
              <a:spcBef>
                <a:spcPts val="675"/>
              </a:spcBef>
              <a:spcAft>
                <a:spcPts val="800"/>
              </a:spcAft>
              <a:buFontTx/>
              <a:buNone/>
              <a:tabLst>
                <a:tab pos="285750" algn="l"/>
                <a:tab pos="3429000" algn="l"/>
                <a:tab pos="3543300" algn="l"/>
              </a:tabLst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October 2009</a:t>
            </a:r>
            <a:r>
              <a:rPr lang="en-US" sz="2800" b="1" dirty="0" smtClean="0"/>
              <a:t>	</a:t>
            </a:r>
            <a:r>
              <a:rPr lang="en-US" sz="2800" dirty="0" smtClean="0"/>
              <a:t>ARRA applications due.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0" indent="-3429000">
              <a:spcAft>
                <a:spcPts val="600"/>
              </a:spcAft>
              <a:buFontTx/>
              <a:buNone/>
              <a:tabLst>
                <a:tab pos="285750" algn="l"/>
                <a:tab pos="3429000" algn="l"/>
                <a:tab pos="3543300" algn="l"/>
              </a:tabLst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September 2011 </a:t>
            </a:r>
            <a:r>
              <a:rPr lang="en-US" sz="2800" b="1" dirty="0" smtClean="0"/>
              <a:t>	</a:t>
            </a:r>
            <a:r>
              <a:rPr lang="en-US" sz="2800" dirty="0" smtClean="0"/>
              <a:t>Record of Decision/Notice of Determination by FRA &amp; HSRA Board</a:t>
            </a:r>
            <a:endParaRPr lang="en-US" sz="2800" b="1" dirty="0" smtClean="0"/>
          </a:p>
          <a:p>
            <a:pPr marL="3429000" indent="-3429000">
              <a:lnSpc>
                <a:spcPct val="90000"/>
              </a:lnSpc>
              <a:spcBef>
                <a:spcPts val="672"/>
              </a:spcBef>
              <a:spcAft>
                <a:spcPts val="800"/>
              </a:spcAft>
              <a:buFontTx/>
              <a:buNone/>
              <a:tabLst>
                <a:tab pos="285750" algn="l"/>
                <a:tab pos="3429000" algn="l"/>
                <a:tab pos="3543300" algn="l"/>
              </a:tabLst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September 2012 </a:t>
            </a:r>
            <a:r>
              <a:rPr lang="en-US" sz="2800" b="1" dirty="0" smtClean="0"/>
              <a:t>	</a:t>
            </a:r>
            <a:r>
              <a:rPr lang="en-US" sz="2800" dirty="0" smtClean="0"/>
              <a:t>Begin construction.</a:t>
            </a:r>
            <a:endParaRPr lang="en-US" sz="2800" b="1" dirty="0" smtClean="0"/>
          </a:p>
          <a:p>
            <a:pPr>
              <a:spcAft>
                <a:spcPts val="600"/>
              </a:spcAft>
              <a:buFontTx/>
              <a:buNone/>
              <a:tabLst>
                <a:tab pos="285750" algn="l"/>
                <a:tab pos="3429000" algn="l"/>
                <a:tab pos="3543300" algn="l"/>
              </a:tabLst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September 2017 </a:t>
            </a:r>
            <a:r>
              <a:rPr lang="en-US" sz="2800" b="1" dirty="0" smtClean="0"/>
              <a:t>	</a:t>
            </a:r>
            <a:r>
              <a:rPr lang="en-US" sz="2800" dirty="0" smtClean="0"/>
              <a:t>Construction complete</a:t>
            </a:r>
          </a:p>
          <a:p>
            <a:pPr marL="2398713" indent="-2398713">
              <a:spcAft>
                <a:spcPts val="600"/>
              </a:spcAft>
              <a:buFontTx/>
              <a:buNone/>
              <a:tabLst>
                <a:tab pos="285750" algn="l"/>
                <a:tab pos="2857500" algn="l"/>
              </a:tabLst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ChangeArrowheads="1"/>
          </p:cNvSpPr>
          <p:nvPr/>
        </p:nvSpPr>
        <p:spPr bwMode="auto">
          <a:xfrm>
            <a:off x="460375" y="1255713"/>
            <a:ext cx="82264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endParaRPr lang="en-US" sz="3200">
              <a:solidFill>
                <a:srgbClr val="355B9B"/>
              </a:solidFill>
              <a:cs typeface="Arial" charset="0"/>
            </a:endParaRPr>
          </a:p>
        </p:txBody>
      </p:sp>
      <p:pic>
        <p:nvPicPr>
          <p:cNvPr id="26626" name="Picture 7" descr="GIS_SCAG"/>
          <p:cNvPicPr>
            <a:picLocks noChangeAspect="1" noChangeArrowheads="1"/>
          </p:cNvPicPr>
          <p:nvPr/>
        </p:nvPicPr>
        <p:blipFill>
          <a:blip r:embed="rId2"/>
          <a:srcRect b="4112"/>
          <a:stretch>
            <a:fillRect/>
          </a:stretch>
        </p:blipFill>
        <p:spPr bwMode="auto">
          <a:xfrm>
            <a:off x="796925" y="1631950"/>
            <a:ext cx="18510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5" descr="metro_logo_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7850" y="4486275"/>
            <a:ext cx="2765425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4"/>
          <p:cNvSpPr txBox="1">
            <a:spLocks/>
          </p:cNvSpPr>
          <p:nvPr/>
        </p:nvSpPr>
        <p:spPr bwMode="auto">
          <a:xfrm>
            <a:off x="600075" y="250825"/>
            <a:ext cx="82264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Southern California Partners</a:t>
            </a:r>
          </a:p>
        </p:txBody>
      </p:sp>
      <p:pic>
        <p:nvPicPr>
          <p:cNvPr id="26629" name="Picture 14" descr="SANDAG_Logo_Fin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5313" y="3289300"/>
            <a:ext cx="323373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1" descr="SAN_RegionalAirportAuthority_LOGO2 co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0100" y="1631950"/>
            <a:ext cx="1423988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9" descr="CAHSRA_Logo_Col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4838" y="1476375"/>
            <a:ext cx="3490912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2" descr="N:\Projects\Current\High Speed Train (LA to San Diego)\Graphics and Logos\RCTC New Logo 9-0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6550" y="3933825"/>
            <a:ext cx="285432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2" descr="SANBAG-ColorLogo-JPG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97650" y="3657600"/>
            <a:ext cx="2185988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6" descr="octa_logo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67100" y="5038725"/>
            <a:ext cx="536575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rgbClr val="00006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rgbClr val="00006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7452</TotalTime>
  <Words>410</Words>
  <Application>Microsoft Office PowerPoint</Application>
  <PresentationFormat>Custom</PresentationFormat>
  <Paragraphs>134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California High-Speed Rail</vt:lpstr>
      <vt:lpstr>The High-Speed Future</vt:lpstr>
      <vt:lpstr>Project History</vt:lpstr>
      <vt:lpstr>Project Funding</vt:lpstr>
      <vt:lpstr>The High-Speed Future</vt:lpstr>
      <vt:lpstr>A New Travel Option for All Californians</vt:lpstr>
      <vt:lpstr>Slide 7</vt:lpstr>
      <vt:lpstr>Federal ARRA Deadlines</vt:lpstr>
      <vt:lpstr>Slide 9</vt:lpstr>
      <vt:lpstr>Southern California</vt:lpstr>
      <vt:lpstr>LA-Anaheim Section Overview</vt:lpstr>
      <vt:lpstr>Environmental Process</vt:lpstr>
      <vt:lpstr>AA Evaluation Measures</vt:lpstr>
      <vt:lpstr>LA-Anaheim Section - Next Steps</vt:lpstr>
      <vt:lpstr>LA to Palmdale,  Union Station to SR-134 </vt:lpstr>
      <vt:lpstr>Los Angeles - San Diego Section Overview</vt:lpstr>
    </vt:vector>
  </TitlesOfParts>
  <Company>STV Incorporated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Tyler Bonstead</dc:creator>
  <cp:lastModifiedBy>sotopa</cp:lastModifiedBy>
  <cp:revision>204</cp:revision>
  <dcterms:created xsi:type="dcterms:W3CDTF">2008-05-14T23:29:40Z</dcterms:created>
  <dcterms:modified xsi:type="dcterms:W3CDTF">2010-02-03T19:37:28Z</dcterms:modified>
</cp:coreProperties>
</file>