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319" r:id="rId2"/>
    <p:sldId id="326" r:id="rId3"/>
    <p:sldId id="432" r:id="rId4"/>
    <p:sldId id="327" r:id="rId5"/>
    <p:sldId id="328" r:id="rId6"/>
    <p:sldId id="420" r:id="rId7"/>
    <p:sldId id="284" r:id="rId8"/>
    <p:sldId id="301" r:id="rId9"/>
    <p:sldId id="407" r:id="rId10"/>
    <p:sldId id="406" r:id="rId11"/>
    <p:sldId id="408" r:id="rId12"/>
    <p:sldId id="409" r:id="rId13"/>
    <p:sldId id="427" r:id="rId14"/>
    <p:sldId id="410" r:id="rId15"/>
    <p:sldId id="411" r:id="rId16"/>
    <p:sldId id="412" r:id="rId17"/>
    <p:sldId id="413" r:id="rId18"/>
    <p:sldId id="415" r:id="rId19"/>
    <p:sldId id="416" r:id="rId20"/>
    <p:sldId id="421" r:id="rId21"/>
    <p:sldId id="417" r:id="rId22"/>
    <p:sldId id="414" r:id="rId23"/>
    <p:sldId id="422" r:id="rId24"/>
    <p:sldId id="304" r:id="rId25"/>
    <p:sldId id="321" r:id="rId26"/>
    <p:sldId id="300" r:id="rId27"/>
    <p:sldId id="424" r:id="rId28"/>
    <p:sldId id="418" r:id="rId29"/>
    <p:sldId id="315" r:id="rId30"/>
    <p:sldId id="303" r:id="rId31"/>
    <p:sldId id="419" r:id="rId32"/>
    <p:sldId id="423" r:id="rId33"/>
    <p:sldId id="324" r:id="rId34"/>
    <p:sldId id="306" r:id="rId35"/>
    <p:sldId id="312" r:id="rId36"/>
    <p:sldId id="308" r:id="rId37"/>
    <p:sldId id="426" r:id="rId38"/>
    <p:sldId id="430" r:id="rId39"/>
    <p:sldId id="429" r:id="rId40"/>
    <p:sldId id="431" r:id="rId41"/>
    <p:sldId id="425" r:id="rId42"/>
    <p:sldId id="428" r:id="rId43"/>
    <p:sldId id="325" r:id="rId44"/>
  </p:sldIdLst>
  <p:sldSz cx="9144000" cy="6858000" type="letter"/>
  <p:notesSz cx="7026275" cy="9312275"/>
  <p:defaultTextStyle>
    <a:defPPr>
      <a:defRPr lang="en-US"/>
    </a:defPPr>
    <a:lvl1pPr algn="l" rtl="0" fontAlgn="base">
      <a:spcBef>
        <a:spcPct val="0"/>
      </a:spcBef>
      <a:spcAft>
        <a:spcPct val="0"/>
      </a:spcAft>
      <a:defRPr sz="3400" kern="1200">
        <a:solidFill>
          <a:schemeClr val="tx1"/>
        </a:solidFill>
        <a:latin typeface="Times New Roman" pitchFamily="18" charset="0"/>
        <a:ea typeface="+mn-ea"/>
        <a:cs typeface="+mn-cs"/>
      </a:defRPr>
    </a:lvl1pPr>
    <a:lvl2pPr marL="457200" algn="l" rtl="0" fontAlgn="base">
      <a:spcBef>
        <a:spcPct val="0"/>
      </a:spcBef>
      <a:spcAft>
        <a:spcPct val="0"/>
      </a:spcAft>
      <a:defRPr sz="3400" kern="1200">
        <a:solidFill>
          <a:schemeClr val="tx1"/>
        </a:solidFill>
        <a:latin typeface="Times New Roman" pitchFamily="18" charset="0"/>
        <a:ea typeface="+mn-ea"/>
        <a:cs typeface="+mn-cs"/>
      </a:defRPr>
    </a:lvl2pPr>
    <a:lvl3pPr marL="914400" algn="l" rtl="0" fontAlgn="base">
      <a:spcBef>
        <a:spcPct val="0"/>
      </a:spcBef>
      <a:spcAft>
        <a:spcPct val="0"/>
      </a:spcAft>
      <a:defRPr sz="3400" kern="1200">
        <a:solidFill>
          <a:schemeClr val="tx1"/>
        </a:solidFill>
        <a:latin typeface="Times New Roman" pitchFamily="18" charset="0"/>
        <a:ea typeface="+mn-ea"/>
        <a:cs typeface="+mn-cs"/>
      </a:defRPr>
    </a:lvl3pPr>
    <a:lvl4pPr marL="1371600" algn="l" rtl="0" fontAlgn="base">
      <a:spcBef>
        <a:spcPct val="0"/>
      </a:spcBef>
      <a:spcAft>
        <a:spcPct val="0"/>
      </a:spcAft>
      <a:defRPr sz="3400" kern="1200">
        <a:solidFill>
          <a:schemeClr val="tx1"/>
        </a:solidFill>
        <a:latin typeface="Times New Roman" pitchFamily="18" charset="0"/>
        <a:ea typeface="+mn-ea"/>
        <a:cs typeface="+mn-cs"/>
      </a:defRPr>
    </a:lvl4pPr>
    <a:lvl5pPr marL="1828800" algn="l" rtl="0" fontAlgn="base">
      <a:spcBef>
        <a:spcPct val="0"/>
      </a:spcBef>
      <a:spcAft>
        <a:spcPct val="0"/>
      </a:spcAft>
      <a:defRPr sz="3400" kern="1200">
        <a:solidFill>
          <a:schemeClr val="tx1"/>
        </a:solidFill>
        <a:latin typeface="Times New Roman" pitchFamily="18" charset="0"/>
        <a:ea typeface="+mn-ea"/>
        <a:cs typeface="+mn-cs"/>
      </a:defRPr>
    </a:lvl5pPr>
    <a:lvl6pPr marL="2286000" algn="l" defTabSz="914400" rtl="0" eaLnBrk="1" latinLnBrk="0" hangingPunct="1">
      <a:defRPr sz="3400" kern="1200">
        <a:solidFill>
          <a:schemeClr val="tx1"/>
        </a:solidFill>
        <a:latin typeface="Times New Roman" pitchFamily="18" charset="0"/>
        <a:ea typeface="+mn-ea"/>
        <a:cs typeface="+mn-cs"/>
      </a:defRPr>
    </a:lvl6pPr>
    <a:lvl7pPr marL="2743200" algn="l" defTabSz="914400" rtl="0" eaLnBrk="1" latinLnBrk="0" hangingPunct="1">
      <a:defRPr sz="3400" kern="1200">
        <a:solidFill>
          <a:schemeClr val="tx1"/>
        </a:solidFill>
        <a:latin typeface="Times New Roman" pitchFamily="18" charset="0"/>
        <a:ea typeface="+mn-ea"/>
        <a:cs typeface="+mn-cs"/>
      </a:defRPr>
    </a:lvl7pPr>
    <a:lvl8pPr marL="3200400" algn="l" defTabSz="914400" rtl="0" eaLnBrk="1" latinLnBrk="0" hangingPunct="1">
      <a:defRPr sz="3400" kern="1200">
        <a:solidFill>
          <a:schemeClr val="tx1"/>
        </a:solidFill>
        <a:latin typeface="Times New Roman" pitchFamily="18" charset="0"/>
        <a:ea typeface="+mn-ea"/>
        <a:cs typeface="+mn-cs"/>
      </a:defRPr>
    </a:lvl8pPr>
    <a:lvl9pPr marL="3657600" algn="l" defTabSz="914400" rtl="0" eaLnBrk="1" latinLnBrk="0" hangingPunct="1">
      <a:defRPr sz="3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660066"/>
    <a:srgbClr val="00CC00"/>
    <a:srgbClr val="FF0000"/>
    <a:srgbClr val="9900FF"/>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2" autoAdjust="0"/>
    <p:restoredTop sz="94671" autoAdjust="0"/>
  </p:normalViewPr>
  <p:slideViewPr>
    <p:cSldViewPr>
      <p:cViewPr>
        <p:scale>
          <a:sx n="75" d="100"/>
          <a:sy n="75" d="100"/>
        </p:scale>
        <p:origin x="-360" y="-30"/>
      </p:cViewPr>
      <p:guideLst>
        <p:guide orient="horz" pos="2160"/>
        <p:guide pos="2880"/>
      </p:guideLst>
    </p:cSldViewPr>
  </p:slideViewPr>
  <p:outlineViewPr>
    <p:cViewPr>
      <p:scale>
        <a:sx n="33" d="100"/>
        <a:sy n="33" d="100"/>
      </p:scale>
      <p:origin x="0" y="33738"/>
    </p:cViewPr>
  </p:outlineViewPr>
  <p:notesTextViewPr>
    <p:cViewPr>
      <p:scale>
        <a:sx n="100" d="100"/>
        <a:sy n="100" d="100"/>
      </p:scale>
      <p:origin x="0" y="0"/>
    </p:cViewPr>
  </p:notesTextViewPr>
  <p:sorterViewPr>
    <p:cViewPr>
      <p:scale>
        <a:sx n="50" d="100"/>
        <a:sy n="50" d="100"/>
      </p:scale>
      <p:origin x="0" y="0"/>
    </p:cViewPr>
  </p:sorterViewPr>
  <p:notesViewPr>
    <p:cSldViewPr>
      <p:cViewPr>
        <p:scale>
          <a:sx n="75" d="100"/>
          <a:sy n="75" d="100"/>
        </p:scale>
        <p:origin x="-1362" y="144"/>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48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a:defRPr sz="1400">
                <a:latin typeface="ScalaSans-Bold" pitchFamily="50" charset="0"/>
              </a:defRPr>
            </a:lvl1pPr>
          </a:lstStyle>
          <a:p>
            <a:pPr>
              <a:defRPr/>
            </a:pPr>
            <a:endParaRPr lang="en-US" altLang="en-US"/>
          </a:p>
        </p:txBody>
      </p:sp>
      <p:sp>
        <p:nvSpPr>
          <p:cNvPr id="4099" name="Rectangle 3"/>
          <p:cNvSpPr>
            <a:spLocks noGrp="1" noChangeArrowheads="1"/>
          </p:cNvSpPr>
          <p:nvPr>
            <p:ph type="dt" sz="quarter" idx="1"/>
          </p:nvPr>
        </p:nvSpPr>
        <p:spPr bwMode="auto">
          <a:xfrm>
            <a:off x="0" y="531813"/>
            <a:ext cx="30448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a:defRPr sz="1000">
                <a:latin typeface="ScalaSans-Regular" pitchFamily="50" charset="0"/>
              </a:defRPr>
            </a:lvl1pPr>
          </a:lstStyle>
          <a:p>
            <a:pPr>
              <a:defRPr/>
            </a:pPr>
            <a:endParaRPr lang="en-US" altLang="en-US"/>
          </a:p>
        </p:txBody>
      </p:sp>
      <p:sp>
        <p:nvSpPr>
          <p:cNvPr id="4100" name="Rectangle 4"/>
          <p:cNvSpPr>
            <a:spLocks noGrp="1" noChangeArrowheads="1"/>
          </p:cNvSpPr>
          <p:nvPr>
            <p:ph type="ftr" sz="quarter" idx="2"/>
          </p:nvPr>
        </p:nvSpPr>
        <p:spPr bwMode="auto">
          <a:xfrm>
            <a:off x="534988" y="9077325"/>
            <a:ext cx="13747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defTabSz="1085850">
              <a:defRPr sz="1200">
                <a:latin typeface="ScalaSans-Bold" pitchFamily="50"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0" y="9077325"/>
            <a:ext cx="53498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algn="r" defTabSz="1085850">
              <a:defRPr sz="1400">
                <a:latin typeface="ScalaSans-Bold" pitchFamily="50" charset="0"/>
              </a:defRPr>
            </a:lvl1pPr>
          </a:lstStyle>
          <a:p>
            <a:pPr>
              <a:defRPr/>
            </a:pPr>
            <a:fld id="{92B68E93-50E4-4323-A21D-E06078BCF18E}" type="slidenum">
              <a:rPr lang="en-US" altLang="en-US"/>
              <a:pPr>
                <a:defRPr/>
              </a:pPr>
              <a:t>‹#›</a:t>
            </a:fld>
            <a:endParaRPr lang="en-US" altLang="en-US">
              <a:latin typeface="Times New Roman" pitchFamily="18" charset="0"/>
            </a:endParaRPr>
          </a:p>
        </p:txBody>
      </p:sp>
    </p:spTree>
    <p:extLst>
      <p:ext uri="{BB962C8B-B14F-4D97-AF65-F5344CB8AC3E}">
        <p14:creationId xmlns:p14="http://schemas.microsoft.com/office/powerpoint/2010/main" val="2017883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5435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a:defRPr sz="1200"/>
            </a:lvl1pPr>
          </a:lstStyle>
          <a:p>
            <a:pPr>
              <a:defRPr/>
            </a:pPr>
            <a:endParaRPr lang="en-US" altLang="en-US"/>
          </a:p>
        </p:txBody>
      </p:sp>
      <p:sp>
        <p:nvSpPr>
          <p:cNvPr id="131075" name="Rectangle 3"/>
          <p:cNvSpPr>
            <a:spLocks noGrp="1" noChangeArrowheads="1"/>
          </p:cNvSpPr>
          <p:nvPr>
            <p:ph type="dt" idx="1"/>
          </p:nvPr>
        </p:nvSpPr>
        <p:spPr bwMode="auto">
          <a:xfrm>
            <a:off x="0" y="293688"/>
            <a:ext cx="2138363"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a:defRPr sz="1000">
                <a:latin typeface="ScalaSans-Regular" pitchFamily="50" charset="0"/>
              </a:defRPr>
            </a:lvl1pPr>
          </a:lstStyle>
          <a:p>
            <a:pPr>
              <a:defRPr/>
            </a:pPr>
            <a:endParaRPr lang="en-US" altLang="en-US"/>
          </a:p>
        </p:txBody>
      </p:sp>
      <p:sp>
        <p:nvSpPr>
          <p:cNvPr id="54276" name="Rectangle 4"/>
          <p:cNvSpPr>
            <a:spLocks noGrp="1" noRot="1" noChangeAspect="1" noChangeArrowheads="1" noTextEdit="1"/>
          </p:cNvSpPr>
          <p:nvPr>
            <p:ph type="sldImg" idx="2"/>
          </p:nvPr>
        </p:nvSpPr>
        <p:spPr bwMode="auto">
          <a:xfrm>
            <a:off x="1195388" y="708025"/>
            <a:ext cx="4635500" cy="3475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7" name="Rectangle 5"/>
          <p:cNvSpPr>
            <a:spLocks noGrp="1" noChangeArrowheads="1"/>
          </p:cNvSpPr>
          <p:nvPr>
            <p:ph type="body" sz="quarter" idx="3"/>
          </p:nvPr>
        </p:nvSpPr>
        <p:spPr bwMode="auto">
          <a:xfrm>
            <a:off x="915988" y="4421188"/>
            <a:ext cx="5194300"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31078" name="Rectangle 6"/>
          <p:cNvSpPr>
            <a:spLocks noGrp="1" noChangeArrowheads="1"/>
          </p:cNvSpPr>
          <p:nvPr>
            <p:ph type="ftr" sz="quarter" idx="4"/>
          </p:nvPr>
        </p:nvSpPr>
        <p:spPr bwMode="auto">
          <a:xfrm>
            <a:off x="534988" y="9136063"/>
            <a:ext cx="915987"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a:defRPr sz="1200"/>
            </a:lvl1pPr>
          </a:lstStyle>
          <a:p>
            <a:pPr>
              <a:defRPr/>
            </a:pPr>
            <a:endParaRPr lang="en-US" altLang="en-US"/>
          </a:p>
        </p:txBody>
      </p:sp>
      <p:sp>
        <p:nvSpPr>
          <p:cNvPr id="131079" name="Rectangle 7"/>
          <p:cNvSpPr>
            <a:spLocks noGrp="1" noChangeArrowheads="1"/>
          </p:cNvSpPr>
          <p:nvPr>
            <p:ph type="sldNum" sz="quarter" idx="5"/>
          </p:nvPr>
        </p:nvSpPr>
        <p:spPr bwMode="auto">
          <a:xfrm>
            <a:off x="0" y="9136063"/>
            <a:ext cx="534988"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a:defRPr sz="1200">
                <a:latin typeface="ScalaSans-Bold" pitchFamily="50" charset="0"/>
              </a:defRPr>
            </a:lvl1pPr>
          </a:lstStyle>
          <a:p>
            <a:pPr>
              <a:defRPr/>
            </a:pPr>
            <a:fld id="{6BB68CA6-5019-4662-B772-5DCC8DAC3819}" type="slidenum">
              <a:rPr lang="en-US" altLang="en-US"/>
              <a:pPr>
                <a:defRPr/>
              </a:pPr>
              <a:t>‹#›</a:t>
            </a:fld>
            <a:endParaRPr lang="en-US" altLang="en-US"/>
          </a:p>
        </p:txBody>
      </p:sp>
    </p:spTree>
    <p:extLst>
      <p:ext uri="{BB962C8B-B14F-4D97-AF65-F5344CB8AC3E}">
        <p14:creationId xmlns:p14="http://schemas.microsoft.com/office/powerpoint/2010/main" val="2772668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25AC80-29D7-4805-BECE-F5C403D776CC}" type="slidenum">
              <a:rPr lang="en-US" altLang="en-US" smtClean="0">
                <a:latin typeface="ScalaSans-Bold" pitchFamily="50" charset="0"/>
              </a:rPr>
              <a:pPr eaLnBrk="1" hangingPunct="1">
                <a:spcBef>
                  <a:spcPct val="0"/>
                </a:spcBef>
              </a:pPr>
              <a:t>1</a:t>
            </a:fld>
            <a:endParaRPr lang="en-US" altLang="en-US" smtClean="0">
              <a:latin typeface="ScalaSans-Bold" pitchFamily="50" charset="0"/>
            </a:endParaRPr>
          </a:p>
        </p:txBody>
      </p:sp>
      <p:sp>
        <p:nvSpPr>
          <p:cNvPr id="55299" name="Rectangle 1026"/>
          <p:cNvSpPr>
            <a:spLocks noGrp="1" noRot="1" noChangeAspect="1" noChangeArrowheads="1" noTextEdit="1"/>
          </p:cNvSpPr>
          <p:nvPr>
            <p:ph type="sldImg"/>
          </p:nvPr>
        </p:nvSpPr>
        <p:spPr>
          <a:xfrm>
            <a:off x="1195388" y="708025"/>
            <a:ext cx="4633912" cy="3475038"/>
          </a:xfrm>
          <a:ln/>
        </p:spPr>
      </p:sp>
      <p:sp>
        <p:nvSpPr>
          <p:cNvPr id="55300" name="Rectangle 1027"/>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8A0F0BF-1C9B-41F2-96B0-F5DEA25A0EF7}" type="slidenum">
              <a:rPr lang="en-US" altLang="en-US" smtClean="0">
                <a:latin typeface="ScalaSans-Bold" pitchFamily="50" charset="0"/>
              </a:rPr>
              <a:pPr eaLnBrk="1" hangingPunct="1">
                <a:spcBef>
                  <a:spcPct val="0"/>
                </a:spcBef>
              </a:pPr>
              <a:t>10</a:t>
            </a:fld>
            <a:endParaRPr lang="en-US" altLang="en-US" smtClean="0">
              <a:latin typeface="ScalaSans-Bold" pitchFamily="50" charset="0"/>
            </a:endParaRPr>
          </a:p>
        </p:txBody>
      </p:sp>
      <p:sp>
        <p:nvSpPr>
          <p:cNvPr id="66563" name="Rectangle 2"/>
          <p:cNvSpPr>
            <a:spLocks noGrp="1" noRot="1" noChangeAspect="1" noChangeArrowheads="1" noTextEdit="1"/>
          </p:cNvSpPr>
          <p:nvPr>
            <p:ph type="sldImg"/>
          </p:nvPr>
        </p:nvSpPr>
        <p:spPr>
          <a:xfrm>
            <a:off x="1196975" y="708025"/>
            <a:ext cx="4632325" cy="3475038"/>
          </a:xfrm>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636B5F6-EC40-4B71-8520-C870D2AA8E10}" type="slidenum">
              <a:rPr lang="en-US" altLang="en-US" smtClean="0">
                <a:latin typeface="ScalaSans-Bold" pitchFamily="50" charset="0"/>
              </a:rPr>
              <a:pPr eaLnBrk="1" hangingPunct="1">
                <a:spcBef>
                  <a:spcPct val="0"/>
                </a:spcBef>
              </a:pPr>
              <a:t>11</a:t>
            </a:fld>
            <a:endParaRPr lang="en-US" altLang="en-US" smtClean="0">
              <a:latin typeface="ScalaSans-Bold" pitchFamily="50" charset="0"/>
            </a:endParaRPr>
          </a:p>
        </p:txBody>
      </p:sp>
      <p:sp>
        <p:nvSpPr>
          <p:cNvPr id="67587" name="Rectangle 2"/>
          <p:cNvSpPr>
            <a:spLocks noGrp="1" noRot="1" noChangeAspect="1" noChangeArrowheads="1" noTextEdit="1"/>
          </p:cNvSpPr>
          <p:nvPr>
            <p:ph type="sldImg"/>
          </p:nvPr>
        </p:nvSpPr>
        <p:spPr>
          <a:xfrm>
            <a:off x="1196975" y="708025"/>
            <a:ext cx="4632325" cy="3475038"/>
          </a:xfrm>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818047-76C6-4AEF-94EB-F221F0DB95EB}" type="slidenum">
              <a:rPr lang="en-US" altLang="en-US" smtClean="0">
                <a:latin typeface="ScalaSans-Bold" pitchFamily="50" charset="0"/>
              </a:rPr>
              <a:pPr eaLnBrk="1" hangingPunct="1">
                <a:spcBef>
                  <a:spcPct val="0"/>
                </a:spcBef>
              </a:pPr>
              <a:t>12</a:t>
            </a:fld>
            <a:endParaRPr lang="en-US" altLang="en-US" smtClean="0">
              <a:latin typeface="ScalaSans-Bold" pitchFamily="50" charset="0"/>
            </a:endParaRPr>
          </a:p>
        </p:txBody>
      </p:sp>
      <p:sp>
        <p:nvSpPr>
          <p:cNvPr id="68611" name="Rectangle 2"/>
          <p:cNvSpPr>
            <a:spLocks noGrp="1" noRot="1" noChangeAspect="1" noChangeArrowheads="1" noTextEdit="1"/>
          </p:cNvSpPr>
          <p:nvPr>
            <p:ph type="sldImg"/>
          </p:nvPr>
        </p:nvSpPr>
        <p:spPr>
          <a:xfrm>
            <a:off x="1196975" y="708025"/>
            <a:ext cx="4632325" cy="3475038"/>
          </a:xfrm>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731FC14-5DB7-434F-A2E8-86480357D839}" type="slidenum">
              <a:rPr lang="en-US" altLang="en-US" smtClean="0">
                <a:latin typeface="ScalaSans-Bold" pitchFamily="50" charset="0"/>
              </a:rPr>
              <a:pPr eaLnBrk="1" hangingPunct="1">
                <a:spcBef>
                  <a:spcPct val="0"/>
                </a:spcBef>
              </a:pPr>
              <a:t>13</a:t>
            </a:fld>
            <a:endParaRPr lang="en-US" altLang="en-US" smtClean="0">
              <a:latin typeface="ScalaSans-Bold" pitchFamily="50" charset="0"/>
            </a:endParaRPr>
          </a:p>
        </p:txBody>
      </p:sp>
      <p:sp>
        <p:nvSpPr>
          <p:cNvPr id="69635" name="Rectangle 2"/>
          <p:cNvSpPr>
            <a:spLocks noGrp="1" noRot="1" noChangeAspect="1" noChangeArrowheads="1" noTextEdit="1"/>
          </p:cNvSpPr>
          <p:nvPr>
            <p:ph type="sldImg"/>
          </p:nvPr>
        </p:nvSpPr>
        <p:spPr>
          <a:xfrm>
            <a:off x="1196975" y="708025"/>
            <a:ext cx="4632325" cy="3475038"/>
          </a:xfrm>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C4CA7BE-3E7D-41A5-9F68-E66FD4886DE4}" type="slidenum">
              <a:rPr lang="en-US" altLang="en-US" smtClean="0">
                <a:latin typeface="ScalaSans-Bold" pitchFamily="50" charset="0"/>
              </a:rPr>
              <a:pPr eaLnBrk="1" hangingPunct="1">
                <a:spcBef>
                  <a:spcPct val="0"/>
                </a:spcBef>
              </a:pPr>
              <a:t>14</a:t>
            </a:fld>
            <a:endParaRPr lang="en-US" altLang="en-US" smtClean="0">
              <a:latin typeface="ScalaSans-Bold" pitchFamily="50" charset="0"/>
            </a:endParaRPr>
          </a:p>
        </p:txBody>
      </p:sp>
      <p:sp>
        <p:nvSpPr>
          <p:cNvPr id="70659" name="Rectangle 2"/>
          <p:cNvSpPr>
            <a:spLocks noGrp="1" noRot="1" noChangeAspect="1" noChangeArrowheads="1" noTextEdit="1"/>
          </p:cNvSpPr>
          <p:nvPr>
            <p:ph type="sldImg"/>
          </p:nvPr>
        </p:nvSpPr>
        <p:spPr>
          <a:xfrm>
            <a:off x="1196975" y="708025"/>
            <a:ext cx="4632325" cy="3475038"/>
          </a:xfrm>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9EFE27-E620-4AC7-A89D-B1948B1E481B}" type="slidenum">
              <a:rPr lang="en-US" altLang="en-US" smtClean="0">
                <a:latin typeface="ScalaSans-Bold" pitchFamily="50" charset="0"/>
              </a:rPr>
              <a:pPr eaLnBrk="1" hangingPunct="1">
                <a:spcBef>
                  <a:spcPct val="0"/>
                </a:spcBef>
              </a:pPr>
              <a:t>15</a:t>
            </a:fld>
            <a:endParaRPr lang="en-US" altLang="en-US" smtClean="0">
              <a:latin typeface="ScalaSans-Bold" pitchFamily="50" charset="0"/>
            </a:endParaRPr>
          </a:p>
        </p:txBody>
      </p:sp>
      <p:sp>
        <p:nvSpPr>
          <p:cNvPr id="71683" name="Rectangle 2"/>
          <p:cNvSpPr>
            <a:spLocks noGrp="1" noRot="1" noChangeAspect="1" noChangeArrowheads="1" noTextEdit="1"/>
          </p:cNvSpPr>
          <p:nvPr>
            <p:ph type="sldImg"/>
          </p:nvPr>
        </p:nvSpPr>
        <p:spPr>
          <a:xfrm>
            <a:off x="1196975" y="708025"/>
            <a:ext cx="4632325" cy="3475038"/>
          </a:xfrm>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B804C9E-BDDA-4D7B-BCF7-1F9FAD40E375}" type="slidenum">
              <a:rPr lang="en-US" altLang="en-US" smtClean="0">
                <a:latin typeface="ScalaSans-Bold" pitchFamily="50" charset="0"/>
              </a:rPr>
              <a:pPr eaLnBrk="1" hangingPunct="1">
                <a:spcBef>
                  <a:spcPct val="0"/>
                </a:spcBef>
              </a:pPr>
              <a:t>16</a:t>
            </a:fld>
            <a:endParaRPr lang="en-US" altLang="en-US" smtClean="0">
              <a:latin typeface="ScalaSans-Bold" pitchFamily="50" charset="0"/>
            </a:endParaRPr>
          </a:p>
        </p:txBody>
      </p:sp>
      <p:sp>
        <p:nvSpPr>
          <p:cNvPr id="72707" name="Rectangle 2"/>
          <p:cNvSpPr>
            <a:spLocks noGrp="1" noRot="1" noChangeAspect="1" noChangeArrowheads="1" noTextEdit="1"/>
          </p:cNvSpPr>
          <p:nvPr>
            <p:ph type="sldImg"/>
          </p:nvPr>
        </p:nvSpPr>
        <p:spPr>
          <a:xfrm>
            <a:off x="1196975" y="708025"/>
            <a:ext cx="4632325" cy="3475038"/>
          </a:xfrm>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49D59A5-89AA-4AE8-90AA-C35A82F791E4}" type="slidenum">
              <a:rPr lang="en-US" altLang="en-US" smtClean="0">
                <a:latin typeface="ScalaSans-Bold" pitchFamily="50" charset="0"/>
              </a:rPr>
              <a:pPr eaLnBrk="1" hangingPunct="1">
                <a:spcBef>
                  <a:spcPct val="0"/>
                </a:spcBef>
              </a:pPr>
              <a:t>17</a:t>
            </a:fld>
            <a:endParaRPr lang="en-US" altLang="en-US" smtClean="0">
              <a:latin typeface="ScalaSans-Bold" pitchFamily="50" charset="0"/>
            </a:endParaRPr>
          </a:p>
        </p:txBody>
      </p:sp>
      <p:sp>
        <p:nvSpPr>
          <p:cNvPr id="73731" name="Rectangle 2"/>
          <p:cNvSpPr>
            <a:spLocks noGrp="1" noRot="1" noChangeAspect="1" noChangeArrowheads="1" noTextEdit="1"/>
          </p:cNvSpPr>
          <p:nvPr>
            <p:ph type="sldImg"/>
          </p:nvPr>
        </p:nvSpPr>
        <p:spPr>
          <a:xfrm>
            <a:off x="1196975" y="708025"/>
            <a:ext cx="4632325" cy="3475038"/>
          </a:xfrm>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3EEC349-39DA-4C8E-9280-0FA31DC5F885}" type="slidenum">
              <a:rPr lang="en-US" altLang="en-US" smtClean="0">
                <a:latin typeface="ScalaSans-Bold" pitchFamily="50" charset="0"/>
              </a:rPr>
              <a:pPr eaLnBrk="1" hangingPunct="1">
                <a:spcBef>
                  <a:spcPct val="0"/>
                </a:spcBef>
              </a:pPr>
              <a:t>18</a:t>
            </a:fld>
            <a:endParaRPr lang="en-US" altLang="en-US" smtClean="0">
              <a:latin typeface="ScalaSans-Bold" pitchFamily="50" charset="0"/>
            </a:endParaRPr>
          </a:p>
        </p:txBody>
      </p:sp>
      <p:sp>
        <p:nvSpPr>
          <p:cNvPr id="74755" name="Rectangle 2"/>
          <p:cNvSpPr>
            <a:spLocks noGrp="1" noRot="1" noChangeAspect="1" noChangeArrowheads="1" noTextEdit="1"/>
          </p:cNvSpPr>
          <p:nvPr>
            <p:ph type="sldImg"/>
          </p:nvPr>
        </p:nvSpPr>
        <p:spPr>
          <a:xfrm>
            <a:off x="1196975" y="708025"/>
            <a:ext cx="4632325" cy="3475038"/>
          </a:xfrm>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AFC953A-B2C0-4980-8CDF-229496C39785}" type="slidenum">
              <a:rPr lang="en-US" altLang="en-US" smtClean="0">
                <a:latin typeface="ScalaSans-Bold" pitchFamily="50" charset="0"/>
              </a:rPr>
              <a:pPr eaLnBrk="1" hangingPunct="1">
                <a:spcBef>
                  <a:spcPct val="0"/>
                </a:spcBef>
              </a:pPr>
              <a:t>19</a:t>
            </a:fld>
            <a:endParaRPr lang="en-US" altLang="en-US" smtClean="0">
              <a:latin typeface="ScalaSans-Bold" pitchFamily="50" charset="0"/>
            </a:endParaRPr>
          </a:p>
        </p:txBody>
      </p:sp>
      <p:sp>
        <p:nvSpPr>
          <p:cNvPr id="75779" name="Rectangle 2"/>
          <p:cNvSpPr>
            <a:spLocks noGrp="1" noRot="1" noChangeAspect="1" noChangeArrowheads="1" noTextEdit="1"/>
          </p:cNvSpPr>
          <p:nvPr>
            <p:ph type="sldImg"/>
          </p:nvPr>
        </p:nvSpPr>
        <p:spPr>
          <a:xfrm>
            <a:off x="1196975" y="708025"/>
            <a:ext cx="4632325" cy="3475038"/>
          </a:xfrm>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8C2ED7D-A650-411C-A135-14264A594372}" type="slidenum">
              <a:rPr lang="en-US" altLang="en-US" smtClean="0">
                <a:latin typeface="ScalaSans-Bold" pitchFamily="50" charset="0"/>
              </a:rPr>
              <a:pPr eaLnBrk="1" hangingPunct="1">
                <a:spcBef>
                  <a:spcPct val="0"/>
                </a:spcBef>
              </a:pPr>
              <a:t>2</a:t>
            </a:fld>
            <a:endParaRPr lang="en-US" altLang="en-US" smtClean="0">
              <a:latin typeface="ScalaSans-Bold" pitchFamily="50" charset="0"/>
            </a:endParaRPr>
          </a:p>
        </p:txBody>
      </p:sp>
      <p:sp>
        <p:nvSpPr>
          <p:cNvPr id="59395" name="Rectangle 2"/>
          <p:cNvSpPr>
            <a:spLocks noGrp="1" noRot="1" noChangeAspect="1" noChangeArrowheads="1" noTextEdit="1"/>
          </p:cNvSpPr>
          <p:nvPr>
            <p:ph type="sldImg"/>
          </p:nvPr>
        </p:nvSpPr>
        <p:spPr>
          <a:xfrm>
            <a:off x="1195388" y="708025"/>
            <a:ext cx="4633912" cy="3475038"/>
          </a:xfrm>
          <a:ln/>
        </p:spPr>
      </p:sp>
      <p:sp>
        <p:nvSpPr>
          <p:cNvPr id="59396" name="Rectangle 3"/>
          <p:cNvSpPr>
            <a:spLocks noGrp="1" noChangeArrowheads="1"/>
          </p:cNvSpPr>
          <p:nvPr>
            <p:ph type="body" idx="1"/>
          </p:nvPr>
        </p:nvSpPr>
        <p:spPr>
          <a:noFill/>
        </p:spPr>
        <p:txBody>
          <a:bodyPr/>
          <a:lstStyle/>
          <a:p>
            <a:pPr eaLnBrk="1" hangingPunct="1"/>
            <a:r>
              <a:rPr lang="en-US" altLang="en-US" dirty="0" smtClean="0"/>
              <a:t>First franchise granted in 1873, first line opens in 1874.  Horse drawn rail is the biohazard of its day, frequently complained about in newspaper letters to the editor.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5A4EB5-7A1D-4039-A79B-02548B9D68C2}" type="slidenum">
              <a:rPr lang="en-US" altLang="en-US" smtClean="0">
                <a:latin typeface="ScalaSans-Bold" pitchFamily="50" charset="0"/>
              </a:rPr>
              <a:pPr eaLnBrk="1" hangingPunct="1">
                <a:spcBef>
                  <a:spcPct val="0"/>
                </a:spcBef>
              </a:pPr>
              <a:t>20</a:t>
            </a:fld>
            <a:endParaRPr lang="en-US" altLang="en-US" smtClean="0">
              <a:latin typeface="ScalaSans-Bold" pitchFamily="50" charset="0"/>
            </a:endParaRPr>
          </a:p>
        </p:txBody>
      </p:sp>
      <p:sp>
        <p:nvSpPr>
          <p:cNvPr id="76803" name="Rectangle 2"/>
          <p:cNvSpPr>
            <a:spLocks noGrp="1" noRot="1" noChangeAspect="1" noChangeArrowheads="1" noTextEdit="1"/>
          </p:cNvSpPr>
          <p:nvPr>
            <p:ph type="sldImg"/>
          </p:nvPr>
        </p:nvSpPr>
        <p:spPr>
          <a:xfrm>
            <a:off x="1196975" y="708025"/>
            <a:ext cx="4632325" cy="3475038"/>
          </a:xfrm>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013A1C-BB6C-498B-A6A0-B8D5FEB29F96}" type="slidenum">
              <a:rPr lang="en-US" altLang="en-US" smtClean="0">
                <a:latin typeface="ScalaSans-Bold" pitchFamily="50" charset="0"/>
              </a:rPr>
              <a:pPr eaLnBrk="1" hangingPunct="1">
                <a:spcBef>
                  <a:spcPct val="0"/>
                </a:spcBef>
              </a:pPr>
              <a:t>21</a:t>
            </a:fld>
            <a:endParaRPr lang="en-US" altLang="en-US" smtClean="0">
              <a:latin typeface="ScalaSans-Bold" pitchFamily="50" charset="0"/>
            </a:endParaRPr>
          </a:p>
        </p:txBody>
      </p:sp>
      <p:sp>
        <p:nvSpPr>
          <p:cNvPr id="77827" name="Rectangle 2"/>
          <p:cNvSpPr>
            <a:spLocks noGrp="1" noRot="1" noChangeAspect="1" noChangeArrowheads="1" noTextEdit="1"/>
          </p:cNvSpPr>
          <p:nvPr>
            <p:ph type="sldImg"/>
          </p:nvPr>
        </p:nvSpPr>
        <p:spPr>
          <a:xfrm>
            <a:off x="1196975" y="708025"/>
            <a:ext cx="4632325" cy="3475038"/>
          </a:xfrm>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3B09F4F-3185-4682-B86C-E1252DCCA9FE}" type="slidenum">
              <a:rPr lang="en-US" altLang="en-US" smtClean="0">
                <a:latin typeface="ScalaSans-Bold" pitchFamily="50" charset="0"/>
              </a:rPr>
              <a:pPr eaLnBrk="1" hangingPunct="1">
                <a:spcBef>
                  <a:spcPct val="0"/>
                </a:spcBef>
              </a:pPr>
              <a:t>22</a:t>
            </a:fld>
            <a:endParaRPr lang="en-US" altLang="en-US" smtClean="0">
              <a:latin typeface="ScalaSans-Bold" pitchFamily="50" charset="0"/>
            </a:endParaRPr>
          </a:p>
        </p:txBody>
      </p:sp>
      <p:sp>
        <p:nvSpPr>
          <p:cNvPr id="78851" name="Rectangle 2"/>
          <p:cNvSpPr>
            <a:spLocks noGrp="1" noRot="1" noChangeAspect="1" noChangeArrowheads="1" noTextEdit="1"/>
          </p:cNvSpPr>
          <p:nvPr>
            <p:ph type="sldImg"/>
          </p:nvPr>
        </p:nvSpPr>
        <p:spPr>
          <a:xfrm>
            <a:off x="1196975" y="708025"/>
            <a:ext cx="4632325" cy="3475038"/>
          </a:xfrm>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E935832-A16C-4665-A85E-74EE59BCCC8D}" type="slidenum">
              <a:rPr lang="en-US" altLang="en-US" smtClean="0">
                <a:latin typeface="ScalaSans-Bold" pitchFamily="50" charset="0"/>
              </a:rPr>
              <a:pPr eaLnBrk="1" hangingPunct="1">
                <a:spcBef>
                  <a:spcPct val="0"/>
                </a:spcBef>
              </a:pPr>
              <a:t>23</a:t>
            </a:fld>
            <a:endParaRPr lang="en-US" altLang="en-US" smtClean="0">
              <a:latin typeface="ScalaSans-Bold" pitchFamily="50" charset="0"/>
            </a:endParaRPr>
          </a:p>
        </p:txBody>
      </p:sp>
      <p:sp>
        <p:nvSpPr>
          <p:cNvPr id="79875" name="Rectangle 2"/>
          <p:cNvSpPr>
            <a:spLocks noGrp="1" noRot="1" noChangeAspect="1" noChangeArrowheads="1" noTextEdit="1"/>
          </p:cNvSpPr>
          <p:nvPr>
            <p:ph type="sldImg"/>
          </p:nvPr>
        </p:nvSpPr>
        <p:spPr>
          <a:xfrm>
            <a:off x="1196975" y="708025"/>
            <a:ext cx="4632325" cy="3475038"/>
          </a:xfrm>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226C7A0-F170-42E8-9A85-757369D71092}" type="slidenum">
              <a:rPr lang="en-US" altLang="en-US" smtClean="0">
                <a:latin typeface="ScalaSans-Bold" pitchFamily="50" charset="0"/>
              </a:rPr>
              <a:pPr eaLnBrk="1" hangingPunct="1">
                <a:spcBef>
                  <a:spcPct val="0"/>
                </a:spcBef>
              </a:pPr>
              <a:t>24</a:t>
            </a:fld>
            <a:endParaRPr lang="en-US" altLang="en-US" smtClean="0">
              <a:latin typeface="ScalaSans-Bold" pitchFamily="50" charset="0"/>
            </a:endParaRPr>
          </a:p>
        </p:txBody>
      </p:sp>
      <p:sp>
        <p:nvSpPr>
          <p:cNvPr id="82947" name="Rectangle 2"/>
          <p:cNvSpPr>
            <a:spLocks noGrp="1" noRot="1" noChangeAspect="1" noChangeArrowheads="1" noTextEdit="1"/>
          </p:cNvSpPr>
          <p:nvPr>
            <p:ph type="sldImg"/>
          </p:nvPr>
        </p:nvSpPr>
        <p:spPr>
          <a:xfrm>
            <a:off x="1195388" y="708025"/>
            <a:ext cx="4633912" cy="3475038"/>
          </a:xfrm>
          <a:ln/>
        </p:spPr>
      </p:sp>
      <p:sp>
        <p:nvSpPr>
          <p:cNvPr id="82948" name="Rectangle 3"/>
          <p:cNvSpPr>
            <a:spLocks noGrp="1" noChangeArrowheads="1"/>
          </p:cNvSpPr>
          <p:nvPr>
            <p:ph type="body" idx="1"/>
          </p:nvPr>
        </p:nvSpPr>
        <p:spPr>
          <a:noFill/>
        </p:spPr>
        <p:txBody>
          <a:bodyPr/>
          <a:lstStyle/>
          <a:p>
            <a:pPr eaLnBrk="1" hangingPunct="1"/>
            <a:r>
              <a:rPr lang="en-US" altLang="en-US" smtClean="0"/>
              <a:t>Known for shutting down 10 remaining rail lines while imagining a new mass transit system for Los Angeles based on Monorail technology.  Suspended  car French technology.  This is the system science fiction writer Ray Bradbury still talks about today.</a:t>
            </a:r>
          </a:p>
          <a:p>
            <a:pPr eaLnBrk="1" hangingPunct="1"/>
            <a:endParaRPr lang="en-US" altLang="en-US" smtClean="0"/>
          </a:p>
          <a:p>
            <a:pPr eaLnBrk="1" hangingPunct="1"/>
            <a:r>
              <a:rPr lang="en-US" altLang="en-US" smtClean="0"/>
              <a:t>During its brief history, they managed to confuse the public and anger the Wilshire corridor, most notably Beverly Hills.</a:t>
            </a:r>
          </a:p>
          <a:p>
            <a:pPr eaLnBrk="1" hangingPunct="1"/>
            <a:r>
              <a:rPr lang="en-US" altLang="en-US" smtClean="0"/>
              <a:t>Source of the Westside Subway as the only viable was to provide mass transit along Wilshire Blvd. </a:t>
            </a:r>
          </a:p>
          <a:p>
            <a:pPr eaLnBrk="1" hangingPunct="1"/>
            <a:r>
              <a:rPr lang="en-US" altLang="en-US" smtClean="0"/>
              <a:t>First Senior Fares in the US, implemented in 1962 – 50 years ago.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043DE8A-4F9F-412B-879E-D6F383C0D0E9}" type="slidenum">
              <a:rPr lang="en-US" altLang="en-US" smtClean="0">
                <a:latin typeface="ScalaSans-Bold" pitchFamily="50" charset="0"/>
              </a:rPr>
              <a:pPr eaLnBrk="1" hangingPunct="1">
                <a:spcBef>
                  <a:spcPct val="0"/>
                </a:spcBef>
              </a:pPr>
              <a:t>25</a:t>
            </a:fld>
            <a:endParaRPr lang="en-US" altLang="en-US" smtClean="0">
              <a:latin typeface="ScalaSans-Bold" pitchFamily="50" charset="0"/>
            </a:endParaRPr>
          </a:p>
        </p:txBody>
      </p:sp>
      <p:sp>
        <p:nvSpPr>
          <p:cNvPr id="83971" name="Rectangle 1026"/>
          <p:cNvSpPr>
            <a:spLocks noGrp="1" noRot="1" noChangeAspect="1" noChangeArrowheads="1" noTextEdit="1"/>
          </p:cNvSpPr>
          <p:nvPr>
            <p:ph type="sldImg"/>
          </p:nvPr>
        </p:nvSpPr>
        <p:spPr>
          <a:xfrm>
            <a:off x="1195388" y="708025"/>
            <a:ext cx="4633912" cy="3475038"/>
          </a:xfrm>
          <a:ln/>
        </p:spPr>
      </p:sp>
      <p:sp>
        <p:nvSpPr>
          <p:cNvPr id="83972" name="Rectangle 1027"/>
          <p:cNvSpPr>
            <a:spLocks noGrp="1" noChangeArrowheads="1"/>
          </p:cNvSpPr>
          <p:nvPr>
            <p:ph type="body" idx="1"/>
          </p:nvPr>
        </p:nvSpPr>
        <p:spPr>
          <a:noFill/>
        </p:spPr>
        <p:txBody>
          <a:bodyPr/>
          <a:lstStyle/>
          <a:p>
            <a:pPr eaLnBrk="1" hangingPunct="1"/>
            <a:r>
              <a:rPr lang="en-US" altLang="en-US" smtClean="0"/>
              <a:t>Many believed that new highways would become the speedy backbone for bus routes and that there was no need to preserve rail service.</a:t>
            </a:r>
          </a:p>
          <a:p>
            <a:pPr eaLnBrk="1" hangingPunct="1"/>
            <a:endParaRPr lang="en-US" altLang="en-US" smtClean="0"/>
          </a:p>
          <a:p>
            <a:pPr eaLnBrk="1" hangingPunct="1"/>
            <a:r>
              <a:rPr lang="en-US" altLang="en-US" smtClean="0"/>
              <a:t>Some scrapped streetcars went to South Korea after WWII, others were sold to Veracruz Mexico and Buenas Aires Argentina.  Some were dumped in the ocean off of Redondo Beach as artificial reefsto enhance fishing.</a:t>
            </a:r>
          </a:p>
          <a:p>
            <a:pPr eaLnBrk="1" hangingPunct="1"/>
            <a:r>
              <a:rPr lang="en-US" altLang="en-US" smtClean="0"/>
              <a:t>Many were burned in mysterious fires.</a:t>
            </a:r>
          </a:p>
          <a:p>
            <a:pPr eaLnBrk="1" hangingPunct="1"/>
            <a:r>
              <a:rPr lang="en-US" altLang="en-US" smtClean="0"/>
              <a:t>Some were saved and operate today at the Orange Empire Railway Museum in Riverside California.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FD55477-48EA-4B2A-B7B1-2B421DA1BAA9}" type="slidenum">
              <a:rPr lang="en-US" altLang="en-US" smtClean="0">
                <a:latin typeface="ScalaSans-Bold" pitchFamily="50" charset="0"/>
              </a:rPr>
              <a:pPr eaLnBrk="1" hangingPunct="1">
                <a:spcBef>
                  <a:spcPct val="0"/>
                </a:spcBef>
              </a:pPr>
              <a:t>26</a:t>
            </a:fld>
            <a:endParaRPr lang="en-US" altLang="en-US" smtClean="0">
              <a:latin typeface="ScalaSans-Bold" pitchFamily="50" charset="0"/>
            </a:endParaRPr>
          </a:p>
        </p:txBody>
      </p:sp>
      <p:sp>
        <p:nvSpPr>
          <p:cNvPr id="84995" name="Rectangle 2"/>
          <p:cNvSpPr>
            <a:spLocks noGrp="1" noRot="1" noChangeAspect="1" noChangeArrowheads="1" noTextEdit="1"/>
          </p:cNvSpPr>
          <p:nvPr>
            <p:ph type="sldImg"/>
          </p:nvPr>
        </p:nvSpPr>
        <p:spPr>
          <a:xfrm>
            <a:off x="1195388" y="708025"/>
            <a:ext cx="4633912" cy="3475038"/>
          </a:xfrm>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5F3E2CE-6586-4F12-B9B4-0AEF3FF3C070}" type="slidenum">
              <a:rPr lang="en-US" altLang="en-US" smtClean="0">
                <a:latin typeface="ScalaSans-Bold" pitchFamily="50" charset="0"/>
              </a:rPr>
              <a:pPr eaLnBrk="1" hangingPunct="1">
                <a:spcBef>
                  <a:spcPct val="0"/>
                </a:spcBef>
              </a:pPr>
              <a:t>27</a:t>
            </a:fld>
            <a:endParaRPr lang="en-US" altLang="en-US" smtClean="0">
              <a:latin typeface="ScalaSans-Bold" pitchFamily="50" charset="0"/>
            </a:endParaRPr>
          </a:p>
        </p:txBody>
      </p:sp>
      <p:sp>
        <p:nvSpPr>
          <p:cNvPr id="86019" name="Rectangle 2"/>
          <p:cNvSpPr>
            <a:spLocks noGrp="1" noRot="1" noChangeAspect="1" noChangeArrowheads="1" noTextEdit="1"/>
          </p:cNvSpPr>
          <p:nvPr>
            <p:ph type="sldImg"/>
          </p:nvPr>
        </p:nvSpPr>
        <p:spPr>
          <a:xfrm>
            <a:off x="1196975" y="708025"/>
            <a:ext cx="4632325" cy="3475038"/>
          </a:xfrm>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23F9D7F-CC5C-40EB-8491-6215F08F53C1}" type="slidenum">
              <a:rPr lang="en-US" altLang="en-US" smtClean="0">
                <a:latin typeface="ScalaSans-Bold" pitchFamily="50" charset="0"/>
              </a:rPr>
              <a:pPr eaLnBrk="1" hangingPunct="1">
                <a:spcBef>
                  <a:spcPct val="0"/>
                </a:spcBef>
              </a:pPr>
              <a:t>28</a:t>
            </a:fld>
            <a:endParaRPr lang="en-US" altLang="en-US" smtClean="0">
              <a:latin typeface="ScalaSans-Bold" pitchFamily="50" charset="0"/>
            </a:endParaRPr>
          </a:p>
        </p:txBody>
      </p:sp>
      <p:sp>
        <p:nvSpPr>
          <p:cNvPr id="87043" name="Rectangle 2"/>
          <p:cNvSpPr>
            <a:spLocks noGrp="1" noRot="1" noChangeAspect="1" noChangeArrowheads="1" noTextEdit="1"/>
          </p:cNvSpPr>
          <p:nvPr>
            <p:ph type="sldImg"/>
          </p:nvPr>
        </p:nvSpPr>
        <p:spPr>
          <a:xfrm>
            <a:off x="1196975" y="708025"/>
            <a:ext cx="4632325" cy="3475038"/>
          </a:xfrm>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D02BB87-054A-40F2-95A6-B0E5B3F992B7}" type="slidenum">
              <a:rPr lang="en-US" altLang="en-US" smtClean="0">
                <a:latin typeface="ScalaSans-Bold" pitchFamily="50" charset="0"/>
              </a:rPr>
              <a:pPr eaLnBrk="1" hangingPunct="1">
                <a:spcBef>
                  <a:spcPct val="0"/>
                </a:spcBef>
              </a:pPr>
              <a:t>29</a:t>
            </a:fld>
            <a:endParaRPr lang="en-US" altLang="en-US" smtClean="0">
              <a:latin typeface="ScalaSans-Bold" pitchFamily="50" charset="0"/>
            </a:endParaRPr>
          </a:p>
        </p:txBody>
      </p:sp>
      <p:sp>
        <p:nvSpPr>
          <p:cNvPr id="88067" name="Rectangle 2"/>
          <p:cNvSpPr>
            <a:spLocks noGrp="1" noRot="1" noChangeAspect="1" noChangeArrowheads="1" noTextEdit="1"/>
          </p:cNvSpPr>
          <p:nvPr>
            <p:ph type="sldImg"/>
          </p:nvPr>
        </p:nvSpPr>
        <p:spPr>
          <a:xfrm>
            <a:off x="1195388" y="708025"/>
            <a:ext cx="4633912" cy="3475038"/>
          </a:xfrm>
          <a:ln/>
        </p:spPr>
      </p:sp>
      <p:sp>
        <p:nvSpPr>
          <p:cNvPr id="88068" name="Rectangle 3"/>
          <p:cNvSpPr>
            <a:spLocks noGrp="1" noChangeArrowheads="1"/>
          </p:cNvSpPr>
          <p:nvPr>
            <p:ph type="body" idx="1"/>
          </p:nvPr>
        </p:nvSpPr>
        <p:spPr>
          <a:noFill/>
        </p:spPr>
        <p:txBody>
          <a:bodyPr/>
          <a:lstStyle/>
          <a:p>
            <a:pPr eaLnBrk="1" hangingPunct="1"/>
            <a:r>
              <a:rPr lang="en-US" altLang="en-US" smtClean="0"/>
              <a:t>First MTA tried to obtain a federally funded loan to build the Wilshire Subway, selling the project as a series of underground civil defense shelters connected by rail.</a:t>
            </a:r>
          </a:p>
          <a:p>
            <a:pPr eaLnBrk="1" hangingPunct="1"/>
            <a:endParaRPr lang="en-US" altLang="en-US" smtClean="0"/>
          </a:p>
          <a:p>
            <a:pPr eaLnBrk="1" hangingPunct="1"/>
            <a:r>
              <a:rPr lang="en-US" altLang="en-US" smtClean="0"/>
              <a:t>Beverly Hills was adamant that any mass transit system passing through their city be underground.  Myth that Beverly Hills has opposed subway, to the contrary, they proposed the idea when faced with an elevated monorail running through their city..</a:t>
            </a:r>
          </a:p>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8C2ED7D-A650-411C-A135-14264A594372}" type="slidenum">
              <a:rPr lang="en-US" altLang="en-US" smtClean="0">
                <a:latin typeface="ScalaSans-Bold" pitchFamily="50" charset="0"/>
              </a:rPr>
              <a:pPr eaLnBrk="1" hangingPunct="1">
                <a:spcBef>
                  <a:spcPct val="0"/>
                </a:spcBef>
              </a:pPr>
              <a:t>3</a:t>
            </a:fld>
            <a:endParaRPr lang="en-US" altLang="en-US" smtClean="0">
              <a:latin typeface="ScalaSans-Bold" pitchFamily="50" charset="0"/>
            </a:endParaRPr>
          </a:p>
        </p:txBody>
      </p:sp>
      <p:sp>
        <p:nvSpPr>
          <p:cNvPr id="59395" name="Rectangle 2"/>
          <p:cNvSpPr>
            <a:spLocks noGrp="1" noRot="1" noChangeAspect="1" noChangeArrowheads="1" noTextEdit="1"/>
          </p:cNvSpPr>
          <p:nvPr>
            <p:ph type="sldImg"/>
          </p:nvPr>
        </p:nvSpPr>
        <p:spPr>
          <a:xfrm>
            <a:off x="1195388" y="708025"/>
            <a:ext cx="4633912" cy="3475038"/>
          </a:xfrm>
          <a:ln/>
        </p:spPr>
      </p:sp>
      <p:sp>
        <p:nvSpPr>
          <p:cNvPr id="5939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668CAA7-51FD-4130-8DB7-56D4EBC1F2ED}" type="slidenum">
              <a:rPr lang="en-US" altLang="en-US" smtClean="0">
                <a:latin typeface="ScalaSans-Bold" pitchFamily="50" charset="0"/>
              </a:rPr>
              <a:pPr eaLnBrk="1" hangingPunct="1">
                <a:spcBef>
                  <a:spcPct val="0"/>
                </a:spcBef>
              </a:pPr>
              <a:t>30</a:t>
            </a:fld>
            <a:endParaRPr lang="en-US" altLang="en-US" smtClean="0">
              <a:latin typeface="ScalaSans-Bold" pitchFamily="50" charset="0"/>
            </a:endParaRPr>
          </a:p>
        </p:txBody>
      </p:sp>
      <p:sp>
        <p:nvSpPr>
          <p:cNvPr id="89091" name="Rectangle 1026"/>
          <p:cNvSpPr>
            <a:spLocks noGrp="1" noRot="1" noChangeAspect="1" noChangeArrowheads="1" noTextEdit="1"/>
          </p:cNvSpPr>
          <p:nvPr>
            <p:ph type="sldImg"/>
          </p:nvPr>
        </p:nvSpPr>
        <p:spPr>
          <a:xfrm>
            <a:off x="1195388" y="708025"/>
            <a:ext cx="4633912" cy="3475038"/>
          </a:xfrm>
          <a:ln/>
        </p:spPr>
      </p:sp>
      <p:sp>
        <p:nvSpPr>
          <p:cNvPr id="89092" name="Rectangle 1027"/>
          <p:cNvSpPr>
            <a:spLocks noGrp="1" noChangeArrowheads="1"/>
          </p:cNvSpPr>
          <p:nvPr>
            <p:ph type="body" idx="1"/>
          </p:nvPr>
        </p:nvSpPr>
        <p:spPr>
          <a:noFill/>
        </p:spPr>
        <p:txBody>
          <a:bodyPr/>
          <a:lstStyle/>
          <a:p>
            <a:pPr eaLnBrk="1" hangingPunct="1"/>
            <a:r>
              <a:rPr lang="en-US" altLang="en-US" smtClean="0"/>
              <a:t>Did things no other transit agency could</a:t>
            </a:r>
          </a:p>
          <a:p>
            <a:pPr eaLnBrk="1" hangingPunct="1"/>
            <a:r>
              <a:rPr lang="en-US" altLang="en-US" smtClean="0"/>
              <a:t>In house emissions testing.</a:t>
            </a:r>
          </a:p>
          <a:p>
            <a:pPr eaLnBrk="1" hangingPunct="1"/>
            <a:r>
              <a:rPr lang="en-US" altLang="en-US" smtClean="0"/>
              <a:t>First alternative fuel transit bus – federally funded project to create a Steam powered bus.</a:t>
            </a:r>
          </a:p>
          <a:p>
            <a:pPr eaLnBrk="1" hangingPunct="1"/>
            <a:r>
              <a:rPr lang="en-US" altLang="en-US" smtClean="0"/>
              <a:t>Robotic inventory delivery for its massive rebuild center.</a:t>
            </a:r>
          </a:p>
          <a:p>
            <a:pPr eaLnBrk="1" hangingPunct="1"/>
            <a:r>
              <a:rPr lang="en-US" altLang="en-US" smtClean="0"/>
              <a:t>After 12 years of planning and lobbying, obtained a federal full funding grant agreement and began building the subway in 1986.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FC8F162-55C9-4D22-ABD2-187290FE74C1}" type="slidenum">
              <a:rPr lang="en-US" altLang="en-US" smtClean="0">
                <a:latin typeface="ScalaSans-Bold" pitchFamily="50" charset="0"/>
              </a:rPr>
              <a:pPr eaLnBrk="1" hangingPunct="1">
                <a:spcBef>
                  <a:spcPct val="0"/>
                </a:spcBef>
              </a:pPr>
              <a:t>31</a:t>
            </a:fld>
            <a:endParaRPr lang="en-US" altLang="en-US" smtClean="0">
              <a:latin typeface="ScalaSans-Bold" pitchFamily="50" charset="0"/>
            </a:endParaRPr>
          </a:p>
        </p:txBody>
      </p:sp>
      <p:sp>
        <p:nvSpPr>
          <p:cNvPr id="90115" name="Rectangle 2"/>
          <p:cNvSpPr>
            <a:spLocks noGrp="1" noRot="1" noChangeAspect="1" noChangeArrowheads="1" noTextEdit="1"/>
          </p:cNvSpPr>
          <p:nvPr>
            <p:ph type="sldImg"/>
          </p:nvPr>
        </p:nvSpPr>
        <p:spPr>
          <a:xfrm>
            <a:off x="1196975" y="708025"/>
            <a:ext cx="4632325" cy="3475038"/>
          </a:xfrm>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258546C-3299-40CE-8B62-CAE0517C89A3}" type="slidenum">
              <a:rPr lang="en-US" altLang="en-US" smtClean="0">
                <a:latin typeface="ScalaSans-Bold" pitchFamily="50" charset="0"/>
              </a:rPr>
              <a:pPr eaLnBrk="1" hangingPunct="1">
                <a:spcBef>
                  <a:spcPct val="0"/>
                </a:spcBef>
              </a:pPr>
              <a:t>32</a:t>
            </a:fld>
            <a:endParaRPr lang="en-US" altLang="en-US" smtClean="0">
              <a:latin typeface="ScalaSans-Bold" pitchFamily="50" charset="0"/>
            </a:endParaRPr>
          </a:p>
        </p:txBody>
      </p:sp>
      <p:sp>
        <p:nvSpPr>
          <p:cNvPr id="91139" name="Rectangle 2"/>
          <p:cNvSpPr>
            <a:spLocks noGrp="1" noRot="1" noChangeAspect="1" noChangeArrowheads="1" noTextEdit="1"/>
          </p:cNvSpPr>
          <p:nvPr>
            <p:ph type="sldImg"/>
          </p:nvPr>
        </p:nvSpPr>
        <p:spPr>
          <a:xfrm>
            <a:off x="1196975" y="708025"/>
            <a:ext cx="4632325" cy="3475038"/>
          </a:xfrm>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0E4C4F0-A64D-49FA-AD66-B53240570D0B}" type="slidenum">
              <a:rPr lang="en-US" altLang="en-US" smtClean="0">
                <a:latin typeface="ScalaSans-Bold" pitchFamily="50" charset="0"/>
              </a:rPr>
              <a:pPr eaLnBrk="1" hangingPunct="1">
                <a:spcBef>
                  <a:spcPct val="0"/>
                </a:spcBef>
              </a:pPr>
              <a:t>33</a:t>
            </a:fld>
            <a:endParaRPr lang="en-US" altLang="en-US" smtClean="0">
              <a:latin typeface="ScalaSans-Bold" pitchFamily="50" charset="0"/>
            </a:endParaRPr>
          </a:p>
        </p:txBody>
      </p:sp>
      <p:sp>
        <p:nvSpPr>
          <p:cNvPr id="94211" name="Rectangle 1026"/>
          <p:cNvSpPr>
            <a:spLocks noGrp="1" noRot="1" noChangeAspect="1" noChangeArrowheads="1" noTextEdit="1"/>
          </p:cNvSpPr>
          <p:nvPr>
            <p:ph type="sldImg"/>
          </p:nvPr>
        </p:nvSpPr>
        <p:spPr>
          <a:xfrm>
            <a:off x="1195388" y="708025"/>
            <a:ext cx="4633912" cy="3475038"/>
          </a:xfrm>
          <a:ln/>
        </p:spPr>
      </p:sp>
      <p:sp>
        <p:nvSpPr>
          <p:cNvPr id="94212" name="Rectangle 1027"/>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0258B63-F52B-4E4C-BAD1-5BE5AFBDCF8F}" type="slidenum">
              <a:rPr lang="en-US" altLang="en-US" smtClean="0">
                <a:latin typeface="ScalaSans-Bold" pitchFamily="50" charset="0"/>
              </a:rPr>
              <a:pPr eaLnBrk="1" hangingPunct="1">
                <a:spcBef>
                  <a:spcPct val="0"/>
                </a:spcBef>
              </a:pPr>
              <a:t>34</a:t>
            </a:fld>
            <a:endParaRPr lang="en-US" altLang="en-US" smtClean="0">
              <a:latin typeface="ScalaSans-Bold" pitchFamily="50" charset="0"/>
            </a:endParaRPr>
          </a:p>
        </p:txBody>
      </p:sp>
      <p:sp>
        <p:nvSpPr>
          <p:cNvPr id="95235" name="Rectangle 1026"/>
          <p:cNvSpPr>
            <a:spLocks noGrp="1" noRot="1" noChangeAspect="1" noChangeArrowheads="1" noTextEdit="1"/>
          </p:cNvSpPr>
          <p:nvPr>
            <p:ph type="sldImg"/>
          </p:nvPr>
        </p:nvSpPr>
        <p:spPr>
          <a:xfrm>
            <a:off x="1195388" y="708025"/>
            <a:ext cx="4633912" cy="3475038"/>
          </a:xfrm>
          <a:ln/>
        </p:spPr>
      </p:sp>
      <p:sp>
        <p:nvSpPr>
          <p:cNvPr id="95236" name="Rectangle 1027"/>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2A913CE-3AC6-4AF9-B977-806ECCE5C259}" type="slidenum">
              <a:rPr lang="en-US" altLang="en-US" smtClean="0">
                <a:latin typeface="ScalaSans-Bold" pitchFamily="50" charset="0"/>
              </a:rPr>
              <a:pPr eaLnBrk="1" hangingPunct="1">
                <a:spcBef>
                  <a:spcPct val="0"/>
                </a:spcBef>
              </a:pPr>
              <a:t>35</a:t>
            </a:fld>
            <a:endParaRPr lang="en-US" altLang="en-US" smtClean="0">
              <a:latin typeface="ScalaSans-Bold" pitchFamily="50" charset="0"/>
            </a:endParaRPr>
          </a:p>
        </p:txBody>
      </p:sp>
      <p:sp>
        <p:nvSpPr>
          <p:cNvPr id="96259" name="Rectangle 2"/>
          <p:cNvSpPr>
            <a:spLocks noGrp="1" noRot="1" noChangeAspect="1" noChangeArrowheads="1" noTextEdit="1"/>
          </p:cNvSpPr>
          <p:nvPr>
            <p:ph type="sldImg"/>
          </p:nvPr>
        </p:nvSpPr>
        <p:spPr>
          <a:xfrm>
            <a:off x="1195388" y="708025"/>
            <a:ext cx="4633912" cy="3475038"/>
          </a:xfrm>
          <a:ln/>
        </p:spPr>
      </p:sp>
      <p:sp>
        <p:nvSpPr>
          <p:cNvPr id="962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5848992-CC53-4893-A634-D354C33EDBFE}" type="slidenum">
              <a:rPr lang="en-US" altLang="en-US" smtClean="0">
                <a:latin typeface="ScalaSans-Bold" pitchFamily="50" charset="0"/>
              </a:rPr>
              <a:pPr eaLnBrk="1" hangingPunct="1">
                <a:spcBef>
                  <a:spcPct val="0"/>
                </a:spcBef>
              </a:pPr>
              <a:t>36</a:t>
            </a:fld>
            <a:endParaRPr lang="en-US" altLang="en-US" smtClean="0">
              <a:latin typeface="ScalaSans-Bold" pitchFamily="50" charset="0"/>
            </a:endParaRPr>
          </a:p>
        </p:txBody>
      </p:sp>
      <p:sp>
        <p:nvSpPr>
          <p:cNvPr id="97283" name="Rectangle 2"/>
          <p:cNvSpPr>
            <a:spLocks noGrp="1" noRot="1" noChangeAspect="1" noChangeArrowheads="1" noTextEdit="1"/>
          </p:cNvSpPr>
          <p:nvPr>
            <p:ph type="sldImg"/>
          </p:nvPr>
        </p:nvSpPr>
        <p:spPr>
          <a:xfrm>
            <a:off x="1195388" y="708025"/>
            <a:ext cx="4633912" cy="3475038"/>
          </a:xfrm>
          <a:ln/>
        </p:spPr>
      </p:sp>
      <p:sp>
        <p:nvSpPr>
          <p:cNvPr id="972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CB0676-800F-4EC9-8A20-7CDFE1625048}" type="slidenum">
              <a:rPr lang="en-US" altLang="en-US" smtClean="0">
                <a:latin typeface="ScalaSans-Bold" pitchFamily="50" charset="0"/>
              </a:rPr>
              <a:pPr eaLnBrk="1" hangingPunct="1">
                <a:spcBef>
                  <a:spcPct val="0"/>
                </a:spcBef>
              </a:pPr>
              <a:t>37</a:t>
            </a:fld>
            <a:endParaRPr lang="en-US" altLang="en-US" smtClean="0">
              <a:latin typeface="ScalaSans-Bold" pitchFamily="50" charset="0"/>
            </a:endParaRPr>
          </a:p>
        </p:txBody>
      </p:sp>
      <p:sp>
        <p:nvSpPr>
          <p:cNvPr id="100355" name="Rectangle 2"/>
          <p:cNvSpPr>
            <a:spLocks noGrp="1" noRot="1" noChangeAspect="1" noChangeArrowheads="1" noTextEdit="1"/>
          </p:cNvSpPr>
          <p:nvPr>
            <p:ph type="sldImg"/>
          </p:nvPr>
        </p:nvSpPr>
        <p:spPr>
          <a:xfrm>
            <a:off x="1196975" y="708025"/>
            <a:ext cx="4632325" cy="3475038"/>
          </a:xfrm>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CB0676-800F-4EC9-8A20-7CDFE1625048}" type="slidenum">
              <a:rPr lang="en-US" altLang="en-US" smtClean="0">
                <a:latin typeface="ScalaSans-Bold" pitchFamily="50" charset="0"/>
              </a:rPr>
              <a:pPr eaLnBrk="1" hangingPunct="1">
                <a:spcBef>
                  <a:spcPct val="0"/>
                </a:spcBef>
              </a:pPr>
              <a:t>38</a:t>
            </a:fld>
            <a:endParaRPr lang="en-US" altLang="en-US" smtClean="0">
              <a:latin typeface="ScalaSans-Bold" pitchFamily="50" charset="0"/>
            </a:endParaRPr>
          </a:p>
        </p:txBody>
      </p:sp>
      <p:sp>
        <p:nvSpPr>
          <p:cNvPr id="100355" name="Rectangle 2"/>
          <p:cNvSpPr>
            <a:spLocks noGrp="1" noRot="1" noChangeAspect="1" noChangeArrowheads="1" noTextEdit="1"/>
          </p:cNvSpPr>
          <p:nvPr>
            <p:ph type="sldImg"/>
          </p:nvPr>
        </p:nvSpPr>
        <p:spPr>
          <a:xfrm>
            <a:off x="1196975" y="708025"/>
            <a:ext cx="4632325" cy="3475038"/>
          </a:xfrm>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CB0676-800F-4EC9-8A20-7CDFE1625048}" type="slidenum">
              <a:rPr lang="en-US" altLang="en-US" smtClean="0">
                <a:latin typeface="ScalaSans-Bold" pitchFamily="50" charset="0"/>
              </a:rPr>
              <a:pPr eaLnBrk="1" hangingPunct="1">
                <a:spcBef>
                  <a:spcPct val="0"/>
                </a:spcBef>
              </a:pPr>
              <a:t>39</a:t>
            </a:fld>
            <a:endParaRPr lang="en-US" altLang="en-US" smtClean="0">
              <a:latin typeface="ScalaSans-Bold" pitchFamily="50" charset="0"/>
            </a:endParaRPr>
          </a:p>
        </p:txBody>
      </p:sp>
      <p:sp>
        <p:nvSpPr>
          <p:cNvPr id="100355" name="Rectangle 2"/>
          <p:cNvSpPr>
            <a:spLocks noGrp="1" noRot="1" noChangeAspect="1" noChangeArrowheads="1" noTextEdit="1"/>
          </p:cNvSpPr>
          <p:nvPr>
            <p:ph type="sldImg"/>
          </p:nvPr>
        </p:nvSpPr>
        <p:spPr>
          <a:xfrm>
            <a:off x="1196975" y="708025"/>
            <a:ext cx="4632325" cy="3475038"/>
          </a:xfrm>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EF2A2AB-010B-4CCB-9202-38219BD24DC4}" type="slidenum">
              <a:rPr lang="en-US" altLang="en-US" smtClean="0">
                <a:latin typeface="ScalaSans-Bold" pitchFamily="50" charset="0"/>
              </a:rPr>
              <a:pPr eaLnBrk="1" hangingPunct="1">
                <a:spcBef>
                  <a:spcPct val="0"/>
                </a:spcBef>
              </a:pPr>
              <a:t>4</a:t>
            </a:fld>
            <a:endParaRPr lang="en-US" altLang="en-US" smtClean="0">
              <a:latin typeface="ScalaSans-Bold" pitchFamily="50" charset="0"/>
            </a:endParaRPr>
          </a:p>
        </p:txBody>
      </p:sp>
      <p:sp>
        <p:nvSpPr>
          <p:cNvPr id="60419" name="Rectangle 2"/>
          <p:cNvSpPr>
            <a:spLocks noGrp="1" noRot="1" noChangeAspect="1" noChangeArrowheads="1" noTextEdit="1"/>
          </p:cNvSpPr>
          <p:nvPr>
            <p:ph type="sldImg"/>
          </p:nvPr>
        </p:nvSpPr>
        <p:spPr>
          <a:xfrm>
            <a:off x="1195388" y="708025"/>
            <a:ext cx="4633912" cy="3475038"/>
          </a:xfrm>
          <a:ln/>
        </p:spPr>
      </p:sp>
      <p:sp>
        <p:nvSpPr>
          <p:cNvPr id="60420" name="Rectangle 3"/>
          <p:cNvSpPr>
            <a:spLocks noGrp="1" noChangeArrowheads="1"/>
          </p:cNvSpPr>
          <p:nvPr>
            <p:ph type="body" idx="1"/>
          </p:nvPr>
        </p:nvSpPr>
        <p:spPr>
          <a:noFill/>
        </p:spPr>
        <p:txBody>
          <a:bodyPr/>
          <a:lstStyle/>
          <a:p>
            <a:pPr eaLnBrk="1" hangingPunct="1"/>
            <a:r>
              <a:rPr lang="en-US" altLang="en-US" smtClean="0"/>
              <a:t>Innovation with Cable drawn railways, all of these companies went bankrupt quickly.  Accident prone, unpaved streets, and expanding city made service with this technology a challenge.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CB0676-800F-4EC9-8A20-7CDFE1625048}" type="slidenum">
              <a:rPr lang="en-US" altLang="en-US" smtClean="0">
                <a:latin typeface="ScalaSans-Bold" pitchFamily="50" charset="0"/>
              </a:rPr>
              <a:pPr eaLnBrk="1" hangingPunct="1">
                <a:spcBef>
                  <a:spcPct val="0"/>
                </a:spcBef>
              </a:pPr>
              <a:t>40</a:t>
            </a:fld>
            <a:endParaRPr lang="en-US" altLang="en-US" smtClean="0">
              <a:latin typeface="ScalaSans-Bold" pitchFamily="50" charset="0"/>
            </a:endParaRPr>
          </a:p>
        </p:txBody>
      </p:sp>
      <p:sp>
        <p:nvSpPr>
          <p:cNvPr id="100355" name="Rectangle 2"/>
          <p:cNvSpPr>
            <a:spLocks noGrp="1" noRot="1" noChangeAspect="1" noChangeArrowheads="1" noTextEdit="1"/>
          </p:cNvSpPr>
          <p:nvPr>
            <p:ph type="sldImg"/>
          </p:nvPr>
        </p:nvSpPr>
        <p:spPr>
          <a:xfrm>
            <a:off x="1196975" y="708025"/>
            <a:ext cx="4632325" cy="3475038"/>
          </a:xfrm>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7701A43-5579-437D-8F5A-C2AA514FD1B0}" type="slidenum">
              <a:rPr lang="en-US" altLang="en-US" smtClean="0">
                <a:latin typeface="ScalaSans-Bold" pitchFamily="50" charset="0"/>
              </a:rPr>
              <a:pPr eaLnBrk="1" hangingPunct="1">
                <a:spcBef>
                  <a:spcPct val="0"/>
                </a:spcBef>
              </a:pPr>
              <a:t>41</a:t>
            </a:fld>
            <a:endParaRPr lang="en-US" altLang="en-US" smtClean="0">
              <a:latin typeface="ScalaSans-Bold" pitchFamily="50" charset="0"/>
            </a:endParaRPr>
          </a:p>
        </p:txBody>
      </p:sp>
      <p:sp>
        <p:nvSpPr>
          <p:cNvPr id="103427" name="Rectangle 2"/>
          <p:cNvSpPr>
            <a:spLocks noGrp="1" noRot="1" noChangeAspect="1" noChangeArrowheads="1" noTextEdit="1"/>
          </p:cNvSpPr>
          <p:nvPr>
            <p:ph type="sldImg"/>
          </p:nvPr>
        </p:nvSpPr>
        <p:spPr>
          <a:xfrm>
            <a:off x="1196975" y="708025"/>
            <a:ext cx="4632325" cy="3475038"/>
          </a:xfrm>
          <a:ln/>
        </p:spPr>
      </p:sp>
      <p:sp>
        <p:nvSpPr>
          <p:cNvPr id="1034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859E4D-8685-4F08-B0EF-65B585B01850}" type="slidenum">
              <a:rPr lang="en-US" altLang="en-US" smtClean="0">
                <a:latin typeface="ScalaSans-Bold" pitchFamily="50" charset="0"/>
              </a:rPr>
              <a:pPr eaLnBrk="1" hangingPunct="1">
                <a:spcBef>
                  <a:spcPct val="0"/>
                </a:spcBef>
              </a:pPr>
              <a:t>42</a:t>
            </a:fld>
            <a:endParaRPr lang="en-US" altLang="en-US" smtClean="0">
              <a:latin typeface="ScalaSans-Bold" pitchFamily="50" charset="0"/>
            </a:endParaRPr>
          </a:p>
        </p:txBody>
      </p:sp>
      <p:sp>
        <p:nvSpPr>
          <p:cNvPr id="104451" name="Rectangle 2"/>
          <p:cNvSpPr>
            <a:spLocks noGrp="1" noRot="1" noChangeAspect="1" noChangeArrowheads="1" noTextEdit="1"/>
          </p:cNvSpPr>
          <p:nvPr>
            <p:ph type="sldImg"/>
          </p:nvPr>
        </p:nvSpPr>
        <p:spPr>
          <a:xfrm>
            <a:off x="1196975" y="708025"/>
            <a:ext cx="4632325" cy="3475038"/>
          </a:xfrm>
          <a:ln/>
        </p:spPr>
      </p:sp>
      <p:sp>
        <p:nvSpPr>
          <p:cNvPr id="1044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5AC1C44-7428-4EE4-847F-C13C79AD1BC7}" type="slidenum">
              <a:rPr lang="en-US" altLang="en-US" smtClean="0">
                <a:latin typeface="ScalaSans-Bold" pitchFamily="50" charset="0"/>
              </a:rPr>
              <a:pPr eaLnBrk="1" hangingPunct="1">
                <a:spcBef>
                  <a:spcPct val="0"/>
                </a:spcBef>
              </a:pPr>
              <a:t>43</a:t>
            </a:fld>
            <a:endParaRPr lang="en-US" altLang="en-US" smtClean="0">
              <a:latin typeface="ScalaSans-Bold" pitchFamily="50" charset="0"/>
            </a:endParaRPr>
          </a:p>
        </p:txBody>
      </p:sp>
      <p:sp>
        <p:nvSpPr>
          <p:cNvPr id="105475" name="Rectangle 2"/>
          <p:cNvSpPr>
            <a:spLocks noGrp="1" noRot="1" noChangeAspect="1" noChangeArrowheads="1" noTextEdit="1"/>
          </p:cNvSpPr>
          <p:nvPr>
            <p:ph type="sldImg"/>
          </p:nvPr>
        </p:nvSpPr>
        <p:spPr>
          <a:xfrm>
            <a:off x="1195388" y="708025"/>
            <a:ext cx="4633912" cy="3475038"/>
          </a:xfrm>
          <a:ln/>
        </p:spPr>
      </p:sp>
      <p:sp>
        <p:nvSpPr>
          <p:cNvPr id="1054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0BD17DE-381E-471F-A55B-F6F76B646C5B}" type="slidenum">
              <a:rPr lang="en-US" altLang="en-US" smtClean="0">
                <a:latin typeface="ScalaSans-Bold" pitchFamily="50" charset="0"/>
              </a:rPr>
              <a:pPr eaLnBrk="1" hangingPunct="1">
                <a:spcBef>
                  <a:spcPct val="0"/>
                </a:spcBef>
              </a:pPr>
              <a:t>5</a:t>
            </a:fld>
            <a:endParaRPr lang="en-US" altLang="en-US" smtClean="0">
              <a:latin typeface="ScalaSans-Bold" pitchFamily="50" charset="0"/>
            </a:endParaRPr>
          </a:p>
        </p:txBody>
      </p:sp>
      <p:sp>
        <p:nvSpPr>
          <p:cNvPr id="61443" name="Rectangle 2"/>
          <p:cNvSpPr>
            <a:spLocks noGrp="1" noRot="1" noChangeAspect="1" noChangeArrowheads="1" noTextEdit="1"/>
          </p:cNvSpPr>
          <p:nvPr>
            <p:ph type="sldImg"/>
          </p:nvPr>
        </p:nvSpPr>
        <p:spPr>
          <a:xfrm>
            <a:off x="1195388" y="708025"/>
            <a:ext cx="4633912" cy="3475038"/>
          </a:xfrm>
          <a:ln/>
        </p:spPr>
      </p:sp>
      <p:sp>
        <p:nvSpPr>
          <p:cNvPr id="61444" name="Rectangle 3"/>
          <p:cNvSpPr>
            <a:spLocks noGrp="1" noChangeArrowheads="1"/>
          </p:cNvSpPr>
          <p:nvPr>
            <p:ph type="body" idx="1"/>
          </p:nvPr>
        </p:nvSpPr>
        <p:spPr>
          <a:noFill/>
        </p:spPr>
        <p:txBody>
          <a:bodyPr/>
          <a:lstStyle/>
          <a:p>
            <a:pPr eaLnBrk="1" hangingPunct="1"/>
            <a:r>
              <a:rPr lang="en-US" altLang="en-US" smtClean="0"/>
              <a:t>Quickly supplants horse drawn and cable railways.  Leads to the first transit library open to the public in 1895.  Had to convince the Victorian era  minded  public that electricity and speed were safe.</a:t>
            </a:r>
          </a:p>
          <a:p>
            <a:pPr eaLnBrk="1" hangingPunct="1"/>
            <a:r>
              <a:rPr lang="en-US" altLang="en-US" smtClean="0"/>
              <a:t>Massive expansion outward, first to Pasadena, then Long Beach, based on those successes, every suburban community lobbied for rail connections to downtown.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1477F09-3FF2-4B2B-9BA5-A463B21C8130}" type="slidenum">
              <a:rPr lang="en-US" altLang="en-US" smtClean="0">
                <a:latin typeface="ScalaSans-Bold" pitchFamily="50" charset="0"/>
              </a:rPr>
              <a:pPr eaLnBrk="1" hangingPunct="1">
                <a:spcBef>
                  <a:spcPct val="0"/>
                </a:spcBef>
              </a:pPr>
              <a:t>6</a:t>
            </a:fld>
            <a:endParaRPr lang="en-US" altLang="en-US" smtClean="0">
              <a:latin typeface="ScalaSans-Bold" pitchFamily="50" charset="0"/>
            </a:endParaRPr>
          </a:p>
        </p:txBody>
      </p:sp>
      <p:sp>
        <p:nvSpPr>
          <p:cNvPr id="64515" name="Rectangle 2"/>
          <p:cNvSpPr>
            <a:spLocks noGrp="1" noRot="1" noChangeAspect="1" noChangeArrowheads="1" noTextEdit="1"/>
          </p:cNvSpPr>
          <p:nvPr>
            <p:ph type="sldImg"/>
          </p:nvPr>
        </p:nvSpPr>
        <p:spPr>
          <a:xfrm>
            <a:off x="1196975" y="708025"/>
            <a:ext cx="4632325" cy="3475038"/>
          </a:xfrm>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0F2DA42-3831-43CE-8F17-638A3CFC2D1C}" type="slidenum">
              <a:rPr lang="en-US" altLang="en-US" smtClean="0">
                <a:latin typeface="ScalaSans-Bold" pitchFamily="50" charset="0"/>
              </a:rPr>
              <a:pPr eaLnBrk="1" hangingPunct="1">
                <a:spcBef>
                  <a:spcPct val="0"/>
                </a:spcBef>
              </a:pPr>
              <a:t>7</a:t>
            </a:fld>
            <a:endParaRPr lang="en-US" altLang="en-US" smtClean="0">
              <a:latin typeface="ScalaSans-Bold" pitchFamily="50" charset="0"/>
            </a:endParaRPr>
          </a:p>
        </p:txBody>
      </p:sp>
      <p:sp>
        <p:nvSpPr>
          <p:cNvPr id="62467" name="Rectangle 2"/>
          <p:cNvSpPr>
            <a:spLocks noGrp="1" noRot="1" noChangeAspect="1" noChangeArrowheads="1" noTextEdit="1"/>
          </p:cNvSpPr>
          <p:nvPr>
            <p:ph type="sldImg"/>
          </p:nvPr>
        </p:nvSpPr>
        <p:spPr>
          <a:xfrm>
            <a:off x="1195388" y="708025"/>
            <a:ext cx="4633912" cy="3475038"/>
          </a:xfrm>
          <a:ln/>
        </p:spPr>
      </p:sp>
      <p:sp>
        <p:nvSpPr>
          <p:cNvPr id="62468" name="Rectangle 3"/>
          <p:cNvSpPr>
            <a:spLocks noGrp="1" noChangeArrowheads="1"/>
          </p:cNvSpPr>
          <p:nvPr>
            <p:ph type="body" idx="1"/>
          </p:nvPr>
        </p:nvSpPr>
        <p:spPr>
          <a:noFill/>
        </p:spPr>
        <p:txBody>
          <a:bodyPr/>
          <a:lstStyle/>
          <a:p>
            <a:pPr eaLnBrk="1" hangingPunct="1"/>
            <a:r>
              <a:rPr lang="en-US" altLang="en-US" smtClean="0"/>
              <a:t>The Red Cars – source of urban mythology promoted in Disney’s Who Framed Roger Rabbit.  Story is repeated as fact – Standard Oil, Firestone Tire and General Motors conspired to dismantle the Red Cars.  </a:t>
            </a:r>
          </a:p>
          <a:p>
            <a:pPr eaLnBrk="1" hangingPunct="1"/>
            <a:r>
              <a:rPr lang="en-US" altLang="en-US" smtClean="0"/>
              <a:t>Timelines don’t match up.  The court case was about anti-competitive contracting with suppliers and took place in 1948.  National City Lines was involved, which was the parent company of theYellow Cars, not the Red Cars, and most of LA’s rail was converted to bus in the 1950’s, after the court case, not before.</a:t>
            </a:r>
          </a:p>
          <a:p>
            <a:pPr eaLnBrk="1" hangingPunct="1"/>
            <a:endParaRPr lang="en-US" altLang="en-US" smtClean="0"/>
          </a:p>
          <a:p>
            <a:pPr eaLnBrk="1" hangingPunct="1"/>
            <a:r>
              <a:rPr lang="en-US" altLang="en-US" smtClean="0"/>
              <a:t>System connected four counties.  450 miles of its remaining right of way was purchased from Southern Pacific in 1992 for $980 million.  Allowed Metrolink to begin service quickly and preserved corridors for future Light Rail and BRT.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DEFEAA5-340D-4D28-9DDC-63C52F4EEDDB}" type="slidenum">
              <a:rPr lang="en-US" altLang="en-US" smtClean="0">
                <a:latin typeface="ScalaSans-Bold" pitchFamily="50" charset="0"/>
              </a:rPr>
              <a:pPr eaLnBrk="1" hangingPunct="1">
                <a:spcBef>
                  <a:spcPct val="0"/>
                </a:spcBef>
              </a:pPr>
              <a:t>8</a:t>
            </a:fld>
            <a:endParaRPr lang="en-US" altLang="en-US" smtClean="0">
              <a:latin typeface="ScalaSans-Bold" pitchFamily="50" charset="0"/>
            </a:endParaRPr>
          </a:p>
        </p:txBody>
      </p:sp>
      <p:sp>
        <p:nvSpPr>
          <p:cNvPr id="63491" name="Rectangle 2"/>
          <p:cNvSpPr>
            <a:spLocks noGrp="1" noRot="1" noChangeAspect="1" noChangeArrowheads="1" noTextEdit="1"/>
          </p:cNvSpPr>
          <p:nvPr>
            <p:ph type="sldImg"/>
          </p:nvPr>
        </p:nvSpPr>
        <p:spPr>
          <a:xfrm>
            <a:off x="1195388" y="708025"/>
            <a:ext cx="4633912" cy="3475038"/>
          </a:xfrm>
          <a:ln/>
        </p:spPr>
      </p:sp>
      <p:sp>
        <p:nvSpPr>
          <p:cNvPr id="63492" name="Rectangle 3"/>
          <p:cNvSpPr>
            <a:spLocks noGrp="1" noChangeArrowheads="1"/>
          </p:cNvSpPr>
          <p:nvPr>
            <p:ph type="body" idx="1"/>
          </p:nvPr>
        </p:nvSpPr>
        <p:spPr>
          <a:noFill/>
        </p:spPr>
        <p:txBody>
          <a:bodyPr/>
          <a:lstStyle/>
          <a:p>
            <a:pPr eaLnBrk="1" hangingPunct="1"/>
            <a:r>
              <a:rPr lang="en-US" altLang="en-US" smtClean="0"/>
              <a:t>Henry Huntington, ran this system until his death in 1927.  His estate continued to run it until 1945 when it sold it to Los Angeles Transit Lines.</a:t>
            </a:r>
          </a:p>
          <a:p>
            <a:pPr eaLnBrk="1" hangingPunct="1"/>
            <a:r>
              <a:rPr lang="en-US" altLang="en-US" smtClean="0"/>
              <a:t>Work horse system, morphed into today’s bus system.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2AEC700-1A63-48EA-9495-43CAE1471552}" type="slidenum">
              <a:rPr lang="en-US" altLang="en-US" smtClean="0">
                <a:latin typeface="ScalaSans-Bold" pitchFamily="50" charset="0"/>
              </a:rPr>
              <a:pPr eaLnBrk="1" hangingPunct="1">
                <a:spcBef>
                  <a:spcPct val="0"/>
                </a:spcBef>
              </a:pPr>
              <a:t>9</a:t>
            </a:fld>
            <a:endParaRPr lang="en-US" altLang="en-US" smtClean="0">
              <a:latin typeface="ScalaSans-Bold" pitchFamily="50" charset="0"/>
            </a:endParaRPr>
          </a:p>
        </p:txBody>
      </p:sp>
      <p:sp>
        <p:nvSpPr>
          <p:cNvPr id="65539" name="Rectangle 2"/>
          <p:cNvSpPr>
            <a:spLocks noGrp="1" noRot="1" noChangeAspect="1" noChangeArrowheads="1" noTextEdit="1"/>
          </p:cNvSpPr>
          <p:nvPr>
            <p:ph type="sldImg"/>
          </p:nvPr>
        </p:nvSpPr>
        <p:spPr>
          <a:xfrm>
            <a:off x="1196975" y="708025"/>
            <a:ext cx="4632325" cy="3475038"/>
          </a:xfrm>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0" y="5715000"/>
            <a:ext cx="9144000" cy="11430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smtClean="0"/>
          </a:p>
        </p:txBody>
      </p:sp>
      <p:pic>
        <p:nvPicPr>
          <p:cNvPr id="5"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5263" y="5867400"/>
            <a:ext cx="180181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ctrTitle"/>
          </p:nvPr>
        </p:nvSpPr>
        <p:spPr>
          <a:xfrm>
            <a:off x="912813" y="2362200"/>
            <a:ext cx="7772400" cy="1600200"/>
          </a:xfrm>
        </p:spPr>
        <p:txBody>
          <a:bodyPr/>
          <a:lstStyle>
            <a:lvl1pPr>
              <a:defRPr sz="4000"/>
            </a:lvl1pPr>
          </a:lstStyle>
          <a:p>
            <a:pPr lvl="0"/>
            <a:r>
              <a:rPr lang="en-US" altLang="en-US" noProof="0" smtClean="0"/>
              <a:t>Click to edit Master title style</a:t>
            </a:r>
          </a:p>
        </p:txBody>
      </p:sp>
      <p:sp>
        <p:nvSpPr>
          <p:cNvPr id="132099" name="Rectangle 3"/>
          <p:cNvSpPr>
            <a:spLocks noGrp="1" noChangeArrowheads="1"/>
          </p:cNvSpPr>
          <p:nvPr>
            <p:ph type="subTitle" idx="1"/>
          </p:nvPr>
        </p:nvSpPr>
        <p:spPr>
          <a:xfrm>
            <a:off x="912813" y="4114800"/>
            <a:ext cx="7773987" cy="1219200"/>
          </a:xfrm>
        </p:spPr>
        <p:txBody>
          <a:bodyPr/>
          <a:lstStyle>
            <a:lvl1pPr marL="0" indent="0">
              <a:buFontTx/>
              <a:buNone/>
              <a:defRPr sz="2800"/>
            </a:lvl1pPr>
          </a:lstStyle>
          <a:p>
            <a:pPr lvl="0"/>
            <a:r>
              <a:rPr lang="en-US" altLang="en-US" noProof="0" smtClean="0"/>
              <a:t>Click to edit Master subtitle style</a:t>
            </a:r>
          </a:p>
        </p:txBody>
      </p:sp>
      <p:sp>
        <p:nvSpPr>
          <p:cNvPr id="6" name="Rectangle 4"/>
          <p:cNvSpPr>
            <a:spLocks noGrp="1" noChangeArrowheads="1"/>
          </p:cNvSpPr>
          <p:nvPr>
            <p:ph type="ftr" sz="quarter" idx="10"/>
          </p:nvPr>
        </p:nvSpPr>
        <p:spPr bwMode="auto">
          <a:xfrm>
            <a:off x="5181600" y="6553200"/>
            <a:ext cx="31242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a:defRPr sz="1200">
                <a:solidFill>
                  <a:schemeClr val="bg1"/>
                </a:solidFill>
              </a:defRPr>
            </a:lvl1pPr>
          </a:lstStyle>
          <a:p>
            <a:pPr>
              <a:defRPr/>
            </a:pPr>
            <a:endParaRPr lang="en-US" altLang="en-US"/>
          </a:p>
        </p:txBody>
      </p:sp>
      <p:sp>
        <p:nvSpPr>
          <p:cNvPr id="7" name="Rectangle 5"/>
          <p:cNvSpPr>
            <a:spLocks noGrp="1" noChangeArrowheads="1"/>
          </p:cNvSpPr>
          <p:nvPr>
            <p:ph type="sldNum" sz="quarter" idx="11"/>
          </p:nvPr>
        </p:nvSpPr>
        <p:spPr bwMode="auto">
          <a:xfrm>
            <a:off x="8382000" y="6553200"/>
            <a:ext cx="6096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a:defRPr sz="1200">
                <a:solidFill>
                  <a:schemeClr val="bg1"/>
                </a:solidFill>
                <a:latin typeface="ScalaSans-Bold" pitchFamily="50" charset="0"/>
              </a:defRPr>
            </a:lvl1pPr>
          </a:lstStyle>
          <a:p>
            <a:pPr>
              <a:defRPr/>
            </a:pPr>
            <a:fld id="{40597567-FFDA-4CCF-ADDC-98FA8DE0D127}" type="slidenum">
              <a:rPr lang="en-US" altLang="en-US"/>
              <a:pPr>
                <a:defRPr/>
              </a:pPr>
              <a:t>‹#›</a:t>
            </a:fld>
            <a:endParaRPr lang="en-US" altLang="en-US">
              <a:latin typeface="Times New Roman" pitchFamily="18" charset="0"/>
            </a:endParaRPr>
          </a:p>
        </p:txBody>
      </p:sp>
    </p:spTree>
    <p:extLst>
      <p:ext uri="{BB962C8B-B14F-4D97-AF65-F5344CB8AC3E}">
        <p14:creationId xmlns:p14="http://schemas.microsoft.com/office/powerpoint/2010/main" val="1236885945"/>
      </p:ext>
    </p:extLst>
  </p:cSld>
  <p:clrMapOvr>
    <a:masterClrMapping/>
  </p:clrMapOvr>
  <p:transition advClick="0" advTm="45000">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927899"/>
      </p:ext>
    </p:extLst>
  </p:cSld>
  <p:clrMapOvr>
    <a:masterClrMapping/>
  </p:clrMapOvr>
  <p:transition advClick="0" advTm="45000">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36525"/>
            <a:ext cx="2016125" cy="5273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3088" y="136525"/>
            <a:ext cx="5895975" cy="5273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9172170"/>
      </p:ext>
    </p:extLst>
  </p:cSld>
  <p:clrMapOvr>
    <a:masterClrMapping/>
  </p:clrMapOvr>
  <p:transition advClick="0" advTm="45000">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73088" y="136525"/>
            <a:ext cx="8064500" cy="5273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3379728"/>
      </p:ext>
    </p:extLst>
  </p:cSld>
  <p:clrMapOvr>
    <a:masterClrMapping/>
  </p:clrMapOvr>
  <p:transition advClick="0" advTm="45000">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1905329"/>
      </p:ext>
    </p:extLst>
  </p:cSld>
  <p:clrMapOvr>
    <a:masterClrMapping/>
  </p:clrMapOvr>
  <p:transition advClick="0" advTm="45000">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29690466"/>
      </p:ext>
    </p:extLst>
  </p:cSld>
  <p:clrMapOvr>
    <a:masterClrMapping/>
  </p:clrMapOvr>
  <p:transition advClick="0" advTm="45000">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3088" y="1295400"/>
            <a:ext cx="38084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2954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9634746"/>
      </p:ext>
    </p:extLst>
  </p:cSld>
  <p:clrMapOvr>
    <a:masterClrMapping/>
  </p:clrMapOvr>
  <p:transition advClick="0" advTm="45000">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0224616"/>
      </p:ext>
    </p:extLst>
  </p:cSld>
  <p:clrMapOvr>
    <a:masterClrMapping/>
  </p:clrMapOvr>
  <p:transition advClick="0" advTm="45000">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0065295"/>
      </p:ext>
    </p:extLst>
  </p:cSld>
  <p:clrMapOvr>
    <a:masterClrMapping/>
  </p:clrMapOvr>
  <p:transition advClick="0" advTm="45000">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366778"/>
      </p:ext>
    </p:extLst>
  </p:cSld>
  <p:clrMapOvr>
    <a:masterClrMapping/>
  </p:clrMapOvr>
  <p:transition advClick="0" advTm="45000">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4525538"/>
      </p:ext>
    </p:extLst>
  </p:cSld>
  <p:clrMapOvr>
    <a:masterClrMapping/>
  </p:clrMapOvr>
  <p:transition advClick="0" advTm="45000">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7915480"/>
      </p:ext>
    </p:extLst>
  </p:cSld>
  <p:clrMapOvr>
    <a:masterClrMapping/>
  </p:clrMapOvr>
  <p:transition advClick="0" advTm="45000">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30913"/>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0"/>
          <p:cNvSpPr>
            <a:spLocks noChangeArrowheads="1"/>
          </p:cNvSpPr>
          <p:nvPr userDrawn="1"/>
        </p:nvSpPr>
        <p:spPr bwMode="auto">
          <a:xfrm>
            <a:off x="0" y="0"/>
            <a:ext cx="9144000" cy="9144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smtClean="0"/>
          </a:p>
        </p:txBody>
      </p:sp>
      <p:sp>
        <p:nvSpPr>
          <p:cNvPr id="1028" name="Rectangle 2"/>
          <p:cNvSpPr>
            <a:spLocks noGrp="1" noChangeArrowheads="1"/>
          </p:cNvSpPr>
          <p:nvPr>
            <p:ph type="title"/>
          </p:nvPr>
        </p:nvSpPr>
        <p:spPr bwMode="auto">
          <a:xfrm>
            <a:off x="868363" y="136525"/>
            <a:ext cx="77692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573088" y="1295400"/>
            <a:ext cx="77692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Click="0" advTm="45000">
    <p:cut/>
  </p:transition>
  <p:txStyles>
    <p:titleStyle>
      <a:lvl1pPr algn="l" defTabSz="787400" rtl="0" eaLnBrk="0" fontAlgn="base" hangingPunct="0">
        <a:spcBef>
          <a:spcPct val="0"/>
        </a:spcBef>
        <a:spcAft>
          <a:spcPct val="0"/>
        </a:spcAft>
        <a:defRPr sz="3400">
          <a:solidFill>
            <a:schemeClr val="tx1"/>
          </a:solidFill>
          <a:latin typeface="+mj-lt"/>
          <a:ea typeface="+mj-ea"/>
          <a:cs typeface="+mj-cs"/>
        </a:defRPr>
      </a:lvl1pPr>
      <a:lvl2pPr algn="l" defTabSz="787400" rtl="0" eaLnBrk="0" fontAlgn="base" hangingPunct="0">
        <a:spcBef>
          <a:spcPct val="0"/>
        </a:spcBef>
        <a:spcAft>
          <a:spcPct val="0"/>
        </a:spcAft>
        <a:defRPr sz="3400">
          <a:solidFill>
            <a:schemeClr val="tx1"/>
          </a:solidFill>
          <a:latin typeface="ScalaSansLF-Bold" pitchFamily="2" charset="0"/>
        </a:defRPr>
      </a:lvl2pPr>
      <a:lvl3pPr algn="l" defTabSz="787400" rtl="0" eaLnBrk="0" fontAlgn="base" hangingPunct="0">
        <a:spcBef>
          <a:spcPct val="0"/>
        </a:spcBef>
        <a:spcAft>
          <a:spcPct val="0"/>
        </a:spcAft>
        <a:defRPr sz="3400">
          <a:solidFill>
            <a:schemeClr val="tx1"/>
          </a:solidFill>
          <a:latin typeface="ScalaSansLF-Bold" pitchFamily="2" charset="0"/>
        </a:defRPr>
      </a:lvl3pPr>
      <a:lvl4pPr algn="l" defTabSz="787400" rtl="0" eaLnBrk="0" fontAlgn="base" hangingPunct="0">
        <a:spcBef>
          <a:spcPct val="0"/>
        </a:spcBef>
        <a:spcAft>
          <a:spcPct val="0"/>
        </a:spcAft>
        <a:defRPr sz="3400">
          <a:solidFill>
            <a:schemeClr val="tx1"/>
          </a:solidFill>
          <a:latin typeface="ScalaSansLF-Bold" pitchFamily="2" charset="0"/>
        </a:defRPr>
      </a:lvl4pPr>
      <a:lvl5pPr algn="l" defTabSz="787400" rtl="0" eaLnBrk="0" fontAlgn="base" hangingPunct="0">
        <a:spcBef>
          <a:spcPct val="0"/>
        </a:spcBef>
        <a:spcAft>
          <a:spcPct val="0"/>
        </a:spcAft>
        <a:defRPr sz="3400">
          <a:solidFill>
            <a:schemeClr val="tx1"/>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p:titleStyle>
    <p:bodyStyle>
      <a:lvl1pPr marL="295275" indent="-295275" algn="l" defTabSz="787400" rtl="0" eaLnBrk="0" fontAlgn="base" hangingPunct="0">
        <a:spcBef>
          <a:spcPct val="20000"/>
        </a:spcBef>
        <a:spcAft>
          <a:spcPct val="0"/>
        </a:spcAft>
        <a:buChar char="•"/>
        <a:defRPr sz="3200">
          <a:solidFill>
            <a:schemeClr val="tx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mn-lt"/>
        </a:defRPr>
      </a:lvl2pPr>
      <a:lvl3pPr marL="982663" indent="-195263" algn="l" defTabSz="787400" rtl="0" eaLnBrk="0" fontAlgn="base" hangingPunct="0">
        <a:spcBef>
          <a:spcPct val="20000"/>
        </a:spcBef>
        <a:spcAft>
          <a:spcPct val="0"/>
        </a:spcAft>
        <a:buChar char="•"/>
        <a:defRPr sz="2400">
          <a:solidFill>
            <a:schemeClr val="tx1"/>
          </a:solidFill>
          <a:latin typeface="+mn-lt"/>
        </a:defRPr>
      </a:lvl3pPr>
      <a:lvl4pPr marL="1377950" indent="-198438" algn="l" defTabSz="787400" rtl="0" eaLnBrk="0" fontAlgn="base" hangingPunct="0">
        <a:spcBef>
          <a:spcPct val="20000"/>
        </a:spcBef>
        <a:spcAft>
          <a:spcPct val="0"/>
        </a:spcAft>
        <a:buChar char="–"/>
        <a:defRPr sz="2000">
          <a:solidFill>
            <a:schemeClr val="tx1"/>
          </a:solidFill>
          <a:latin typeface="+mn-lt"/>
        </a:defRPr>
      </a:lvl4pPr>
      <a:lvl5pPr marL="1770063" indent="-196850" algn="l" defTabSz="787400" rtl="0" eaLnBrk="0" fontAlgn="base" hangingPunct="0">
        <a:spcBef>
          <a:spcPct val="20000"/>
        </a:spcBef>
        <a:spcAft>
          <a:spcPct val="0"/>
        </a:spcAft>
        <a:buChar char="»"/>
        <a:defRPr sz="1600">
          <a:solidFill>
            <a:schemeClr val="tx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articles.philly.com/1994-07-25/news/25846098_1_black-men-ptc-trolley" TargetMode="External"/><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sfmta.com/cms/rhome/documents/TransitinSanFrancisco-CallwellChronologyweb.pdf" TargetMode="External"/><Relationship Id="rId11" Type="http://schemas.openxmlformats.org/officeDocument/2006/relationships/image" Target="../media/image22.jpeg"/><Relationship Id="rId5" Type="http://schemas.openxmlformats.org/officeDocument/2006/relationships/hyperlink" Target="http://www.youtube.com/watch?v=V75CegsJWio" TargetMode="External"/><Relationship Id="rId10" Type="http://schemas.openxmlformats.org/officeDocument/2006/relationships/image" Target="../media/image21.jpeg"/><Relationship Id="rId4" Type="http://schemas.openxmlformats.org/officeDocument/2006/relationships/hyperlink" Target="http://www.washingtoncitypaper.com/blogs/citydesk/2011/02/01/today-in-d-c-history-streetcar-operator-hires-1st-african-american-motorman/" TargetMode="External"/><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2.wmf"/><Relationship Id="rId4" Type="http://schemas.openxmlformats.org/officeDocument/2006/relationships/image" Target="../media/image61.wmf"/></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8.tiff"/><Relationship Id="rId4" Type="http://schemas.openxmlformats.org/officeDocument/2006/relationships/image" Target="../media/image87.tiff"/></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claytonmuseum.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533400"/>
            <a:ext cx="7772400" cy="1600200"/>
          </a:xfrm>
        </p:spPr>
        <p:txBody>
          <a:bodyPr/>
          <a:lstStyle/>
          <a:p>
            <a:pPr eaLnBrk="1" hangingPunct="1"/>
            <a:r>
              <a:rPr lang="en-US" altLang="en-US" dirty="0" smtClean="0"/>
              <a:t>Black History &amp; </a:t>
            </a:r>
            <a:br>
              <a:rPr lang="en-US" altLang="en-US" dirty="0" smtClean="0"/>
            </a:br>
            <a:r>
              <a:rPr lang="en-US" altLang="en-US" dirty="0" smtClean="0"/>
              <a:t>Los Angeles   </a:t>
            </a:r>
            <a:br>
              <a:rPr lang="en-US" altLang="en-US" dirty="0" smtClean="0"/>
            </a:br>
            <a:r>
              <a:rPr lang="en-US" altLang="en-US" dirty="0" smtClean="0"/>
              <a:t>Transit: Local Firsts</a:t>
            </a:r>
          </a:p>
        </p:txBody>
      </p:sp>
      <p:sp>
        <p:nvSpPr>
          <p:cNvPr id="3075" name="Rectangle 3"/>
          <p:cNvSpPr>
            <a:spLocks noGrp="1" noChangeArrowheads="1"/>
          </p:cNvSpPr>
          <p:nvPr>
            <p:ph type="subTitle" idx="1"/>
          </p:nvPr>
        </p:nvSpPr>
        <p:spPr>
          <a:xfrm>
            <a:off x="609600" y="3581400"/>
            <a:ext cx="7848600" cy="2514600"/>
          </a:xfrm>
        </p:spPr>
        <p:txBody>
          <a:bodyPr/>
          <a:lstStyle/>
          <a:p>
            <a:pPr eaLnBrk="1" hangingPunct="1"/>
            <a:endParaRPr lang="en-US" altLang="en-US" sz="2400" dirty="0" smtClean="0">
              <a:latin typeface="Verdana" pitchFamily="34" charset="0"/>
            </a:endParaRPr>
          </a:p>
          <a:p>
            <a:pPr eaLnBrk="1" hangingPunct="1"/>
            <a:endParaRPr lang="en-US" altLang="en-US" sz="2400" dirty="0" smtClean="0">
              <a:latin typeface="Verdana" pitchFamily="34" charset="0"/>
            </a:endParaRPr>
          </a:p>
          <a:p>
            <a:pPr eaLnBrk="1" hangingPunct="1"/>
            <a:r>
              <a:rPr lang="en-US" altLang="en-US" sz="2400" dirty="0" smtClean="0">
                <a:latin typeface="+mj-lt"/>
              </a:rPr>
              <a:t>Dorothy Peyton Gray Transportation Research Library, Archive &amp; Records Management</a:t>
            </a:r>
          </a:p>
        </p:txBody>
      </p:sp>
      <p:pic>
        <p:nvPicPr>
          <p:cNvPr id="3076" name="Picture 5"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100" y="228600"/>
            <a:ext cx="32654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390">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WW II – President Roosevelt’s Order</a:t>
            </a:r>
          </a:p>
        </p:txBody>
      </p:sp>
      <p:sp>
        <p:nvSpPr>
          <p:cNvPr id="14339" name="Rectangle 3"/>
          <p:cNvSpPr>
            <a:spLocks noGrp="1" noChangeArrowheads="1"/>
          </p:cNvSpPr>
          <p:nvPr>
            <p:ph type="body" idx="1"/>
          </p:nvPr>
        </p:nvSpPr>
        <p:spPr>
          <a:xfrm>
            <a:off x="609600" y="1143000"/>
            <a:ext cx="7732712" cy="4495800"/>
          </a:xfrm>
        </p:spPr>
        <p:txBody>
          <a:bodyPr/>
          <a:lstStyle/>
          <a:p>
            <a:pPr eaLnBrk="1" hangingPunct="1">
              <a:lnSpc>
                <a:spcPct val="80000"/>
              </a:lnSpc>
            </a:pPr>
            <a:r>
              <a:rPr lang="en-US" altLang="en-US" sz="2400" dirty="0" smtClean="0"/>
              <a:t>Executive Order 8802</a:t>
            </a:r>
          </a:p>
          <a:p>
            <a:pPr eaLnBrk="1" hangingPunct="1">
              <a:lnSpc>
                <a:spcPct val="80000"/>
              </a:lnSpc>
            </a:pPr>
            <a:endParaRPr lang="en-US" altLang="en-US" sz="2200" dirty="0" smtClean="0"/>
          </a:p>
          <a:p>
            <a:pPr lvl="1" eaLnBrk="1" hangingPunct="1">
              <a:lnSpc>
                <a:spcPct val="80000"/>
              </a:lnSpc>
            </a:pPr>
            <a:r>
              <a:rPr lang="en-US" altLang="en-US" sz="2200" dirty="0" smtClean="0"/>
              <a:t>On June 25, 1941, President Roosevelt created the Fair Employment Practices Committee (FEPC) by signing Executive Order 8802, which stated, "there shall be no discrimination in the employment of workers in defense industries or government because of race, creed, color, or national origin." This was due in large part to the urging of </a:t>
            </a:r>
            <a:r>
              <a:rPr lang="en-US" altLang="en-US" sz="2200" u="sng" dirty="0" smtClean="0"/>
              <a:t>A. Philip Randolph</a:t>
            </a:r>
            <a:r>
              <a:rPr lang="en-US" altLang="en-US" sz="2200" dirty="0" smtClean="0"/>
              <a:t>, who was the founding president of the Brotherhood of Sleeping Car Porters. </a:t>
            </a:r>
          </a:p>
          <a:p>
            <a:pPr lvl="1" eaLnBrk="1" hangingPunct="1">
              <a:lnSpc>
                <a:spcPct val="80000"/>
              </a:lnSpc>
            </a:pPr>
            <a:endParaRPr lang="en-US" altLang="en-US" sz="2200" dirty="0" smtClean="0"/>
          </a:p>
          <a:p>
            <a:pPr lvl="1" eaLnBrk="1" hangingPunct="1">
              <a:lnSpc>
                <a:spcPct val="80000"/>
              </a:lnSpc>
            </a:pPr>
            <a:r>
              <a:rPr lang="en-US" altLang="en-US" sz="2200" dirty="0" smtClean="0"/>
              <a:t>The Fair Employment Practices Commission (FEPC) implemented US Executive Order 8802, requiring that companies with government contracts not to discriminate on the basis of race or religion. It was intended to help African Americans and other minorities obtain jobs in </a:t>
            </a:r>
            <a:r>
              <a:rPr lang="en-US" altLang="en-US" sz="2200" dirty="0" err="1" smtClean="0"/>
              <a:t>homefront</a:t>
            </a:r>
            <a:r>
              <a:rPr lang="en-US" altLang="en-US" sz="2200" dirty="0" smtClean="0"/>
              <a:t> industries. </a:t>
            </a:r>
          </a:p>
        </p:txBody>
      </p:sp>
    </p:spTree>
  </p:cSld>
  <p:clrMapOvr>
    <a:masterClrMapping/>
  </p:clrMapOvr>
  <p:transition advTm="9646">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136525"/>
            <a:ext cx="8534400" cy="685800"/>
          </a:xfrm>
        </p:spPr>
        <p:txBody>
          <a:bodyPr/>
          <a:lstStyle/>
          <a:p>
            <a:pPr eaLnBrk="1" hangingPunct="1"/>
            <a:r>
              <a:rPr lang="en-US" altLang="en-US" sz="3000" dirty="0" smtClean="0"/>
              <a:t>Los Angeles Railway &amp; the Initial Reaction</a:t>
            </a:r>
          </a:p>
        </p:txBody>
      </p:sp>
      <p:sp>
        <p:nvSpPr>
          <p:cNvPr id="15363" name="Rectangle 3"/>
          <p:cNvSpPr>
            <a:spLocks noGrp="1" noChangeArrowheads="1"/>
          </p:cNvSpPr>
          <p:nvPr>
            <p:ph type="body" idx="1"/>
          </p:nvPr>
        </p:nvSpPr>
        <p:spPr>
          <a:xfrm>
            <a:off x="609600" y="1066800"/>
            <a:ext cx="7769225" cy="3429000"/>
          </a:xfrm>
        </p:spPr>
        <p:txBody>
          <a:bodyPr/>
          <a:lstStyle/>
          <a:p>
            <a:pPr eaLnBrk="1" hangingPunct="1">
              <a:lnSpc>
                <a:spcPct val="80000"/>
              </a:lnSpc>
            </a:pPr>
            <a:r>
              <a:rPr lang="en-US" altLang="en-US" sz="2800" dirty="0" smtClean="0"/>
              <a:t>Henry E. Huntington’s Estate ran Los Angeles Railway (</a:t>
            </a:r>
            <a:r>
              <a:rPr lang="en-US" altLang="en-US" sz="2800" dirty="0" err="1" smtClean="0"/>
              <a:t>LARy</a:t>
            </a:r>
            <a:r>
              <a:rPr lang="en-US" altLang="en-US" sz="2800" dirty="0" smtClean="0"/>
              <a:t>) after his death in 1927, up until 1945.</a:t>
            </a:r>
          </a:p>
          <a:p>
            <a:pPr eaLnBrk="1" hangingPunct="1">
              <a:lnSpc>
                <a:spcPct val="80000"/>
              </a:lnSpc>
            </a:pPr>
            <a:r>
              <a:rPr lang="en-US" altLang="en-US" sz="2800" dirty="0" err="1" smtClean="0"/>
              <a:t>LARy</a:t>
            </a:r>
            <a:r>
              <a:rPr lang="en-US" altLang="en-US" sz="2800" dirty="0" smtClean="0"/>
              <a:t> wrote letters to the wartime Fair Employment Practices Commission in 1942 arguing they couldn’t comply with Order 8802 due to the costs associated with building new facilities required to keeps races/genders separate.</a:t>
            </a:r>
          </a:p>
        </p:txBody>
      </p:sp>
      <p:pic>
        <p:nvPicPr>
          <p:cNvPr id="15364" name="Picture 5" descr="jim-crow-l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494213"/>
            <a:ext cx="319087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6"/>
          <p:cNvSpPr txBox="1">
            <a:spLocks noChangeArrowheads="1"/>
          </p:cNvSpPr>
          <p:nvPr/>
        </p:nvSpPr>
        <p:spPr bwMode="auto">
          <a:xfrm>
            <a:off x="1905000" y="4800600"/>
            <a:ext cx="3657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t>*LARy correspondence is kept in the National Archives &amp; Records Administration offices in San Bruno, California.</a:t>
            </a:r>
          </a:p>
        </p:txBody>
      </p:sp>
    </p:spTree>
  </p:cSld>
  <p:clrMapOvr>
    <a:masterClrMapping/>
  </p:clrMapOvr>
  <p:transition advTm="8993">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mtClean="0"/>
              <a:t>Meanwhile on East Coast….</a:t>
            </a:r>
          </a:p>
        </p:txBody>
      </p:sp>
      <p:sp>
        <p:nvSpPr>
          <p:cNvPr id="16387" name="Rectangle 3"/>
          <p:cNvSpPr>
            <a:spLocks noGrp="1" noChangeArrowheads="1"/>
          </p:cNvSpPr>
          <p:nvPr>
            <p:ph type="body" idx="1"/>
          </p:nvPr>
        </p:nvSpPr>
        <p:spPr>
          <a:xfrm>
            <a:off x="228600" y="1295400"/>
            <a:ext cx="6400800" cy="4572000"/>
          </a:xfrm>
        </p:spPr>
        <p:txBody>
          <a:bodyPr/>
          <a:lstStyle/>
          <a:p>
            <a:pPr eaLnBrk="1" hangingPunct="1">
              <a:lnSpc>
                <a:spcPct val="80000"/>
              </a:lnSpc>
            </a:pPr>
            <a:r>
              <a:rPr lang="en-US" altLang="en-US" sz="2000" smtClean="0"/>
              <a:t>White streetcar operators went on strike.</a:t>
            </a:r>
          </a:p>
          <a:p>
            <a:pPr eaLnBrk="1" hangingPunct="1">
              <a:lnSpc>
                <a:spcPct val="80000"/>
              </a:lnSpc>
            </a:pPr>
            <a:r>
              <a:rPr lang="en-US" altLang="en-US" sz="2000" smtClean="0"/>
              <a:t>President Franklin D. Roosevelt authorized the Secretary of War Henry L. Stimson to take control of the Philadelphia Transportation Company (now SEPTA), and Major-General Philip Hayes was put in charge of its operations. </a:t>
            </a:r>
          </a:p>
          <a:p>
            <a:pPr eaLnBrk="1" hangingPunct="1">
              <a:lnSpc>
                <a:spcPct val="80000"/>
              </a:lnSpc>
            </a:pPr>
            <a:r>
              <a:rPr lang="en-US" altLang="en-US" sz="2000" smtClean="0"/>
              <a:t>After several days of unsuccessful negotiations with the strike leaders, Hayes issued an order that the striking workers return to work on August 7, 1944, and that those refusing to comply be fired, stripped of their military draft deferment, and denied job availability certificates by the War Manpower Commission for the duration of the war. </a:t>
            </a:r>
          </a:p>
          <a:p>
            <a:pPr eaLnBrk="1" hangingPunct="1">
              <a:lnSpc>
                <a:spcPct val="80000"/>
              </a:lnSpc>
            </a:pPr>
            <a:r>
              <a:rPr lang="en-US" altLang="en-US" sz="2000" smtClean="0"/>
              <a:t>This ultimatum proved effective and on August 7 the strike ended and the strikers returned to work. The black workers, whose pending promotions to non-menial jobs triggered the strike, were allowed to assume those jobs. </a:t>
            </a:r>
          </a:p>
        </p:txBody>
      </p:sp>
      <p:pic>
        <p:nvPicPr>
          <p:cNvPr id="16388" name="Picture 5" descr="A black PTC employee is receiving instruction as a trolley ope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3886200"/>
            <a:ext cx="24669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Soldier patrolling a trolley r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144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542">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Firsts Around the Country</a:t>
            </a:r>
          </a:p>
        </p:txBody>
      </p:sp>
      <p:sp>
        <p:nvSpPr>
          <p:cNvPr id="17411" name="Rectangle 3"/>
          <p:cNvSpPr>
            <a:spLocks noGrp="1" noChangeArrowheads="1"/>
          </p:cNvSpPr>
          <p:nvPr>
            <p:ph type="body" idx="1"/>
          </p:nvPr>
        </p:nvSpPr>
        <p:spPr>
          <a:xfrm>
            <a:off x="304800" y="990600"/>
            <a:ext cx="8610600" cy="4343400"/>
          </a:xfrm>
        </p:spPr>
        <p:txBody>
          <a:bodyPr/>
          <a:lstStyle/>
          <a:p>
            <a:pPr marL="609600" indent="-609600" eaLnBrk="1" hangingPunct="1">
              <a:lnSpc>
                <a:spcPct val="80000"/>
              </a:lnSpc>
            </a:pPr>
            <a:r>
              <a:rPr lang="en-US" altLang="en-US" sz="1800" dirty="0" smtClean="0"/>
              <a:t>Philadelphia</a:t>
            </a:r>
            <a:r>
              <a:rPr lang="en-US" altLang="en-US" sz="1800" dirty="0" smtClean="0"/>
              <a:t>: William Barber had to be protected by troops in order to Operate</a:t>
            </a:r>
          </a:p>
          <a:p>
            <a:pPr marL="925513" lvl="1" indent="-533400" eaLnBrk="1" hangingPunct="1">
              <a:lnSpc>
                <a:spcPct val="80000"/>
              </a:lnSpc>
            </a:pPr>
            <a:r>
              <a:rPr lang="en-US" altLang="en-US" sz="1400" dirty="0" smtClean="0"/>
              <a:t>See </a:t>
            </a:r>
            <a:r>
              <a:rPr lang="en-US" altLang="en-US" sz="1400" dirty="0" smtClean="0">
                <a:hlinkClick r:id="rId3"/>
              </a:rPr>
              <a:t>Philly.com</a:t>
            </a:r>
            <a:r>
              <a:rPr lang="en-US" altLang="en-US" sz="1400" dirty="0" smtClean="0"/>
              <a:t> “In Midst Of A World War, They Had To Mobilize Against Hate Wildcatters Of '44 Froze City Transit - Until Troops Came”.</a:t>
            </a:r>
          </a:p>
          <a:p>
            <a:pPr marL="609600" indent="-609600" eaLnBrk="1" hangingPunct="1">
              <a:lnSpc>
                <a:spcPct val="80000"/>
              </a:lnSpc>
            </a:pPr>
            <a:r>
              <a:rPr lang="en-US" altLang="en-US" sz="1800" dirty="0" smtClean="0"/>
              <a:t>New York: Rupert Bath, a newspaper columnist and an immigrant from Trinidad became New York City’s first black Subway motorman.</a:t>
            </a:r>
          </a:p>
          <a:p>
            <a:pPr marL="609600" indent="-609600" eaLnBrk="1" hangingPunct="1">
              <a:lnSpc>
                <a:spcPct val="80000"/>
              </a:lnSpc>
            </a:pPr>
            <a:r>
              <a:rPr lang="en-US" altLang="en-US" sz="1800" dirty="0" smtClean="0"/>
              <a:t>Washington DC: B.A Simmons and Sarah Owens</a:t>
            </a:r>
          </a:p>
          <a:p>
            <a:pPr marL="925513" lvl="1" indent="-533400" eaLnBrk="1" hangingPunct="1">
              <a:lnSpc>
                <a:spcPct val="80000"/>
              </a:lnSpc>
            </a:pPr>
            <a:r>
              <a:rPr lang="en-US" altLang="en-US" sz="1400" dirty="0" smtClean="0"/>
              <a:t>See </a:t>
            </a:r>
            <a:r>
              <a:rPr lang="en-US" altLang="en-US" sz="1400" dirty="0" smtClean="0">
                <a:hlinkClick r:id="rId4"/>
              </a:rPr>
              <a:t>Washington City Paper </a:t>
            </a:r>
            <a:r>
              <a:rPr lang="en-US" altLang="en-US" sz="1400" dirty="0" smtClean="0"/>
              <a:t>“Today in D.C. History: Streetcar Operator Hires 1st African American Motorman” about B.A. Simmons</a:t>
            </a:r>
          </a:p>
          <a:p>
            <a:pPr marL="925513" lvl="1" indent="-533400" eaLnBrk="1" hangingPunct="1">
              <a:lnSpc>
                <a:spcPct val="80000"/>
              </a:lnSpc>
            </a:pPr>
            <a:r>
              <a:rPr lang="en-US" altLang="en-US" sz="1400" dirty="0" smtClean="0"/>
              <a:t>See Video: </a:t>
            </a:r>
            <a:r>
              <a:rPr lang="en-US" altLang="en-US" sz="1400" dirty="0" smtClean="0">
                <a:hlinkClick r:id="rId5"/>
              </a:rPr>
              <a:t>Sarah Owens - First post WWII black woman bus operator in Washington DC</a:t>
            </a:r>
            <a:endParaRPr lang="en-US" altLang="en-US" sz="1400" dirty="0" smtClean="0"/>
          </a:p>
          <a:p>
            <a:pPr marL="609600" indent="-609600" eaLnBrk="1" hangingPunct="1">
              <a:lnSpc>
                <a:spcPct val="80000"/>
              </a:lnSpc>
            </a:pPr>
            <a:r>
              <a:rPr lang="en-US" altLang="en-US" sz="1800" dirty="0" smtClean="0"/>
              <a:t>San Francisco Muni: </a:t>
            </a:r>
            <a:r>
              <a:rPr lang="en-US" altLang="en-US" sz="1800" dirty="0" err="1" smtClean="0"/>
              <a:t>Audley</a:t>
            </a:r>
            <a:r>
              <a:rPr lang="en-US" altLang="en-US" sz="1800" dirty="0" smtClean="0"/>
              <a:t> Cole</a:t>
            </a:r>
          </a:p>
          <a:p>
            <a:pPr marL="925513" lvl="1" indent="-533400" eaLnBrk="1" hangingPunct="1">
              <a:lnSpc>
                <a:spcPct val="80000"/>
              </a:lnSpc>
            </a:pPr>
            <a:r>
              <a:rPr lang="en-US" altLang="en-US" sz="1400" dirty="0" smtClean="0"/>
              <a:t>See “</a:t>
            </a:r>
            <a:r>
              <a:rPr lang="en-US" altLang="en-US" sz="1400" dirty="0" smtClean="0">
                <a:hlinkClick r:id="rId6"/>
              </a:rPr>
              <a:t>Transit in San Francisco, a selected chronology 1850-1995</a:t>
            </a:r>
            <a:r>
              <a:rPr lang="en-US" altLang="en-US" sz="1400" dirty="0" smtClean="0"/>
              <a:t>” not mentioned, his wife becomes San Francisco’s first black public school teacher.</a:t>
            </a:r>
          </a:p>
          <a:p>
            <a:pPr marL="925513" lvl="1" indent="-533400" eaLnBrk="1" hangingPunct="1">
              <a:lnSpc>
                <a:spcPct val="80000"/>
              </a:lnSpc>
            </a:pPr>
            <a:r>
              <a:rPr lang="en-US" altLang="en-US" sz="1400" dirty="0" smtClean="0"/>
              <a:t>Also San </a:t>
            </a:r>
            <a:r>
              <a:rPr lang="en-US" altLang="en-US" sz="1400" dirty="0" err="1" smtClean="0"/>
              <a:t>Franciso</a:t>
            </a:r>
            <a:r>
              <a:rPr lang="en-US" altLang="en-US" sz="1400" dirty="0" smtClean="0"/>
              <a:t> Cable Cars: Maya Angelou The famous author, poet, and social activist Maya Angelou dropped out of Mission High School at 15 to work the cable cars. “The thought of sailing up and down the hills of San Francisco in a dark-blue uniform, with a money changer at my belt, caught my fancy,” she later recalled in 1969's </a:t>
            </a:r>
            <a:r>
              <a:rPr lang="en-US" altLang="en-US" sz="1400" i="1" dirty="0" smtClean="0"/>
              <a:t>I Know Why the Caged Bird Sings</a:t>
            </a:r>
            <a:r>
              <a:rPr lang="en-US" altLang="en-US" sz="1400" dirty="0" smtClean="0"/>
              <a:t>. Angelou won the job as San Francisco’s first African American (and female) cable car conductor by heckling reluctant company managers until they caved and she was hired to ring the cars’ bells and swing “on the back of the rackety trolley, smiling sweetly and persuading [her] charges to ‘step forward in the car, please.’” </a:t>
            </a:r>
          </a:p>
          <a:p>
            <a:pPr marL="925513" lvl="1" indent="-533400" eaLnBrk="1" hangingPunct="1">
              <a:lnSpc>
                <a:spcPct val="80000"/>
              </a:lnSpc>
            </a:pPr>
            <a:endParaRPr lang="en-US" altLang="en-US" sz="1400" dirty="0" smtClean="0"/>
          </a:p>
        </p:txBody>
      </p:sp>
      <p:pic>
        <p:nvPicPr>
          <p:cNvPr id="17412" name="Picture 5" descr="cablec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53149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co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5295900"/>
            <a:ext cx="1905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descr="streetcar_intersec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5275263"/>
            <a:ext cx="2362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3" descr="news17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5105400"/>
            <a:ext cx="1181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5" descr="ANd9GcRfikBPT-HfA_UEyTgdf8vS5mHqgEZwk0nJwTJugjzgkaomg4s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419">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0"/>
            <a:ext cx="8256588" cy="685800"/>
          </a:xfrm>
        </p:spPr>
        <p:txBody>
          <a:bodyPr/>
          <a:lstStyle/>
          <a:p>
            <a:pPr eaLnBrk="1" hangingPunct="1"/>
            <a:r>
              <a:rPr lang="en-US" altLang="en-US" sz="3000" dirty="0" smtClean="0">
                <a:latin typeface="Verdana" pitchFamily="34" charset="0"/>
              </a:rPr>
              <a:t>L.A. had a different advocate for </a:t>
            </a:r>
            <a:r>
              <a:rPr lang="en-US" altLang="en-US" sz="3000" dirty="0" smtClean="0">
                <a:latin typeface="Verdana" pitchFamily="34" charset="0"/>
              </a:rPr>
              <a:t>equality-</a:t>
            </a:r>
            <a:r>
              <a:rPr lang="en-US" altLang="en-US" sz="3000" dirty="0" smtClean="0">
                <a:latin typeface="Verdana" pitchFamily="34" charset="0"/>
              </a:rPr>
              <a:t/>
            </a:r>
            <a:br>
              <a:rPr lang="en-US" altLang="en-US" sz="3000" dirty="0" smtClean="0">
                <a:latin typeface="Verdana" pitchFamily="34" charset="0"/>
              </a:rPr>
            </a:br>
            <a:r>
              <a:rPr lang="en-US" altLang="en-US" sz="3000" b="1" i="1" dirty="0" smtClean="0">
                <a:latin typeface="Verdana" pitchFamily="34" charset="0"/>
              </a:rPr>
              <a:t>Reverend Clayton D. Russell</a:t>
            </a:r>
          </a:p>
        </p:txBody>
      </p:sp>
      <p:sp>
        <p:nvSpPr>
          <p:cNvPr id="18435" name="Rectangle 3"/>
          <p:cNvSpPr>
            <a:spLocks noGrp="1" noChangeArrowheads="1"/>
          </p:cNvSpPr>
          <p:nvPr>
            <p:ph type="body" idx="1"/>
          </p:nvPr>
        </p:nvSpPr>
        <p:spPr>
          <a:xfrm>
            <a:off x="3733800" y="1066800"/>
            <a:ext cx="5181600" cy="5638800"/>
          </a:xfrm>
        </p:spPr>
        <p:txBody>
          <a:bodyPr/>
          <a:lstStyle/>
          <a:p>
            <a:pPr eaLnBrk="1" hangingPunct="1">
              <a:lnSpc>
                <a:spcPct val="80000"/>
              </a:lnSpc>
            </a:pPr>
            <a:r>
              <a:rPr lang="en-US" altLang="en-US" sz="2000" smtClean="0">
                <a:latin typeface="Verdana" pitchFamily="34" charset="0"/>
              </a:rPr>
              <a:t>During World War II Russell become one of the most prominent leaders in Los Angeles’s African American community. </a:t>
            </a:r>
          </a:p>
          <a:p>
            <a:pPr eaLnBrk="1" hangingPunct="1">
              <a:lnSpc>
                <a:spcPct val="80000"/>
              </a:lnSpc>
            </a:pPr>
            <a:r>
              <a:rPr lang="en-US" altLang="en-US" sz="2000" smtClean="0">
                <a:latin typeface="Verdana" pitchFamily="34" charset="0"/>
              </a:rPr>
              <a:t>In 1941 he organized the Negro Victory Committee, which sponsored mass meetings and demonstrations to protest discrimination against African American workers. </a:t>
            </a:r>
          </a:p>
          <a:p>
            <a:pPr eaLnBrk="1" hangingPunct="1">
              <a:lnSpc>
                <a:spcPct val="80000"/>
              </a:lnSpc>
            </a:pPr>
            <a:r>
              <a:rPr lang="en-US" altLang="en-US" sz="2000" smtClean="0">
                <a:latin typeface="Verdana" pitchFamily="34" charset="0"/>
              </a:rPr>
              <a:t>Russell and his church, whose membership peaked at 4,000, were also the driving force behind the Victory Markets, a chain of cooperative grocery stores that served the rapidly expanding African American community during the war. </a:t>
            </a:r>
          </a:p>
          <a:p>
            <a:pPr eaLnBrk="1" hangingPunct="1">
              <a:lnSpc>
                <a:spcPct val="80000"/>
              </a:lnSpc>
            </a:pPr>
            <a:r>
              <a:rPr lang="en-US" altLang="en-US" sz="2000" smtClean="0">
                <a:latin typeface="Verdana" pitchFamily="34" charset="0"/>
              </a:rPr>
              <a:t>In addition to leading the struggle against employment discrimination, Russell worked to elect African Americans to political offices. </a:t>
            </a:r>
          </a:p>
          <a:p>
            <a:pPr eaLnBrk="1" hangingPunct="1">
              <a:lnSpc>
                <a:spcPct val="80000"/>
              </a:lnSpc>
              <a:buFontTx/>
              <a:buNone/>
            </a:pPr>
            <a:endParaRPr lang="en-US" altLang="en-US" sz="2000" smtClean="0">
              <a:latin typeface="Verdana" pitchFamily="34" charset="0"/>
            </a:endParaRPr>
          </a:p>
        </p:txBody>
      </p:sp>
      <p:pic>
        <p:nvPicPr>
          <p:cNvPr id="18436" name="Picture 5"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6004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338">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2800" smtClean="0">
                <a:latin typeface="Verdana" pitchFamily="34" charset="0"/>
              </a:rPr>
              <a:t>Rev. Clayton Russell’s Action Plan</a:t>
            </a:r>
          </a:p>
        </p:txBody>
      </p:sp>
      <p:sp>
        <p:nvSpPr>
          <p:cNvPr id="19459" name="Rectangle 3"/>
          <p:cNvSpPr>
            <a:spLocks noGrp="1" noChangeArrowheads="1"/>
          </p:cNvSpPr>
          <p:nvPr>
            <p:ph type="body" idx="1"/>
          </p:nvPr>
        </p:nvSpPr>
        <p:spPr>
          <a:xfrm>
            <a:off x="381000" y="1295400"/>
            <a:ext cx="4608513" cy="4724400"/>
          </a:xfrm>
        </p:spPr>
        <p:txBody>
          <a:bodyPr/>
          <a:lstStyle/>
          <a:p>
            <a:pPr eaLnBrk="1" hangingPunct="1">
              <a:lnSpc>
                <a:spcPct val="80000"/>
              </a:lnSpc>
            </a:pPr>
            <a:r>
              <a:rPr lang="en-US" altLang="en-US" sz="2000" smtClean="0">
                <a:latin typeface="Verdana" pitchFamily="34" charset="0"/>
              </a:rPr>
              <a:t>Weekly radio addresses against LARy’s hiring practices to put pressure on the company.  </a:t>
            </a:r>
          </a:p>
          <a:p>
            <a:pPr eaLnBrk="1" hangingPunct="1">
              <a:lnSpc>
                <a:spcPct val="80000"/>
              </a:lnSpc>
            </a:pPr>
            <a:r>
              <a:rPr lang="en-US" altLang="en-US" sz="2000" smtClean="0">
                <a:latin typeface="Verdana" pitchFamily="34" charset="0"/>
              </a:rPr>
              <a:t>Held war bond buying fund raisers with Hollywood celebrity concerts in Pershing Square Park to publicly shame LARy further. Generated public empathy with his cause.</a:t>
            </a:r>
          </a:p>
          <a:p>
            <a:pPr eaLnBrk="1" hangingPunct="1">
              <a:lnSpc>
                <a:spcPct val="80000"/>
              </a:lnSpc>
            </a:pPr>
            <a:r>
              <a:rPr lang="en-US" altLang="en-US" sz="2000" smtClean="0">
                <a:latin typeface="Verdana" pitchFamily="34" charset="0"/>
              </a:rPr>
              <a:t>He led marches to LARy headquarters at 1060 S. Broadway and sent in prospective black employees to fill out job applications.</a:t>
            </a:r>
          </a:p>
          <a:p>
            <a:pPr eaLnBrk="1" hangingPunct="1">
              <a:lnSpc>
                <a:spcPct val="80000"/>
              </a:lnSpc>
            </a:pPr>
            <a:r>
              <a:rPr lang="en-US" altLang="en-US" sz="2000" smtClean="0">
                <a:latin typeface="Verdana" pitchFamily="34" charset="0"/>
              </a:rPr>
              <a:t>LARy’s company physician passed only 5% of black job applicants.</a:t>
            </a:r>
          </a:p>
        </p:txBody>
      </p:sp>
      <p:pic>
        <p:nvPicPr>
          <p:cNvPr id="19460" name="Picture 5" descr="2940226525_a58f3622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8" y="990600"/>
            <a:ext cx="40624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134">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2800" smtClean="0">
                <a:latin typeface="Verdana" pitchFamily="34" charset="0"/>
              </a:rPr>
              <a:t>LARy Hires Women ahead of others</a:t>
            </a:r>
          </a:p>
        </p:txBody>
      </p:sp>
      <p:sp>
        <p:nvSpPr>
          <p:cNvPr id="20483" name="Rectangle 3"/>
          <p:cNvSpPr>
            <a:spLocks noGrp="1" noChangeArrowheads="1"/>
          </p:cNvSpPr>
          <p:nvPr>
            <p:ph type="body" idx="1"/>
          </p:nvPr>
        </p:nvSpPr>
        <p:spPr>
          <a:xfrm>
            <a:off x="152400" y="1066800"/>
            <a:ext cx="8763000" cy="914400"/>
          </a:xfrm>
        </p:spPr>
        <p:txBody>
          <a:bodyPr/>
          <a:lstStyle/>
          <a:p>
            <a:pPr eaLnBrk="1" hangingPunct="1">
              <a:lnSpc>
                <a:spcPct val="80000"/>
              </a:lnSpc>
            </a:pPr>
            <a:r>
              <a:rPr lang="en-US" altLang="en-US" sz="2400" smtClean="0">
                <a:latin typeface="Arial" charset="0"/>
              </a:rPr>
              <a:t>Much to male instructors surprise, women drove as well as men, and LARy hires over 200 women to replace drafted men.</a:t>
            </a:r>
          </a:p>
        </p:txBody>
      </p:sp>
      <p:pic>
        <p:nvPicPr>
          <p:cNvPr id="20484" name="Picture 5" descr="Motormanette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3886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Motormanettes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22669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Motormanettes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057400"/>
            <a:ext cx="25908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212725" y="4414838"/>
            <a:ext cx="39020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2400">
                <a:latin typeface="Arial" charset="0"/>
              </a:rPr>
              <a:t>Women had to sign an agreement to give up their job to any returning veterans they displaced.</a:t>
            </a:r>
          </a:p>
        </p:txBody>
      </p:sp>
    </p:spTree>
  </p:cSld>
  <p:clrMapOvr>
    <a:masterClrMapping/>
  </p:clrMapOvr>
  <p:transition advTm="9551">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136525"/>
            <a:ext cx="8915400" cy="685800"/>
          </a:xfrm>
        </p:spPr>
        <p:txBody>
          <a:bodyPr/>
          <a:lstStyle/>
          <a:p>
            <a:pPr eaLnBrk="1" hangingPunct="1"/>
            <a:r>
              <a:rPr lang="en-US" altLang="en-US" sz="2700" b="1" dirty="0" err="1" smtClean="0">
                <a:latin typeface="Verdana" pitchFamily="34" charset="0"/>
              </a:rPr>
              <a:t>LARy</a:t>
            </a:r>
            <a:r>
              <a:rPr lang="en-US" altLang="en-US" sz="2700" b="1" dirty="0" smtClean="0">
                <a:latin typeface="Verdana" pitchFamily="34" charset="0"/>
              </a:rPr>
              <a:t> hires its first </a:t>
            </a:r>
            <a:r>
              <a:rPr lang="en-US" altLang="en-US" sz="2700" b="1" dirty="0" smtClean="0">
                <a:latin typeface="Verdana" pitchFamily="34" charset="0"/>
              </a:rPr>
              <a:t>Black </a:t>
            </a:r>
            <a:r>
              <a:rPr lang="en-US" altLang="en-US" sz="2700" b="1" dirty="0" smtClean="0">
                <a:latin typeface="Verdana" pitchFamily="34" charset="0"/>
              </a:rPr>
              <a:t>streetcar operators</a:t>
            </a:r>
          </a:p>
        </p:txBody>
      </p:sp>
      <p:sp>
        <p:nvSpPr>
          <p:cNvPr id="21507" name="Rectangle 3"/>
          <p:cNvSpPr>
            <a:spLocks noGrp="1" noChangeArrowheads="1"/>
          </p:cNvSpPr>
          <p:nvPr>
            <p:ph type="body" idx="1"/>
          </p:nvPr>
        </p:nvSpPr>
        <p:spPr/>
        <p:txBody>
          <a:bodyPr/>
          <a:lstStyle/>
          <a:p>
            <a:pPr eaLnBrk="1" hangingPunct="1">
              <a:lnSpc>
                <a:spcPct val="80000"/>
              </a:lnSpc>
            </a:pPr>
            <a:r>
              <a:rPr lang="en-US" altLang="en-US" sz="2400" smtClean="0">
                <a:latin typeface="Verdana" pitchFamily="34" charset="0"/>
              </a:rPr>
              <a:t>Initial group of 10 men passed physicals and were supposed to start training, but felt too intimidated to show up.</a:t>
            </a:r>
          </a:p>
          <a:p>
            <a:pPr eaLnBrk="1" hangingPunct="1">
              <a:lnSpc>
                <a:spcPct val="80000"/>
              </a:lnSpc>
            </a:pPr>
            <a:r>
              <a:rPr lang="en-US" altLang="en-US" sz="2400" smtClean="0">
                <a:latin typeface="Verdana" pitchFamily="34" charset="0"/>
              </a:rPr>
              <a:t>Second group of 2 men passed physicals, completed training classes, and were sent to Division 5, but not given assignments. </a:t>
            </a:r>
          </a:p>
          <a:p>
            <a:pPr eaLnBrk="1" hangingPunct="1">
              <a:lnSpc>
                <a:spcPct val="80000"/>
              </a:lnSpc>
            </a:pPr>
            <a:r>
              <a:rPr lang="en-US" altLang="en-US" sz="2400" smtClean="0">
                <a:latin typeface="Verdana" pitchFamily="34" charset="0"/>
              </a:rPr>
              <a:t>LARy then hires Arcola Philpott, a black women from Chicago, makes it past the physical exam, training classes, and receives an assignment to operate Streetcar Line F – 116</a:t>
            </a:r>
            <a:r>
              <a:rPr lang="en-US" altLang="en-US" sz="2400" baseline="30000" smtClean="0">
                <a:latin typeface="Verdana" pitchFamily="34" charset="0"/>
              </a:rPr>
              <a:t>th</a:t>
            </a:r>
            <a:r>
              <a:rPr lang="en-US" altLang="en-US" sz="2400" smtClean="0">
                <a:latin typeface="Verdana" pitchFamily="34" charset="0"/>
              </a:rPr>
              <a:t>/S. Vermont to Union Station loop, operating out of Division 5 (now Arthur Winston/Mid Cities/Division 5).</a:t>
            </a:r>
          </a:p>
        </p:txBody>
      </p:sp>
    </p:spTree>
  </p:cSld>
  <p:clrMapOvr>
    <a:masterClrMapping/>
  </p:clrMapOvr>
  <p:transition advTm="10941">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b="1" dirty="0" smtClean="0">
                <a:latin typeface="Verdana" pitchFamily="34" charset="0"/>
              </a:rPr>
              <a:t>Arcola Philpott</a:t>
            </a:r>
          </a:p>
        </p:txBody>
      </p:sp>
      <p:sp>
        <p:nvSpPr>
          <p:cNvPr id="22531" name="Rectangle 3"/>
          <p:cNvSpPr>
            <a:spLocks noGrp="1" noChangeArrowheads="1"/>
          </p:cNvSpPr>
          <p:nvPr>
            <p:ph type="body" idx="1"/>
          </p:nvPr>
        </p:nvSpPr>
        <p:spPr>
          <a:xfrm>
            <a:off x="2362200" y="990600"/>
            <a:ext cx="6781800" cy="5486400"/>
          </a:xfrm>
        </p:spPr>
        <p:txBody>
          <a:bodyPr/>
          <a:lstStyle/>
          <a:p>
            <a:pPr eaLnBrk="1" hangingPunct="1">
              <a:lnSpc>
                <a:spcPct val="80000"/>
              </a:lnSpc>
            </a:pPr>
            <a:r>
              <a:rPr lang="en-US" altLang="en-US" sz="1900" dirty="0" smtClean="0"/>
              <a:t>Arcola Philpott was born Arcola </a:t>
            </a:r>
            <a:r>
              <a:rPr lang="en-US" altLang="en-US" sz="1900" dirty="0" err="1" smtClean="0"/>
              <a:t>Ruffins</a:t>
            </a:r>
            <a:r>
              <a:rPr lang="en-US" altLang="en-US" sz="1900" dirty="0" smtClean="0"/>
              <a:t> on July 21, 1913.  </a:t>
            </a:r>
          </a:p>
          <a:p>
            <a:pPr eaLnBrk="1" hangingPunct="1">
              <a:lnSpc>
                <a:spcPct val="80000"/>
              </a:lnSpc>
            </a:pPr>
            <a:r>
              <a:rPr lang="en-US" altLang="en-US" sz="1900" dirty="0" smtClean="0"/>
              <a:t>She married Robert Philpott and had two children, Robert Jr. and Ethel.  </a:t>
            </a:r>
          </a:p>
          <a:p>
            <a:pPr eaLnBrk="1" hangingPunct="1">
              <a:lnSpc>
                <a:spcPct val="80000"/>
              </a:lnSpc>
            </a:pPr>
            <a:r>
              <a:rPr lang="en-US" altLang="en-US" sz="1900" dirty="0" smtClean="0"/>
              <a:t>Arcola was an accomplished pianist and spoke several foreign languages.  </a:t>
            </a:r>
          </a:p>
          <a:p>
            <a:pPr eaLnBrk="1" hangingPunct="1">
              <a:lnSpc>
                <a:spcPct val="80000"/>
              </a:lnSpc>
            </a:pPr>
            <a:r>
              <a:rPr lang="en-US" altLang="en-US" sz="1900" dirty="0" smtClean="0"/>
              <a:t>Prior to coming out to Los Angeles from Chicago, she performed welfare work for seven years and also worked in research for the University of Chicago's History Department.</a:t>
            </a:r>
          </a:p>
          <a:p>
            <a:pPr eaLnBrk="1" hangingPunct="1">
              <a:lnSpc>
                <a:spcPct val="80000"/>
              </a:lnSpc>
            </a:pPr>
            <a:r>
              <a:rPr lang="en-US" altLang="en-US" sz="1900" dirty="0" smtClean="0"/>
              <a:t>She attended Loyola University studying social science, and attended City College while in Los Angeles.  </a:t>
            </a:r>
          </a:p>
          <a:p>
            <a:pPr eaLnBrk="1" hangingPunct="1">
              <a:lnSpc>
                <a:spcPct val="80000"/>
              </a:lnSpc>
            </a:pPr>
            <a:r>
              <a:rPr lang="en-US" altLang="en-US" sz="1900" dirty="0" smtClean="0"/>
              <a:t>1945 </a:t>
            </a:r>
            <a:r>
              <a:rPr lang="en-US" altLang="en-US" sz="1900" dirty="0" smtClean="0"/>
              <a:t>payroll record </a:t>
            </a:r>
            <a:r>
              <a:rPr lang="en-US" altLang="en-US" sz="1900" dirty="0" smtClean="0"/>
              <a:t>indicates she </a:t>
            </a:r>
            <a:r>
              <a:rPr lang="en-US" altLang="en-US" sz="1900" dirty="0" err="1" smtClean="0"/>
              <a:t>she</a:t>
            </a:r>
            <a:r>
              <a:rPr lang="en-US" altLang="en-US" sz="1900" dirty="0" smtClean="0"/>
              <a:t> </a:t>
            </a:r>
            <a:r>
              <a:rPr lang="en-US" altLang="en-US" sz="1900" dirty="0" smtClean="0"/>
              <a:t>lived near the corner of Adams and Central, at 1119 E. Adams. She also worked at the Brown Derby Restaurant.</a:t>
            </a:r>
          </a:p>
          <a:p>
            <a:pPr eaLnBrk="1" hangingPunct="1">
              <a:lnSpc>
                <a:spcPct val="80000"/>
              </a:lnSpc>
            </a:pPr>
            <a:r>
              <a:rPr lang="en-US" altLang="en-US" sz="1900" dirty="0" smtClean="0"/>
              <a:t>After she returned to Chicago, she worked as a licensed practical nurse as well as a journalist for the Chicago Defender and Pittsburgh Courier.  </a:t>
            </a:r>
          </a:p>
          <a:p>
            <a:pPr eaLnBrk="1" hangingPunct="1">
              <a:lnSpc>
                <a:spcPct val="80000"/>
              </a:lnSpc>
            </a:pPr>
            <a:r>
              <a:rPr lang="en-US" altLang="en-US" sz="1900" dirty="0" smtClean="0"/>
              <a:t>In her later years she worked as a docent for the Museum of Science and Industry and the Chicago Public Library.  Arcola Philpott passed away on May 14, 1991.  She is survived by her daughter Ethel, three grandchildren and one great-grandchild. </a:t>
            </a:r>
          </a:p>
        </p:txBody>
      </p:sp>
      <p:pic>
        <p:nvPicPr>
          <p:cNvPr id="22532" name="Picture 5" descr="motorm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233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438">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304800"/>
            <a:ext cx="8991600" cy="533400"/>
          </a:xfrm>
        </p:spPr>
        <p:txBody>
          <a:bodyPr/>
          <a:lstStyle/>
          <a:p>
            <a:pPr eaLnBrk="1" hangingPunct="1"/>
            <a:r>
              <a:rPr lang="en-US" altLang="en-US" sz="2400" dirty="0" smtClean="0">
                <a:latin typeface="ScalaSansLF-Bold" panose="02000503060000020004" pitchFamily="2" charset="0"/>
              </a:rPr>
              <a:t>Glass Ceilings Broken Through for Motormen/Operators</a:t>
            </a:r>
          </a:p>
        </p:txBody>
      </p:sp>
      <p:sp>
        <p:nvSpPr>
          <p:cNvPr id="23555" name="Rectangle 3"/>
          <p:cNvSpPr>
            <a:spLocks noGrp="1" noChangeArrowheads="1"/>
          </p:cNvSpPr>
          <p:nvPr>
            <p:ph type="body" idx="1"/>
          </p:nvPr>
        </p:nvSpPr>
        <p:spPr>
          <a:xfrm>
            <a:off x="573088" y="1066800"/>
            <a:ext cx="8418512" cy="4953000"/>
          </a:xfrm>
        </p:spPr>
        <p:txBody>
          <a:bodyPr/>
          <a:lstStyle/>
          <a:p>
            <a:pPr eaLnBrk="1" hangingPunct="1">
              <a:lnSpc>
                <a:spcPct val="80000"/>
              </a:lnSpc>
            </a:pPr>
            <a:r>
              <a:rPr lang="en-US" altLang="en-US" sz="2400" dirty="0" smtClean="0"/>
              <a:t>Arcola Philpott’s employment at </a:t>
            </a:r>
            <a:r>
              <a:rPr lang="en-US" altLang="en-US" sz="2400" dirty="0" err="1" smtClean="0"/>
              <a:t>LARy</a:t>
            </a:r>
            <a:r>
              <a:rPr lang="en-US" altLang="en-US" sz="2400" dirty="0" smtClean="0"/>
              <a:t> earned her an important place in L.A. Transportation History. She opened two doors that had previously been closed. </a:t>
            </a:r>
            <a:endParaRPr lang="en-US" altLang="en-US" sz="2400" dirty="0" smtClean="0"/>
          </a:p>
          <a:p>
            <a:pPr marL="0" indent="0" eaLnBrk="1" hangingPunct="1">
              <a:lnSpc>
                <a:spcPct val="80000"/>
              </a:lnSpc>
              <a:buNone/>
            </a:pPr>
            <a:endParaRPr lang="en-US" altLang="en-US" sz="2400" dirty="0" smtClean="0"/>
          </a:p>
          <a:p>
            <a:pPr eaLnBrk="1" hangingPunct="1">
              <a:lnSpc>
                <a:spcPct val="80000"/>
              </a:lnSpc>
            </a:pPr>
            <a:r>
              <a:rPr lang="en-US" altLang="en-US" sz="2400" dirty="0" smtClean="0"/>
              <a:t>Arcola’s daughter Ethel, who still lives in Chicago, believes it was the sight of other women going to work doing traditionally men’s jobs that inspired her Mother.</a:t>
            </a:r>
          </a:p>
          <a:p>
            <a:pPr lvl="1" eaLnBrk="1" hangingPunct="1">
              <a:lnSpc>
                <a:spcPct val="80000"/>
              </a:lnSpc>
            </a:pPr>
            <a:r>
              <a:rPr lang="en-US" altLang="en-US" sz="2400" dirty="0" smtClean="0"/>
              <a:t>“My Mother was just like that, born in the wrong era for all the things she wanted to do, she was a real go-getter.  She was extremely intelligent, courageous, fearless, and a life-long learner</a:t>
            </a:r>
            <a:r>
              <a:rPr lang="en-US" altLang="en-US" sz="2400" dirty="0" smtClean="0"/>
              <a:t>”.</a:t>
            </a:r>
          </a:p>
          <a:p>
            <a:pPr marL="392113" lvl="1" indent="0" eaLnBrk="1" hangingPunct="1">
              <a:lnSpc>
                <a:spcPct val="80000"/>
              </a:lnSpc>
              <a:buNone/>
            </a:pPr>
            <a:endParaRPr lang="en-US" altLang="en-US" sz="2400" dirty="0" smtClean="0"/>
          </a:p>
          <a:p>
            <a:pPr eaLnBrk="1" hangingPunct="1">
              <a:lnSpc>
                <a:spcPct val="80000"/>
              </a:lnSpc>
            </a:pPr>
            <a:r>
              <a:rPr lang="en-US" altLang="en-US" sz="2400" dirty="0" smtClean="0"/>
              <a:t>Within a few weeks of Arcola being on the job, and without any negative reaction, </a:t>
            </a:r>
            <a:r>
              <a:rPr lang="en-US" altLang="en-US" sz="2400" dirty="0" err="1" smtClean="0"/>
              <a:t>LARy</a:t>
            </a:r>
            <a:r>
              <a:rPr lang="en-US" altLang="en-US" sz="2400" dirty="0" smtClean="0"/>
              <a:t> went on to hire 20 black women and 50 black men as Operators.</a:t>
            </a:r>
          </a:p>
        </p:txBody>
      </p:sp>
    </p:spTree>
  </p:cSld>
  <p:clrMapOvr>
    <a:masterClrMapping/>
  </p:clrMapOvr>
  <p:transition advTm="11006">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000" dirty="0" smtClean="0">
                <a:latin typeface="ScalaSans-Bold" pitchFamily="50" charset="0"/>
              </a:rPr>
              <a:t>Early Years – Horse Drawn – 1870’s</a:t>
            </a:r>
          </a:p>
        </p:txBody>
      </p:sp>
      <p:pic>
        <p:nvPicPr>
          <p:cNvPr id="7171" name="Picture 4" descr="Main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4008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115">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0"/>
            <a:ext cx="8686800" cy="685800"/>
          </a:xfrm>
        </p:spPr>
        <p:txBody>
          <a:bodyPr/>
          <a:lstStyle/>
          <a:p>
            <a:pPr eaLnBrk="1" hangingPunct="1"/>
            <a:r>
              <a:rPr lang="en-US" altLang="en-US" sz="3000" smtClean="0"/>
              <a:t>L.A.s first African American Operators and Supervisor</a:t>
            </a:r>
          </a:p>
        </p:txBody>
      </p:sp>
      <p:pic>
        <p:nvPicPr>
          <p:cNvPr id="24579" name="Picture 4" descr="aa-we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990600"/>
            <a:ext cx="1368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AA_Butler-Mitc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352800"/>
            <a:ext cx="1038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AA_Delmar-Wal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990600"/>
            <a:ext cx="1563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AA_Hoyt-Brow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5950" y="990600"/>
            <a:ext cx="162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AA_John-Wom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5300" y="3352800"/>
            <a:ext cx="1873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AA_Louis-Bern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990600"/>
            <a:ext cx="11731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AA_Nathaniel-Lew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429000"/>
            <a:ext cx="3810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AA_Percy-B-Hi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3352800"/>
            <a:ext cx="12144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aa-jon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990600"/>
            <a:ext cx="1295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 Box 13"/>
          <p:cNvSpPr txBox="1">
            <a:spLocks noChangeArrowheads="1"/>
          </p:cNvSpPr>
          <p:nvPr/>
        </p:nvSpPr>
        <p:spPr bwMode="auto">
          <a:xfrm>
            <a:off x="6477000" y="5638800"/>
            <a:ext cx="2259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Supervisor Nathaniel Lewis</a:t>
            </a:r>
          </a:p>
        </p:txBody>
      </p:sp>
      <p:sp>
        <p:nvSpPr>
          <p:cNvPr id="24589" name="Text Box 14"/>
          <p:cNvSpPr txBox="1">
            <a:spLocks noChangeArrowheads="1"/>
          </p:cNvSpPr>
          <p:nvPr/>
        </p:nvSpPr>
        <p:spPr bwMode="auto">
          <a:xfrm>
            <a:off x="4648200" y="6248400"/>
            <a:ext cx="419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Verdana" pitchFamily="34" charset="0"/>
              </a:rPr>
              <a:t>Source: Employee Newsmagazines</a:t>
            </a:r>
          </a:p>
        </p:txBody>
      </p:sp>
    </p:spTree>
  </p:cSld>
  <p:clrMapOvr>
    <a:masterClrMapping/>
  </p:clrMapOvr>
  <p:transition advTm="6102">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2800" smtClean="0">
                <a:latin typeface="Verdana" pitchFamily="34" charset="0"/>
              </a:rPr>
              <a:t>Some Issues Remained in Maintenance</a:t>
            </a:r>
          </a:p>
        </p:txBody>
      </p:sp>
      <p:sp>
        <p:nvSpPr>
          <p:cNvPr id="25603" name="Rectangle 3"/>
          <p:cNvSpPr>
            <a:spLocks noGrp="1" noChangeArrowheads="1"/>
          </p:cNvSpPr>
          <p:nvPr>
            <p:ph type="body" idx="1"/>
          </p:nvPr>
        </p:nvSpPr>
        <p:spPr>
          <a:xfrm>
            <a:off x="609600" y="914400"/>
            <a:ext cx="7732712" cy="5029200"/>
          </a:xfrm>
        </p:spPr>
        <p:txBody>
          <a:bodyPr/>
          <a:lstStyle/>
          <a:p>
            <a:pPr eaLnBrk="1" hangingPunct="1">
              <a:lnSpc>
                <a:spcPct val="80000"/>
              </a:lnSpc>
            </a:pPr>
            <a:r>
              <a:rPr lang="en-US" altLang="en-US" sz="2100" dirty="0" smtClean="0">
                <a:latin typeface="Verdana" pitchFamily="34" charset="0"/>
              </a:rPr>
              <a:t>Some white ATU members went on sit down strike at South Park Shops (today’s CMF) after WWII when they returned from the war and discovered their former (black) employees were now their Supervisors</a:t>
            </a:r>
            <a:r>
              <a:rPr lang="en-US" altLang="en-US" sz="2100" dirty="0" smtClean="0">
                <a:latin typeface="Verdana" pitchFamily="34" charset="0"/>
              </a:rPr>
              <a:t>.</a:t>
            </a:r>
          </a:p>
          <a:p>
            <a:pPr eaLnBrk="1" hangingPunct="1">
              <a:lnSpc>
                <a:spcPct val="80000"/>
              </a:lnSpc>
            </a:pPr>
            <a:endParaRPr lang="en-US" altLang="en-US" sz="2100" dirty="0" smtClean="0">
              <a:latin typeface="Verdana" pitchFamily="34" charset="0"/>
            </a:endParaRPr>
          </a:p>
          <a:p>
            <a:pPr eaLnBrk="1" hangingPunct="1">
              <a:lnSpc>
                <a:spcPct val="80000"/>
              </a:lnSpc>
            </a:pPr>
            <a:r>
              <a:rPr lang="en-US" altLang="en-US" sz="2100" dirty="0" err="1" smtClean="0">
                <a:latin typeface="Verdana" pitchFamily="34" charset="0"/>
              </a:rPr>
              <a:t>LARy</a:t>
            </a:r>
            <a:r>
              <a:rPr lang="en-US" altLang="en-US" sz="2100" dirty="0" smtClean="0">
                <a:latin typeface="Verdana" pitchFamily="34" charset="0"/>
              </a:rPr>
              <a:t> overreacts and demotes them back down to Clerks</a:t>
            </a:r>
            <a:r>
              <a:rPr lang="en-US" altLang="en-US" sz="2100" dirty="0" smtClean="0">
                <a:latin typeface="Verdana" pitchFamily="34" charset="0"/>
              </a:rPr>
              <a:t>.</a:t>
            </a:r>
          </a:p>
          <a:p>
            <a:pPr eaLnBrk="1" hangingPunct="1">
              <a:lnSpc>
                <a:spcPct val="80000"/>
              </a:lnSpc>
            </a:pPr>
            <a:endParaRPr lang="en-US" altLang="en-US" sz="2100" dirty="0" smtClean="0">
              <a:latin typeface="Verdana" pitchFamily="34" charset="0"/>
            </a:endParaRPr>
          </a:p>
          <a:p>
            <a:pPr eaLnBrk="1" hangingPunct="1">
              <a:lnSpc>
                <a:spcPct val="80000"/>
              </a:lnSpc>
            </a:pPr>
            <a:r>
              <a:rPr lang="en-US" altLang="en-US" sz="2100" dirty="0" err="1" smtClean="0">
                <a:latin typeface="Verdana" pitchFamily="34" charset="0"/>
              </a:rPr>
              <a:t>LARy</a:t>
            </a:r>
            <a:r>
              <a:rPr lang="en-US" altLang="en-US" sz="2100" dirty="0" smtClean="0">
                <a:latin typeface="Verdana" pitchFamily="34" charset="0"/>
              </a:rPr>
              <a:t> later reinstates them to Supervisors after pressure from Rev. Clayton Russell, the Mayor of Los Angeles and the City Attorney. (source: LA Times)</a:t>
            </a:r>
          </a:p>
          <a:p>
            <a:pPr eaLnBrk="1" hangingPunct="1">
              <a:lnSpc>
                <a:spcPct val="80000"/>
              </a:lnSpc>
            </a:pPr>
            <a:endParaRPr lang="en-US" altLang="en-US" sz="2100" dirty="0" smtClean="0">
              <a:latin typeface="Verdana" pitchFamily="34" charset="0"/>
            </a:endParaRPr>
          </a:p>
          <a:p>
            <a:pPr eaLnBrk="1" hangingPunct="1">
              <a:lnSpc>
                <a:spcPct val="80000"/>
              </a:lnSpc>
            </a:pPr>
            <a:r>
              <a:rPr lang="en-US" altLang="en-US" sz="2100" dirty="0" smtClean="0">
                <a:latin typeface="Verdana" pitchFamily="34" charset="0"/>
              </a:rPr>
              <a:t>The 4 years of bad PR for the Los Angeles Railway  prompts its sale to Los Angeles Transit Lines in 1945 – and may explain why there is no mention of the Huntington's role in </a:t>
            </a:r>
            <a:r>
              <a:rPr lang="en-US" altLang="en-US" sz="2100" dirty="0" err="1" smtClean="0">
                <a:latin typeface="Verdana" pitchFamily="34" charset="0"/>
              </a:rPr>
              <a:t>LARy</a:t>
            </a:r>
            <a:r>
              <a:rPr lang="en-US" altLang="en-US" sz="2100" dirty="0" smtClean="0">
                <a:latin typeface="Verdana" pitchFamily="34" charset="0"/>
              </a:rPr>
              <a:t>, only Henry E. Huntington and his efforts with early pre-1911 Pacific Electric Red Cars, at the Huntington Library and Gardens.</a:t>
            </a:r>
          </a:p>
        </p:txBody>
      </p:sp>
    </p:spTree>
  </p:cSld>
  <p:clrMapOvr>
    <a:masterClrMapping/>
  </p:clrMapOvr>
  <p:transition advTm="11369">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0"/>
            <a:ext cx="7769225" cy="685800"/>
          </a:xfrm>
        </p:spPr>
        <p:txBody>
          <a:bodyPr/>
          <a:lstStyle/>
          <a:p>
            <a:pPr eaLnBrk="1" hangingPunct="1"/>
            <a:r>
              <a:rPr lang="en-US" altLang="en-US" sz="2400" dirty="0" smtClean="0">
                <a:latin typeface="Verdana" pitchFamily="34" charset="0"/>
              </a:rPr>
              <a:t>Black community leaders travel to Washington DC to report on progress in L.A.</a:t>
            </a:r>
          </a:p>
        </p:txBody>
      </p:sp>
      <p:pic>
        <p:nvPicPr>
          <p:cNvPr id="26627" name="Picture 5" descr="?CISOROOT=p15799coll102&amp;CISOPTR=866&amp;action=2&amp;DMSCALE=5&amp;DMWIDTH=315&amp;DMHEIGHT=256&amp;DMX=0&amp;DMY=0&amp;DMTEXT=Clayton%2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39624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6"/>
          <p:cNvSpPr>
            <a:spLocks noChangeArrowheads="1"/>
          </p:cNvSpPr>
          <p:nvPr/>
        </p:nvSpPr>
        <p:spPr bwMode="auto">
          <a:xfrm>
            <a:off x="228600" y="1066800"/>
            <a:ext cx="5029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80000"/>
              </a:lnSpc>
            </a:pPr>
            <a:r>
              <a:rPr lang="en-US" altLang="en-US" sz="1800" dirty="0">
                <a:latin typeface="Verdana" pitchFamily="34" charset="0"/>
              </a:rPr>
              <a:t>U.S. Rep. Helen </a:t>
            </a:r>
            <a:r>
              <a:rPr lang="en-US" altLang="en-US" sz="1800" dirty="0" err="1">
                <a:latin typeface="Verdana" pitchFamily="34" charset="0"/>
              </a:rPr>
              <a:t>Gahagan</a:t>
            </a:r>
            <a:r>
              <a:rPr lang="en-US" altLang="en-US" sz="1800" dirty="0">
                <a:latin typeface="Verdana" pitchFamily="34" charset="0"/>
              </a:rPr>
              <a:t> Douglas, third from right, meeting some of her Los Angeles constituents who have </a:t>
            </a:r>
            <a:r>
              <a:rPr lang="en-US" altLang="en-US" sz="1800" dirty="0" smtClean="0">
                <a:latin typeface="Verdana" pitchFamily="34" charset="0"/>
              </a:rPr>
              <a:t>traveled </a:t>
            </a:r>
            <a:r>
              <a:rPr lang="en-US" altLang="en-US" sz="1800" dirty="0">
                <a:latin typeface="Verdana" pitchFamily="34" charset="0"/>
              </a:rPr>
              <a:t>to Washington, D.C. </a:t>
            </a:r>
          </a:p>
          <a:p>
            <a:pPr eaLnBrk="1" hangingPunct="1">
              <a:lnSpc>
                <a:spcPct val="80000"/>
              </a:lnSpc>
            </a:pPr>
            <a:r>
              <a:rPr lang="en-US" altLang="en-US" sz="1800" dirty="0">
                <a:latin typeface="Verdana" pitchFamily="34" charset="0"/>
              </a:rPr>
              <a:t>The visitors are, from left, Claude McKinnon, Juanita Terry, Dr. H. Claude Hudson, </a:t>
            </a:r>
            <a:r>
              <a:rPr lang="en-US" altLang="en-US" sz="1800" dirty="0" err="1">
                <a:latin typeface="Verdana" pitchFamily="34" charset="0"/>
              </a:rPr>
              <a:t>Amerigo</a:t>
            </a:r>
            <a:r>
              <a:rPr lang="en-US" altLang="en-US" sz="1800" dirty="0">
                <a:latin typeface="Verdana" pitchFamily="34" charset="0"/>
              </a:rPr>
              <a:t> </a:t>
            </a:r>
            <a:r>
              <a:rPr lang="en-US" altLang="en-US" sz="1800" dirty="0" err="1">
                <a:latin typeface="Verdana" pitchFamily="34" charset="0"/>
              </a:rPr>
              <a:t>Bozzani</a:t>
            </a:r>
            <a:r>
              <a:rPr lang="en-US" altLang="en-US" sz="1800" dirty="0">
                <a:latin typeface="Verdana" pitchFamily="34" charset="0"/>
              </a:rPr>
              <a:t>, H.A. Howard, Douglas, Clayton Russell, and Gwendolyn Diggs Russell. Douglas represented the 14th District of California in the House of Representatives from 1945 until 1950.</a:t>
            </a:r>
          </a:p>
          <a:p>
            <a:pPr eaLnBrk="1" hangingPunct="1">
              <a:lnSpc>
                <a:spcPct val="80000"/>
              </a:lnSpc>
            </a:pPr>
            <a:r>
              <a:rPr lang="en-US" altLang="en-US" sz="1800" dirty="0">
                <a:latin typeface="Verdana" pitchFamily="34" charset="0"/>
              </a:rPr>
              <a:t>Clayton Russell was the head of the People's Independent Church of Christ; Gwendolyn Diggs Russell was his wife. H. Claude Hudson was president of the Los Angeles branch of the NAACP 1924 until 1934, and in 1947 founded Broadway Federal Savings, a financial institution serving Los Angeles' African-American community. </a:t>
            </a:r>
          </a:p>
        </p:txBody>
      </p:sp>
      <p:pic>
        <p:nvPicPr>
          <p:cNvPr id="26629" name="Picture 7" descr="yellow_car_and_coaches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5" y="3886200"/>
            <a:ext cx="16351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img_173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4038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111">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0"/>
            <a:ext cx="8534400" cy="838200"/>
          </a:xfrm>
        </p:spPr>
        <p:txBody>
          <a:bodyPr/>
          <a:lstStyle/>
          <a:p>
            <a:pPr eaLnBrk="1" hangingPunct="1"/>
            <a:r>
              <a:rPr lang="en-US" altLang="en-US" sz="2400" smtClean="0">
                <a:latin typeface="Verdana" pitchFamily="34" charset="0"/>
              </a:rPr>
              <a:t>A chance for employees to get to know each other – socializing through sports clubs</a:t>
            </a:r>
          </a:p>
        </p:txBody>
      </p:sp>
      <p:pic>
        <p:nvPicPr>
          <p:cNvPr id="27651" name="Picture 4" descr="Emblem_1962_Dec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 y="1355725"/>
            <a:ext cx="772636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5"/>
          <p:cNvSpPr txBox="1">
            <a:spLocks noChangeArrowheads="1"/>
          </p:cNvSpPr>
          <p:nvPr/>
        </p:nvSpPr>
        <p:spPr bwMode="auto">
          <a:xfrm>
            <a:off x="746125" y="5599113"/>
            <a:ext cx="26003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Times New Roman" pitchFamily="18" charset="0"/>
              </a:rPr>
              <a:t>Division 7 Golf Club – December 1962</a:t>
            </a:r>
          </a:p>
        </p:txBody>
      </p:sp>
    </p:spTree>
  </p:cSld>
  <p:clrMapOvr>
    <a:masterClrMapping/>
  </p:clrMapOvr>
  <p:transition advTm="10969">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0"/>
            <a:ext cx="8534400" cy="838200"/>
          </a:xfrm>
        </p:spPr>
        <p:txBody>
          <a:bodyPr/>
          <a:lstStyle/>
          <a:p>
            <a:pPr eaLnBrk="1" hangingPunct="1"/>
            <a:r>
              <a:rPr lang="en-US" altLang="en-US" sz="2400" smtClean="0">
                <a:latin typeface="Verdana" pitchFamily="34" charset="0"/>
              </a:rPr>
              <a:t>Los Angeles Metropolitan Transit Authority </a:t>
            </a:r>
            <a:br>
              <a:rPr lang="en-US" altLang="en-US" sz="2400" smtClean="0">
                <a:latin typeface="Verdana" pitchFamily="34" charset="0"/>
              </a:rPr>
            </a:br>
            <a:r>
              <a:rPr lang="en-US" altLang="en-US" sz="2400" smtClean="0">
                <a:latin typeface="Verdana" pitchFamily="34" charset="0"/>
              </a:rPr>
              <a:t>(1951-1964)</a:t>
            </a:r>
          </a:p>
        </p:txBody>
      </p:sp>
      <p:pic>
        <p:nvPicPr>
          <p:cNvPr id="30723" name="Picture 8" descr="LAMTA 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154363"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2" descr="monor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914400"/>
            <a:ext cx="5715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3"/>
          <p:cNvSpPr txBox="1">
            <a:spLocks noChangeArrowheads="1"/>
          </p:cNvSpPr>
          <p:nvPr/>
        </p:nvSpPr>
        <p:spPr bwMode="auto">
          <a:xfrm>
            <a:off x="1600200" y="3962400"/>
            <a:ext cx="73914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Formed by the State in 1951 to study a monorail line from Long Beach to Panorama City within a one mile boundary of the L.A. River. </a:t>
            </a:r>
          </a:p>
          <a:p>
            <a:pPr eaLnBrk="1" hangingPunct="1">
              <a:spcBef>
                <a:spcPct val="0"/>
              </a:spcBef>
            </a:pPr>
            <a:r>
              <a:rPr lang="en-US" altLang="en-US" sz="1600">
                <a:latin typeface="Verdana" pitchFamily="34" charset="0"/>
              </a:rPr>
              <a:t> Seven Member governing board appointed by the Governor. Released its first report in 1954.  Powers expanded in 1954 to propose a new mass transit system for the region.</a:t>
            </a:r>
          </a:p>
          <a:p>
            <a:pPr eaLnBrk="1" hangingPunct="1">
              <a:spcBef>
                <a:spcPct val="0"/>
              </a:spcBef>
            </a:pPr>
            <a:r>
              <a:rPr lang="en-US" altLang="en-US" sz="1600">
                <a:latin typeface="Verdana" pitchFamily="34" charset="0"/>
              </a:rPr>
              <a:t> Powers expanded again in 1957 allowing MTA to become a transit operator. </a:t>
            </a:r>
          </a:p>
          <a:p>
            <a:pPr eaLnBrk="1" hangingPunct="1">
              <a:spcBef>
                <a:spcPct val="0"/>
              </a:spcBef>
            </a:pPr>
            <a:r>
              <a:rPr lang="en-US" altLang="en-US" sz="1600">
                <a:latin typeface="Verdana" pitchFamily="34" charset="0"/>
              </a:rPr>
              <a:t> Purchased Metropolitan Coach Lines (formerly Pacific Electric) and Los Angeles Transit Lines (formerly Los Angeles Railway), effective March 3, 1958. </a:t>
            </a:r>
          </a:p>
        </p:txBody>
      </p:sp>
    </p:spTree>
  </p:cSld>
  <p:clrMapOvr>
    <a:masterClrMapping/>
  </p:clrMapOvr>
  <p:transition advTm="7609">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pPr eaLnBrk="1" hangingPunct="1"/>
            <a:r>
              <a:rPr lang="en-US" altLang="en-US" sz="3200" smtClean="0">
                <a:latin typeface="Verdana" pitchFamily="34" charset="0"/>
              </a:rPr>
              <a:t>Rail lines still operating in 1958:</a:t>
            </a:r>
          </a:p>
        </p:txBody>
      </p:sp>
      <p:sp>
        <p:nvSpPr>
          <p:cNvPr id="31747" name="Rectangle 1027"/>
          <p:cNvSpPr>
            <a:spLocks noChangeArrowheads="1"/>
          </p:cNvSpPr>
          <p:nvPr/>
        </p:nvSpPr>
        <p:spPr bwMode="auto">
          <a:xfrm>
            <a:off x="533400" y="990600"/>
            <a:ext cx="3810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90000"/>
              </a:lnSpc>
            </a:pPr>
            <a:r>
              <a:rPr lang="en-US" altLang="en-US" sz="1600">
                <a:latin typeface="Verdana" pitchFamily="34" charset="0"/>
              </a:rPr>
              <a:t>From Pacific Electric (1898-1953) via Metropolitan Coach Lines (1953-1958):</a:t>
            </a:r>
          </a:p>
          <a:p>
            <a:pPr lvl="1" eaLnBrk="1" hangingPunct="1">
              <a:lnSpc>
                <a:spcPct val="90000"/>
              </a:lnSpc>
            </a:pPr>
            <a:r>
              <a:rPr lang="en-US" altLang="en-US" sz="1600">
                <a:latin typeface="Verdana" pitchFamily="34" charset="0"/>
              </a:rPr>
              <a:t>Long Beach, San Pedro, Bellflower, Watts Local, and Catalina Terminal.  </a:t>
            </a:r>
          </a:p>
          <a:p>
            <a:pPr lvl="1" eaLnBrk="1" hangingPunct="1">
              <a:lnSpc>
                <a:spcPct val="90000"/>
              </a:lnSpc>
            </a:pPr>
            <a:r>
              <a:rPr lang="en-US" altLang="en-US" sz="1600">
                <a:latin typeface="Verdana" pitchFamily="34" charset="0"/>
              </a:rPr>
              <a:t>Last “Red Car” runs to Long Beach on April 9, 1961.</a:t>
            </a:r>
          </a:p>
          <a:p>
            <a:pPr eaLnBrk="1" hangingPunct="1">
              <a:lnSpc>
                <a:spcPct val="90000"/>
              </a:lnSpc>
              <a:buFontTx/>
              <a:buNone/>
            </a:pPr>
            <a:r>
              <a:rPr lang="en-US" altLang="en-US" sz="1600">
                <a:latin typeface="Verdana" pitchFamily="34" charset="0"/>
              </a:rPr>
              <a:t> </a:t>
            </a:r>
          </a:p>
          <a:p>
            <a:pPr eaLnBrk="1" hangingPunct="1">
              <a:lnSpc>
                <a:spcPct val="90000"/>
              </a:lnSpc>
            </a:pPr>
            <a:r>
              <a:rPr lang="en-US" altLang="en-US" sz="1600">
                <a:latin typeface="Verdana" pitchFamily="34" charset="0"/>
              </a:rPr>
              <a:t>From Los Angeles Railway (1895-1945) via Los Angeles Transit Lines (1945-1958):</a:t>
            </a:r>
          </a:p>
          <a:p>
            <a:pPr lvl="1" eaLnBrk="1" hangingPunct="1">
              <a:lnSpc>
                <a:spcPct val="90000"/>
              </a:lnSpc>
            </a:pPr>
            <a:r>
              <a:rPr lang="en-US" altLang="en-US" sz="1600">
                <a:latin typeface="Verdana" pitchFamily="34" charset="0"/>
              </a:rPr>
              <a:t>West Jefferson Blvd &amp; Huntington Park (J), West Pico &amp; East 1</a:t>
            </a:r>
            <a:r>
              <a:rPr lang="en-US" altLang="en-US" sz="1600" baseline="30000">
                <a:latin typeface="Verdana" pitchFamily="34" charset="0"/>
              </a:rPr>
              <a:t>st</a:t>
            </a:r>
            <a:r>
              <a:rPr lang="en-US" altLang="en-US" sz="1600">
                <a:latin typeface="Verdana" pitchFamily="34" charset="0"/>
              </a:rPr>
              <a:t> St. (P), Whittier Blvd. &amp; West 3</a:t>
            </a:r>
            <a:r>
              <a:rPr lang="en-US" altLang="en-US" sz="1600" baseline="30000">
                <a:latin typeface="Verdana" pitchFamily="34" charset="0"/>
              </a:rPr>
              <a:t>rd</a:t>
            </a:r>
            <a:r>
              <a:rPr lang="en-US" altLang="en-US" sz="1600">
                <a:latin typeface="Verdana" pitchFamily="34" charset="0"/>
              </a:rPr>
              <a:t> St. (R), San Pedro St. &amp; Western Ave. (S), Vernon &amp; Vermont Ave (V).   </a:t>
            </a:r>
          </a:p>
          <a:p>
            <a:pPr lvl="1" eaLnBrk="1" hangingPunct="1">
              <a:lnSpc>
                <a:spcPct val="90000"/>
              </a:lnSpc>
            </a:pPr>
            <a:r>
              <a:rPr lang="en-US" altLang="en-US" sz="1600">
                <a:latin typeface="Verdana" pitchFamily="34" charset="0"/>
              </a:rPr>
              <a:t>Last “Yellow Car” runs on March 31, 1963.</a:t>
            </a:r>
          </a:p>
        </p:txBody>
      </p:sp>
      <p:pic>
        <p:nvPicPr>
          <p:cNvPr id="31748" name="Picture 1029" descr="LATL%20Cars%20at%20TI%20Scrap%20Yard-%2019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67150"/>
            <a:ext cx="4572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031" descr="Bus%20264-%207th-Harbor%20Fwy%20Bus%20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663" y="914400"/>
            <a:ext cx="460533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252">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ext Box 8"/>
          <p:cNvSpPr txBox="1">
            <a:spLocks noChangeArrowheads="1"/>
          </p:cNvSpPr>
          <p:nvPr/>
        </p:nvSpPr>
        <p:spPr bwMode="auto">
          <a:xfrm>
            <a:off x="1676400" y="3352800"/>
            <a:ext cx="7239000"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The initial 1954 study of one monorail line, 45 miles/$165 million, grows in 1960 to a 75 mile/$529 million monorail plan with elevated rail along Wilshire.</a:t>
            </a:r>
          </a:p>
          <a:p>
            <a:pPr eaLnBrk="1" hangingPunct="1">
              <a:spcBef>
                <a:spcPct val="0"/>
              </a:spcBef>
            </a:pPr>
            <a:r>
              <a:rPr lang="en-US" altLang="en-US" sz="1600">
                <a:latin typeface="Verdana" pitchFamily="34" charset="0"/>
              </a:rPr>
              <a:t> Expanded monorail plan meets strong opposition from Valley Boulevard, Wilshire Corridor and Beverly Hills. </a:t>
            </a:r>
          </a:p>
          <a:p>
            <a:pPr eaLnBrk="1" hangingPunct="1">
              <a:spcBef>
                <a:spcPct val="0"/>
              </a:spcBef>
            </a:pPr>
            <a:r>
              <a:rPr lang="en-US" altLang="en-US" sz="1600">
                <a:latin typeface="Verdana" pitchFamily="34" charset="0"/>
              </a:rPr>
              <a:t> MTA’s plan is scaled down to a “Backbone Route” with subway under Wilshire Boulevard and at-grade rail to El Monte.</a:t>
            </a:r>
          </a:p>
          <a:p>
            <a:pPr eaLnBrk="1" hangingPunct="1">
              <a:spcBef>
                <a:spcPct val="0"/>
              </a:spcBef>
            </a:pPr>
            <a:r>
              <a:rPr lang="en-US" altLang="en-US" sz="1600">
                <a:latin typeface="Verdana" pitchFamily="34" charset="0"/>
              </a:rPr>
              <a:t> Alweg and Goodell Monorail Co.’s release their own monorail plans and offer to build systems for “free” in exchange for next 40 years of MTA’s farebox revenue.</a:t>
            </a:r>
          </a:p>
          <a:p>
            <a:pPr eaLnBrk="1" hangingPunct="1">
              <a:spcBef>
                <a:spcPct val="0"/>
              </a:spcBef>
            </a:pPr>
            <a:r>
              <a:rPr lang="en-US" altLang="en-US" sz="1600">
                <a:latin typeface="Verdana" pitchFamily="34" charset="0"/>
              </a:rPr>
              <a:t> MTA notifies private companies that any plan that does not include subway along the Wilshire route is unacceptable. MTA fails in its PR efforts with general public.</a:t>
            </a:r>
          </a:p>
        </p:txBody>
      </p:sp>
      <p:sp>
        <p:nvSpPr>
          <p:cNvPr id="32771" name="Rectangle 9"/>
          <p:cNvSpPr>
            <a:spLocks noGrp="1" noChangeArrowheads="1"/>
          </p:cNvSpPr>
          <p:nvPr>
            <p:ph type="title"/>
          </p:nvPr>
        </p:nvSpPr>
        <p:spPr>
          <a:xfrm>
            <a:off x="533400" y="0"/>
            <a:ext cx="8305800" cy="685800"/>
          </a:xfrm>
        </p:spPr>
        <p:txBody>
          <a:bodyPr/>
          <a:lstStyle/>
          <a:p>
            <a:pPr eaLnBrk="1" hangingPunct="1"/>
            <a:r>
              <a:rPr lang="en-US" altLang="en-US" sz="2400" smtClean="0">
                <a:latin typeface="Verdana" pitchFamily="34" charset="0"/>
              </a:rPr>
              <a:t>Los Angeles Metropolitan Transit Authority</a:t>
            </a:r>
            <a:br>
              <a:rPr lang="en-US" altLang="en-US" sz="2400" smtClean="0">
                <a:latin typeface="Verdana" pitchFamily="34" charset="0"/>
              </a:rPr>
            </a:br>
            <a:r>
              <a:rPr lang="en-US" altLang="en-US" sz="2400" smtClean="0">
                <a:latin typeface="Verdana" pitchFamily="34" charset="0"/>
              </a:rPr>
              <a:t>(1951-1964)</a:t>
            </a:r>
          </a:p>
        </p:txBody>
      </p:sp>
      <p:pic>
        <p:nvPicPr>
          <p:cNvPr id="32772" name="Picture 10" descr="LAMTA 1954 Monorail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descr="LAMTA 1960 Plan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914400"/>
            <a:ext cx="35052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2" descr="LAMTA Backbone Route 1961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914400"/>
            <a:ext cx="3200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56">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0"/>
            <a:ext cx="8763000" cy="838200"/>
          </a:xfrm>
        </p:spPr>
        <p:txBody>
          <a:bodyPr/>
          <a:lstStyle/>
          <a:p>
            <a:pPr eaLnBrk="1" hangingPunct="1"/>
            <a:r>
              <a:rPr lang="en-US" altLang="en-US" sz="2400" smtClean="0">
                <a:latin typeface="Verdana" pitchFamily="34" charset="0"/>
              </a:rPr>
              <a:t>Compare new LAMTA plans with the prior clean air electric transit and freight rail system, pre-freeway.</a:t>
            </a:r>
          </a:p>
        </p:txBody>
      </p:sp>
      <p:sp>
        <p:nvSpPr>
          <p:cNvPr id="33795" name="Rectangle 3"/>
          <p:cNvSpPr>
            <a:spLocks noGrp="1" noChangeArrowheads="1"/>
          </p:cNvSpPr>
          <p:nvPr>
            <p:ph type="body" idx="1"/>
          </p:nvPr>
        </p:nvSpPr>
        <p:spPr>
          <a:xfrm>
            <a:off x="533400" y="4343400"/>
            <a:ext cx="8229600" cy="1600200"/>
          </a:xfrm>
        </p:spPr>
        <p:txBody>
          <a:bodyPr/>
          <a:lstStyle/>
          <a:p>
            <a:pPr eaLnBrk="1" hangingPunct="1">
              <a:lnSpc>
                <a:spcPct val="80000"/>
              </a:lnSpc>
            </a:pPr>
            <a:r>
              <a:rPr lang="en-US" altLang="en-US" sz="2000" smtClean="0">
                <a:latin typeface="Verdana" pitchFamily="34" charset="0"/>
              </a:rPr>
              <a:t>South LA had the most dense coverage of Yellow Car and Red Car rail lines to reach jobs in Downtown, the Ports, and the Westside.</a:t>
            </a:r>
          </a:p>
          <a:p>
            <a:pPr eaLnBrk="1" hangingPunct="1">
              <a:lnSpc>
                <a:spcPct val="80000"/>
              </a:lnSpc>
            </a:pPr>
            <a:r>
              <a:rPr lang="en-US" altLang="en-US" sz="2000" smtClean="0">
                <a:latin typeface="Verdana" pitchFamily="34" charset="0"/>
              </a:rPr>
              <a:t>Massive freeway construction and conversion to diesel freight trains and diesel buses divide and pollute South and East LA neighborhoods.</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430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2333">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152400"/>
            <a:ext cx="8382000" cy="685800"/>
          </a:xfrm>
        </p:spPr>
        <p:txBody>
          <a:bodyPr/>
          <a:lstStyle/>
          <a:p>
            <a:pPr eaLnBrk="1" hangingPunct="1"/>
            <a:r>
              <a:rPr lang="en-US" altLang="en-US" sz="3000" smtClean="0">
                <a:latin typeface="Verdana" pitchFamily="34" charset="0"/>
              </a:rPr>
              <a:t>Only Protests Against Ending Rail Transit</a:t>
            </a:r>
          </a:p>
        </p:txBody>
      </p:sp>
      <p:sp>
        <p:nvSpPr>
          <p:cNvPr id="34819" name="Rectangle 3"/>
          <p:cNvSpPr>
            <a:spLocks noGrp="1" noChangeArrowheads="1"/>
          </p:cNvSpPr>
          <p:nvPr>
            <p:ph type="body" idx="1"/>
          </p:nvPr>
        </p:nvSpPr>
        <p:spPr>
          <a:xfrm>
            <a:off x="152400" y="1066800"/>
            <a:ext cx="8763000" cy="3657600"/>
          </a:xfrm>
        </p:spPr>
        <p:txBody>
          <a:bodyPr/>
          <a:lstStyle/>
          <a:p>
            <a:pPr eaLnBrk="1" hangingPunct="1">
              <a:lnSpc>
                <a:spcPct val="80000"/>
              </a:lnSpc>
            </a:pPr>
            <a:r>
              <a:rPr lang="en-US" altLang="en-US" sz="1800" smtClean="0">
                <a:latin typeface="Verdana" pitchFamily="34" charset="0"/>
              </a:rPr>
              <a:t>The only areas of Los Angeles to organize against dismantling the last remaining Red Car trains were residents of South Los Angeles and Watts.  Watts began as community of Pacific Electric track worker housing.  Without the trains, their public transit journeys to job centers were twice as long and much more expensive with LA’s mix of private and public operators. </a:t>
            </a:r>
          </a:p>
          <a:p>
            <a:pPr eaLnBrk="1" hangingPunct="1">
              <a:lnSpc>
                <a:spcPct val="80000"/>
              </a:lnSpc>
            </a:pPr>
            <a:r>
              <a:rPr lang="en-US" altLang="en-US" sz="1800" smtClean="0">
                <a:latin typeface="Verdana" pitchFamily="34" charset="0"/>
              </a:rPr>
              <a:t>Sacramento listened and extended the Red Car’s life refusing to approve Pacific Electric’s first application to convert the Long Beach and Watts Lines to buses.   </a:t>
            </a:r>
          </a:p>
          <a:p>
            <a:pPr eaLnBrk="1" hangingPunct="1">
              <a:lnSpc>
                <a:spcPct val="80000"/>
              </a:lnSpc>
            </a:pPr>
            <a:r>
              <a:rPr lang="en-US" altLang="en-US" sz="1800" smtClean="0">
                <a:latin typeface="Verdana" pitchFamily="34" charset="0"/>
              </a:rPr>
              <a:t>The new local MTA disastrously tried to convince South LA residents that buses and new Monorails would be better.</a:t>
            </a:r>
          </a:p>
          <a:p>
            <a:pPr eaLnBrk="1" hangingPunct="1">
              <a:lnSpc>
                <a:spcPct val="80000"/>
              </a:lnSpc>
            </a:pPr>
            <a:r>
              <a:rPr lang="en-US" altLang="en-US" sz="1800" smtClean="0">
                <a:latin typeface="Verdana" pitchFamily="34" charset="0"/>
              </a:rPr>
              <a:t>After 1965, the post-Watts riots McCone Commission report cited the lack of access to a well coordinated transit system as one of the root causes of the civil rebellion.</a:t>
            </a:r>
          </a:p>
        </p:txBody>
      </p:sp>
      <p:pic>
        <p:nvPicPr>
          <p:cNvPr id="34820" name="Picture 5" descr="7650515756_de3d6554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2672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7839485066_bf41b60ca6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05325"/>
            <a:ext cx="3048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descr="3401977773_03187e5aac_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572000"/>
            <a:ext cx="2286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10"/>
          <p:cNvSpPr txBox="1">
            <a:spLocks noChangeArrowheads="1"/>
          </p:cNvSpPr>
          <p:nvPr/>
        </p:nvSpPr>
        <p:spPr bwMode="auto">
          <a:xfrm>
            <a:off x="3505200" y="6324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eaLnBrk="1" hangingPunct="1">
              <a:spcBef>
                <a:spcPct val="0"/>
              </a:spcBef>
              <a:buFontTx/>
              <a:buNone/>
            </a:pPr>
            <a:r>
              <a:rPr lang="en-US" altLang="en-US" sz="1800">
                <a:latin typeface="Times New Roman" pitchFamily="18" charset="0"/>
              </a:rPr>
              <a:t>Slauson Tower</a:t>
            </a:r>
          </a:p>
        </p:txBody>
      </p:sp>
    </p:spTree>
  </p:cSld>
  <p:clrMapOvr>
    <a:masterClrMapping/>
  </p:clrMapOvr>
  <p:transition advTm="12442">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0"/>
            <a:ext cx="8534400" cy="685800"/>
          </a:xfrm>
        </p:spPr>
        <p:txBody>
          <a:bodyPr/>
          <a:lstStyle/>
          <a:p>
            <a:pPr eaLnBrk="1" hangingPunct="1"/>
            <a:r>
              <a:rPr lang="en-US" altLang="en-US" sz="2400" smtClean="0">
                <a:latin typeface="Verdana" pitchFamily="34" charset="0"/>
              </a:rPr>
              <a:t>Los Angeles Metropolitan Transit Authority</a:t>
            </a:r>
            <a:br>
              <a:rPr lang="en-US" altLang="en-US" sz="2400" smtClean="0">
                <a:latin typeface="Verdana" pitchFamily="34" charset="0"/>
              </a:rPr>
            </a:br>
            <a:r>
              <a:rPr lang="en-US" altLang="en-US" sz="2400" smtClean="0">
                <a:latin typeface="Verdana" pitchFamily="34" charset="0"/>
              </a:rPr>
              <a:t>(1951-1964)</a:t>
            </a:r>
          </a:p>
        </p:txBody>
      </p:sp>
      <p:sp>
        <p:nvSpPr>
          <p:cNvPr id="35843" name="Text Box 5"/>
          <p:cNvSpPr txBox="1">
            <a:spLocks noChangeArrowheads="1"/>
          </p:cNvSpPr>
          <p:nvPr/>
        </p:nvSpPr>
        <p:spPr bwMode="auto">
          <a:xfrm>
            <a:off x="914400" y="3429000"/>
            <a:ext cx="80772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Politicians vociferously battle over if and how transit would be subsidized and what the very definition of subsidy really is. Public becomes thoroughly confused.</a:t>
            </a:r>
          </a:p>
          <a:p>
            <a:pPr eaLnBrk="1" hangingPunct="1">
              <a:spcBef>
                <a:spcPct val="0"/>
              </a:spcBef>
            </a:pPr>
            <a:r>
              <a:rPr lang="en-US" altLang="en-US" sz="1600">
                <a:latin typeface="Verdana" pitchFamily="34" charset="0"/>
              </a:rPr>
              <a:t>The MTA, without the ability to tax, issue bonds, or take property via eminent domain, without the existence of any Federal or State capital assistance programs, and still subject to taxation itself, holds two subway groundbreaking ceremonies: in downtown with Gov. Edmund G. Brown on 1/12/62, and in Beverly Hills with Mayor Jack Freeman, on 1/23/62.  </a:t>
            </a:r>
          </a:p>
          <a:p>
            <a:pPr eaLnBrk="1" hangingPunct="1">
              <a:spcBef>
                <a:spcPct val="0"/>
              </a:spcBef>
            </a:pPr>
            <a:r>
              <a:rPr lang="en-US" altLang="en-US" sz="1600">
                <a:latin typeface="Verdana" pitchFamily="34" charset="0"/>
              </a:rPr>
              <a:t> State Sen. Rees (D-Beverly Hills) re-writes MTA legislation to give the transit agency the powers it was missing, re-launching it as the Southern California Rapid Transit District (SCRTD) in September 1964.</a:t>
            </a:r>
          </a:p>
        </p:txBody>
      </p:sp>
      <p:pic>
        <p:nvPicPr>
          <p:cNvPr id="35844" name="Picture 6" descr="Wilshire Groundbrea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60960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207">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000" dirty="0" smtClean="0">
                <a:latin typeface="ScalaSans-Bold" pitchFamily="50" charset="0"/>
              </a:rPr>
              <a:t>Bridget “Biddy” Mason &amp; Robert Owens</a:t>
            </a:r>
            <a:endParaRPr lang="en-US" altLang="en-US" sz="3000" dirty="0" smtClean="0">
              <a:latin typeface="ScalaSans-Bold" pitchFamily="50"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90601"/>
            <a:ext cx="2263730" cy="27432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741"/>
          <a:stretch/>
        </p:blipFill>
        <p:spPr>
          <a:xfrm>
            <a:off x="1892300" y="3733801"/>
            <a:ext cx="2057400" cy="3062288"/>
          </a:xfrm>
          <a:prstGeom prst="rect">
            <a:avLst/>
          </a:prstGeom>
        </p:spPr>
      </p:pic>
      <p:sp>
        <p:nvSpPr>
          <p:cNvPr id="4" name="TextBox 3"/>
          <p:cNvSpPr txBox="1"/>
          <p:nvPr/>
        </p:nvSpPr>
        <p:spPr>
          <a:xfrm>
            <a:off x="4191000" y="1371600"/>
            <a:ext cx="48768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mn-lt"/>
              </a:rPr>
              <a:t>1850s – Mason worked as a nurse and midwife, became first African American woman to own land in Los Angeles</a:t>
            </a:r>
          </a:p>
          <a:p>
            <a:pPr marL="342900" indent="-342900">
              <a:buFont typeface="Arial" panose="020B0604020202020204" pitchFamily="34" charset="0"/>
              <a:buChar char="•"/>
            </a:pPr>
            <a:r>
              <a:rPr lang="en-US" sz="2400" dirty="0" smtClean="0">
                <a:latin typeface="+mn-lt"/>
              </a:rPr>
              <a:t>Owens family built a livery business, supplying horses and cattle to new arriving settlers</a:t>
            </a:r>
          </a:p>
          <a:p>
            <a:pPr marL="342900" indent="-342900">
              <a:buFont typeface="Arial" panose="020B0604020202020204" pitchFamily="34" charset="0"/>
              <a:buChar char="•"/>
            </a:pPr>
            <a:r>
              <a:rPr lang="en-US" sz="2400" dirty="0" smtClean="0">
                <a:latin typeface="+mn-lt"/>
              </a:rPr>
              <a:t>1872 – the First African Methodist Episcopal Church was organized in Mason’s home on Spring Street </a:t>
            </a:r>
            <a:endParaRPr lang="en-US" sz="2400" dirty="0">
              <a:latin typeface="+mn-lt"/>
            </a:endParaRPr>
          </a:p>
        </p:txBody>
      </p:sp>
    </p:spTree>
    <p:extLst>
      <p:ext uri="{BB962C8B-B14F-4D97-AF65-F5344CB8AC3E}">
        <p14:creationId xmlns:p14="http://schemas.microsoft.com/office/powerpoint/2010/main" val="990620350"/>
      </p:ext>
    </p:extLst>
  </p:cSld>
  <p:clrMapOvr>
    <a:masterClrMapping/>
  </p:clrMapOvr>
  <p:transition advTm="6115">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228600"/>
            <a:ext cx="8763000" cy="457200"/>
          </a:xfrm>
        </p:spPr>
        <p:txBody>
          <a:bodyPr/>
          <a:lstStyle/>
          <a:p>
            <a:pPr eaLnBrk="1" hangingPunct="1"/>
            <a:r>
              <a:rPr lang="en-US" altLang="en-US" sz="2400" smtClean="0">
                <a:latin typeface="Verdana" pitchFamily="34" charset="0"/>
              </a:rPr>
              <a:t>Southern California Rapid Transit District  (1964-1993)</a:t>
            </a:r>
          </a:p>
        </p:txBody>
      </p:sp>
      <p:sp>
        <p:nvSpPr>
          <p:cNvPr id="36867" name="Text Box 6"/>
          <p:cNvSpPr txBox="1">
            <a:spLocks noChangeArrowheads="1"/>
          </p:cNvSpPr>
          <p:nvPr/>
        </p:nvSpPr>
        <p:spPr bwMode="auto">
          <a:xfrm>
            <a:off x="3886200" y="990600"/>
            <a:ext cx="5105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New agency has an eleven member board appointed by local elected officials, the powers of eminent domain, taxation through local referendum, bond issuance, and creation of Benefit Assessment Districts. </a:t>
            </a:r>
          </a:p>
          <a:p>
            <a:pPr eaLnBrk="1" hangingPunct="1">
              <a:spcBef>
                <a:spcPct val="0"/>
              </a:spcBef>
            </a:pPr>
            <a:r>
              <a:rPr lang="en-US" altLang="en-US" sz="1600">
                <a:latin typeface="Verdana" pitchFamily="34" charset="0"/>
              </a:rPr>
              <a:t> It is enthusiastically welcomed in an event at the Ambassador Hotel with 400 civic leaders.</a:t>
            </a:r>
          </a:p>
          <a:p>
            <a:pPr eaLnBrk="1" hangingPunct="1">
              <a:spcBef>
                <a:spcPct val="0"/>
              </a:spcBef>
            </a:pPr>
            <a:r>
              <a:rPr lang="en-US" altLang="en-US" sz="1600">
                <a:latin typeface="Verdana" pitchFamily="34" charset="0"/>
              </a:rPr>
              <a:t> Takes its legislative charge to create a new mass transit system for Los Angeles seriously and goes to work marketing public transportation as a needed and necessary community asset.</a:t>
            </a:r>
          </a:p>
          <a:p>
            <a:pPr eaLnBrk="1" hangingPunct="1">
              <a:spcBef>
                <a:spcPct val="0"/>
              </a:spcBef>
            </a:pPr>
            <a:r>
              <a:rPr lang="en-US" altLang="en-US" sz="1600">
                <a:latin typeface="Verdana" pitchFamily="34" charset="0"/>
              </a:rPr>
              <a:t> Federal government forms the Urban Mass Transit Administration in 1964 (now called the Federal Transportation Administration).</a:t>
            </a:r>
          </a:p>
          <a:p>
            <a:pPr eaLnBrk="1" hangingPunct="1">
              <a:spcBef>
                <a:spcPct val="0"/>
              </a:spcBef>
            </a:pPr>
            <a:r>
              <a:rPr lang="en-US" altLang="en-US" sz="1600">
                <a:latin typeface="Verdana" pitchFamily="34" charset="0"/>
              </a:rPr>
              <a:t> Operates transit service in L.A., Orange, Riverside and San Bernardino counties.  </a:t>
            </a:r>
          </a:p>
          <a:p>
            <a:pPr eaLnBrk="1" hangingPunct="1">
              <a:spcBef>
                <a:spcPct val="0"/>
              </a:spcBef>
            </a:pPr>
            <a:r>
              <a:rPr lang="en-US" altLang="en-US" sz="1600">
                <a:latin typeface="Verdana" pitchFamily="34" charset="0"/>
              </a:rPr>
              <a:t> In response to the Watts Riots, it takes over 11 other failing or failed transit companies, standardizes routes and fares, begins work on creating bus system grid layouts, and their fast work prompts a letter of gratitude from Gov. Reagan to SCRTD.</a:t>
            </a:r>
          </a:p>
        </p:txBody>
      </p:sp>
      <p:pic>
        <p:nvPicPr>
          <p:cNvPr id="36868" name="Picture 7" descr="RTD (first) Emblem (boomerang)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3352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Emblems - (sec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657600"/>
            <a:ext cx="27527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233">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38200" y="0"/>
            <a:ext cx="7769225" cy="685800"/>
          </a:xfrm>
        </p:spPr>
        <p:txBody>
          <a:bodyPr/>
          <a:lstStyle/>
          <a:p>
            <a:pPr eaLnBrk="1" hangingPunct="1"/>
            <a:r>
              <a:rPr lang="en-US" altLang="en-US" sz="2400" b="1" i="1" dirty="0" err="1" smtClean="0">
                <a:latin typeface="Verdana" pitchFamily="34" charset="0"/>
              </a:rPr>
              <a:t>Leilia</a:t>
            </a:r>
            <a:r>
              <a:rPr lang="en-US" altLang="en-US" sz="2400" b="1" i="1" dirty="0" smtClean="0">
                <a:latin typeface="Verdana" pitchFamily="34" charset="0"/>
              </a:rPr>
              <a:t> Bailey </a:t>
            </a:r>
            <a:r>
              <a:rPr lang="en-US" altLang="en-US" sz="2400" dirty="0" smtClean="0">
                <a:latin typeface="Verdana" pitchFamily="34" charset="0"/>
              </a:rPr>
              <a:t>– Breaks The Glass Ceiling for Women a Second Time</a:t>
            </a:r>
          </a:p>
        </p:txBody>
      </p:sp>
      <p:sp>
        <p:nvSpPr>
          <p:cNvPr id="37891" name="Rectangle 3"/>
          <p:cNvSpPr>
            <a:spLocks noGrp="1" noChangeArrowheads="1"/>
          </p:cNvSpPr>
          <p:nvPr>
            <p:ph type="body" idx="1"/>
          </p:nvPr>
        </p:nvSpPr>
        <p:spPr>
          <a:xfrm>
            <a:off x="838200" y="3657600"/>
            <a:ext cx="8153400" cy="2895600"/>
          </a:xfrm>
        </p:spPr>
        <p:txBody>
          <a:bodyPr/>
          <a:lstStyle/>
          <a:p>
            <a:pPr eaLnBrk="1" hangingPunct="1">
              <a:lnSpc>
                <a:spcPct val="80000"/>
              </a:lnSpc>
            </a:pPr>
            <a:r>
              <a:rPr lang="en-US" altLang="en-US" sz="2000" smtClean="0">
                <a:latin typeface="Verdana" pitchFamily="34" charset="0"/>
              </a:rPr>
              <a:t>The remaining few women operators from the WWII era retired from the LAMTA when the last streetcars ran in 1963. They did not make the transition to buses.</a:t>
            </a:r>
          </a:p>
          <a:p>
            <a:pPr eaLnBrk="1" hangingPunct="1">
              <a:lnSpc>
                <a:spcPct val="80000"/>
              </a:lnSpc>
            </a:pPr>
            <a:r>
              <a:rPr lang="en-US" altLang="en-US" sz="2000" smtClean="0">
                <a:latin typeface="Verdana" pitchFamily="34" charset="0"/>
              </a:rPr>
              <a:t>LAMTA, then SCRTD goes seven years without a woman operator.</a:t>
            </a:r>
          </a:p>
          <a:p>
            <a:pPr eaLnBrk="1" hangingPunct="1">
              <a:lnSpc>
                <a:spcPct val="80000"/>
              </a:lnSpc>
            </a:pPr>
            <a:r>
              <a:rPr lang="en-US" altLang="en-US" sz="2000" smtClean="0">
                <a:latin typeface="Verdana" pitchFamily="34" charset="0"/>
              </a:rPr>
              <a:t>Leilia Bailey applies to be an SCRTD Bus Operator in 1970 and is initially denied an Operator’s job and offered a office job instead. </a:t>
            </a:r>
          </a:p>
          <a:p>
            <a:pPr eaLnBrk="1" hangingPunct="1">
              <a:lnSpc>
                <a:spcPct val="80000"/>
              </a:lnSpc>
            </a:pPr>
            <a:r>
              <a:rPr lang="en-US" altLang="en-US" sz="2000" smtClean="0">
                <a:latin typeface="Verdana" pitchFamily="34" charset="0"/>
              </a:rPr>
              <a:t>She files a complaint with U.S. Equal Employment Opportunity Commission.</a:t>
            </a:r>
          </a:p>
        </p:txBody>
      </p:sp>
      <p:grpSp>
        <p:nvGrpSpPr>
          <p:cNvPr id="37892" name="Group 10"/>
          <p:cNvGrpSpPr>
            <a:grpSpLocks/>
          </p:cNvGrpSpPr>
          <p:nvPr/>
        </p:nvGrpSpPr>
        <p:grpSpPr bwMode="auto">
          <a:xfrm>
            <a:off x="228600" y="914400"/>
            <a:ext cx="8782050" cy="2679700"/>
            <a:chOff x="144" y="2525"/>
            <a:chExt cx="5532" cy="1688"/>
          </a:xfrm>
        </p:grpSpPr>
        <p:pic>
          <p:nvPicPr>
            <p:cNvPr id="37893" name="Picture 5" descr="2930066561_04d0374e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525"/>
              <a:ext cx="2412"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2950173737_3e92b6e1b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544"/>
              <a:ext cx="1269"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2951172794_3d322801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2544"/>
              <a:ext cx="1776" cy="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11487">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0"/>
            <a:ext cx="7769225" cy="685800"/>
          </a:xfrm>
        </p:spPr>
        <p:txBody>
          <a:bodyPr/>
          <a:lstStyle/>
          <a:p>
            <a:pPr eaLnBrk="1" hangingPunct="1"/>
            <a:r>
              <a:rPr lang="en-US" altLang="en-US" sz="2400" b="1" i="1" dirty="0" err="1" smtClean="0">
                <a:latin typeface="Verdana" pitchFamily="34" charset="0"/>
              </a:rPr>
              <a:t>Leilia</a:t>
            </a:r>
            <a:r>
              <a:rPr lang="en-US" altLang="en-US" sz="2400" b="1" i="1" dirty="0" smtClean="0">
                <a:latin typeface="Verdana" pitchFamily="34" charset="0"/>
              </a:rPr>
              <a:t> Bailey </a:t>
            </a:r>
            <a:r>
              <a:rPr lang="en-US" altLang="en-US" sz="2400" dirty="0" smtClean="0">
                <a:latin typeface="Verdana" pitchFamily="34" charset="0"/>
              </a:rPr>
              <a:t>– Breaks The Glass Ceiling for Women a Second Time, a career of firsts</a:t>
            </a:r>
          </a:p>
        </p:txBody>
      </p:sp>
      <p:pic>
        <p:nvPicPr>
          <p:cNvPr id="38915" name="Picture 4" descr="lei-crop"/>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400800" y="914400"/>
            <a:ext cx="1692275"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19400"/>
            <a:ext cx="36734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57400"/>
            <a:ext cx="5181600"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962">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 y="0"/>
            <a:ext cx="8686800" cy="838200"/>
          </a:xfrm>
        </p:spPr>
        <p:txBody>
          <a:bodyPr/>
          <a:lstStyle/>
          <a:p>
            <a:pPr eaLnBrk="1" hangingPunct="1"/>
            <a:r>
              <a:rPr lang="en-US" altLang="en-US" sz="2800" smtClean="0">
                <a:latin typeface="Verdana" pitchFamily="34" charset="0"/>
              </a:rPr>
              <a:t>Southern California Rapid Transit District (1964-1993)</a:t>
            </a:r>
          </a:p>
        </p:txBody>
      </p:sp>
      <p:pic>
        <p:nvPicPr>
          <p:cNvPr id="41987" name="Picture 3" descr="El Monte Busway- 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743200"/>
            <a:ext cx="2895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Upton- El Monte Station -4 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914400"/>
            <a:ext cx="30480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Minibus- Note DW&amp;P Bld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914400"/>
            <a:ext cx="28956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Olympics emblem- 3562 at Colise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27432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Olympics emblem on #8904 w-Colise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743200"/>
            <a:ext cx="27432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9202 at LAUS May 19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2743200"/>
            <a:ext cx="28194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9911 (9900 series) double-de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4724400"/>
            <a:ext cx="2895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4810125"/>
            <a:ext cx="2819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396">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0"/>
            <a:ext cx="8458200" cy="685800"/>
          </a:xfrm>
        </p:spPr>
        <p:txBody>
          <a:bodyPr/>
          <a:lstStyle/>
          <a:p>
            <a:pPr eaLnBrk="1" hangingPunct="1"/>
            <a:r>
              <a:rPr lang="en-US" altLang="en-US" sz="2800" smtClean="0">
                <a:latin typeface="Verdana" pitchFamily="34" charset="0"/>
              </a:rPr>
              <a:t>Los Angeles County Transportation Commission (1977-1993)</a:t>
            </a:r>
          </a:p>
        </p:txBody>
      </p:sp>
      <p:sp>
        <p:nvSpPr>
          <p:cNvPr id="43011" name="Rectangle 5"/>
          <p:cNvSpPr>
            <a:spLocks noChangeArrowheads="1"/>
          </p:cNvSpPr>
          <p:nvPr/>
        </p:nvSpPr>
        <p:spPr bwMode="auto">
          <a:xfrm>
            <a:off x="152400" y="22098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State creates the Los Angeles County Transportation Commission (LACTC) in 1976 to coordinate between municipal transit operators and SCRTD, plan countywide transportation improvements and ensure efficient use of local, state and federal transportation funding.</a:t>
            </a:r>
          </a:p>
          <a:p>
            <a:pPr eaLnBrk="1" hangingPunct="1">
              <a:spcBef>
                <a:spcPct val="0"/>
              </a:spcBef>
            </a:pPr>
            <a:endParaRPr lang="en-US" altLang="en-US" sz="1600">
              <a:latin typeface="Verdana" pitchFamily="34" charset="0"/>
            </a:endParaRPr>
          </a:p>
          <a:p>
            <a:pPr eaLnBrk="1" hangingPunct="1">
              <a:spcBef>
                <a:spcPct val="0"/>
              </a:spcBef>
            </a:pPr>
            <a:r>
              <a:rPr lang="en-US" altLang="en-US" sz="1600">
                <a:latin typeface="Verdana" pitchFamily="34" charset="0"/>
              </a:rPr>
              <a:t>In 1980, a majority of Los Angeles County voters approve Proposition A (54.3%), a half cent sales tax for transportation improvements, 35% of revenue is dedicated for rail construction.</a:t>
            </a:r>
          </a:p>
        </p:txBody>
      </p:sp>
      <p:pic>
        <p:nvPicPr>
          <p:cNvPr id="43012" name="Picture 6" descr="LACTC 1980 Prop A Map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2814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7"/>
          <p:cNvSpPr txBox="1">
            <a:spLocks noChangeArrowheads="1"/>
          </p:cNvSpPr>
          <p:nvPr/>
        </p:nvSpPr>
        <p:spPr bwMode="auto">
          <a:xfrm>
            <a:off x="3581400" y="6096000"/>
            <a:ext cx="528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400">
                <a:latin typeface="Verdana" pitchFamily="34" charset="0"/>
              </a:rPr>
              <a:t>Map from 1980 Proposition A voter information materials</a:t>
            </a:r>
          </a:p>
        </p:txBody>
      </p:sp>
      <p:pic>
        <p:nvPicPr>
          <p:cNvPr id="43014" name="Picture 8" descr="LACTC Embl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90600"/>
            <a:ext cx="11255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386">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0"/>
            <a:ext cx="8534400" cy="914400"/>
          </a:xfrm>
        </p:spPr>
        <p:txBody>
          <a:bodyPr/>
          <a:lstStyle/>
          <a:p>
            <a:pPr eaLnBrk="1" hangingPunct="1"/>
            <a:r>
              <a:rPr lang="en-US" altLang="en-US" sz="2800" smtClean="0">
                <a:latin typeface="Verdana" pitchFamily="34" charset="0"/>
              </a:rPr>
              <a:t>Los Angeles County Transportation Commission (1977-1993)</a:t>
            </a:r>
          </a:p>
        </p:txBody>
      </p:sp>
      <p:sp>
        <p:nvSpPr>
          <p:cNvPr id="44035" name="Rectangle 4"/>
          <p:cNvSpPr>
            <a:spLocks noChangeArrowheads="1"/>
          </p:cNvSpPr>
          <p:nvPr/>
        </p:nvSpPr>
        <p:spPr bwMode="auto">
          <a:xfrm>
            <a:off x="228600" y="990600"/>
            <a:ext cx="3810000"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800"/>
              <a:t>  </a:t>
            </a:r>
            <a:r>
              <a:rPr lang="en-US" altLang="en-US" sz="1600">
                <a:latin typeface="Verdana" pitchFamily="34" charset="0"/>
              </a:rPr>
              <a:t>A second half-cent sales tax for transportation, Proposition C, was approved by a majority of Los Angeles County voters (50.4%) in 1990, along with propositions 108, 111 and 116.  </a:t>
            </a:r>
          </a:p>
          <a:p>
            <a:pPr eaLnBrk="1" hangingPunct="1">
              <a:spcBef>
                <a:spcPct val="0"/>
              </a:spcBef>
            </a:pPr>
            <a:endParaRPr lang="en-US" altLang="en-US" sz="1600">
              <a:latin typeface="Verdana" pitchFamily="34" charset="0"/>
            </a:endParaRPr>
          </a:p>
          <a:p>
            <a:pPr eaLnBrk="1" hangingPunct="1">
              <a:spcBef>
                <a:spcPct val="0"/>
              </a:spcBef>
            </a:pPr>
            <a:r>
              <a:rPr lang="en-US" altLang="en-US" sz="1600">
                <a:latin typeface="Verdana" pitchFamily="34" charset="0"/>
              </a:rPr>
              <a:t>  The Transportation Commission begins negotiations with Southern Pacific, the parent company of the former Pacific Electric system, to acquire 450 miles of right-of-way in Southern California.  The parties eventually agree on a purchase price of $980 million in 1992. The commuter rail system known as Metrolink is born and spun off as an independent five-county joint powers authority.  </a:t>
            </a:r>
          </a:p>
        </p:txBody>
      </p:sp>
      <p:pic>
        <p:nvPicPr>
          <p:cNvPr id="44036" name="Picture 2" descr="Rightsof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066800"/>
            <a:ext cx="51816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447">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2800" smtClean="0">
                <a:latin typeface="Verdana" pitchFamily="34" charset="0"/>
              </a:rPr>
              <a:t>Merging Transit with Transportation</a:t>
            </a:r>
          </a:p>
        </p:txBody>
      </p:sp>
      <p:sp>
        <p:nvSpPr>
          <p:cNvPr id="45059" name="Rectangle 5"/>
          <p:cNvSpPr>
            <a:spLocks noChangeArrowheads="1"/>
          </p:cNvSpPr>
          <p:nvPr/>
        </p:nvSpPr>
        <p:spPr bwMode="auto">
          <a:xfrm>
            <a:off x="457200" y="990600"/>
            <a:ext cx="8001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1988, the two agencies agree on an eight-point plan that includes consolidating all rail construction under a single third entity, naming the lines the Metro Red Line, Metro Blue Line and Metro Green Line, and open discussion of an eventual merger.</a:t>
            </a:r>
          </a:p>
          <a:p>
            <a:pPr eaLnBrk="1" hangingPunct="1">
              <a:spcBef>
                <a:spcPct val="0"/>
              </a:spcBef>
            </a:pPr>
            <a:endParaRPr lang="en-US" altLang="en-US" sz="1600">
              <a:latin typeface="Verdana" pitchFamily="34" charset="0"/>
            </a:endParaRPr>
          </a:p>
          <a:p>
            <a:pPr eaLnBrk="1" hangingPunct="1">
              <a:spcBef>
                <a:spcPct val="0"/>
              </a:spcBef>
            </a:pPr>
            <a:r>
              <a:rPr lang="en-US" altLang="en-US" sz="1600">
                <a:latin typeface="Verdana" pitchFamily="34" charset="0"/>
              </a:rPr>
              <a:t>1992, the Governor signs AB152 (Katz) that creates the Los Angeles County Metropolitan Transportation Authority, also known as MTA or Metro, effective February 1, 1993.  It becomes a planning, funding, construction, and operating multi-modal “super agency” for Los Angeles County.</a:t>
            </a:r>
          </a:p>
        </p:txBody>
      </p:sp>
      <p:pic>
        <p:nvPicPr>
          <p:cNvPr id="45060" name="Picture 7" descr="Red Line openi 1-30-93 Gov Wilson  M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352800"/>
            <a:ext cx="28194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Norwalk in m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352800"/>
            <a:ext cx="3551238"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new 237"/>
          <p:cNvPicPr>
            <a:picLocks noChangeAspect="1" noChangeArrowheads="1"/>
          </p:cNvPicPr>
          <p:nvPr/>
        </p:nvPicPr>
        <p:blipFill>
          <a:blip r:embed="rId5" cstate="print">
            <a:extLst>
              <a:ext uri="{28A0092B-C50C-407E-A947-70E740481C1C}">
                <a14:useLocalDpi xmlns:a14="http://schemas.microsoft.com/office/drawing/2010/main" val="0"/>
              </a:ext>
            </a:extLst>
          </a:blip>
          <a:srcRect l="22769" r="16695" b="4846"/>
          <a:stretch>
            <a:fillRect/>
          </a:stretch>
        </p:blipFill>
        <p:spPr bwMode="auto">
          <a:xfrm>
            <a:off x="457200" y="3352800"/>
            <a:ext cx="2198688"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p:transition advTm="8530">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152400"/>
            <a:ext cx="8610600" cy="685800"/>
          </a:xfrm>
        </p:spPr>
        <p:txBody>
          <a:bodyPr/>
          <a:lstStyle/>
          <a:p>
            <a:pPr algn="ctr" eaLnBrk="1" hangingPunct="1"/>
            <a:r>
              <a:rPr lang="en-US" altLang="en-US" sz="3200" dirty="0" smtClean="0"/>
              <a:t>African </a:t>
            </a:r>
            <a:r>
              <a:rPr lang="en-US" altLang="en-US" sz="3200" dirty="0" smtClean="0"/>
              <a:t>American Firsts to </a:t>
            </a:r>
            <a:r>
              <a:rPr lang="en-US" altLang="en-US" sz="3200" dirty="0" smtClean="0"/>
              <a:t>Remember</a:t>
            </a:r>
            <a:endParaRPr lang="en-US" altLang="en-US" sz="3200" dirty="0" smtClean="0"/>
          </a:p>
        </p:txBody>
      </p:sp>
      <p:sp>
        <p:nvSpPr>
          <p:cNvPr id="48131" name="Rectangle 3"/>
          <p:cNvSpPr>
            <a:spLocks noGrp="1" noChangeArrowheads="1"/>
          </p:cNvSpPr>
          <p:nvPr>
            <p:ph type="body" idx="1"/>
          </p:nvPr>
        </p:nvSpPr>
        <p:spPr>
          <a:xfrm>
            <a:off x="304800" y="990600"/>
            <a:ext cx="8534400" cy="5257800"/>
          </a:xfrm>
        </p:spPr>
        <p:txBody>
          <a:bodyPr/>
          <a:lstStyle/>
          <a:p>
            <a:pPr eaLnBrk="1" hangingPunct="1">
              <a:lnSpc>
                <a:spcPct val="80000"/>
              </a:lnSpc>
            </a:pPr>
            <a:r>
              <a:rPr lang="en-US" altLang="en-US" sz="2400" dirty="0" smtClean="0"/>
              <a:t>First SCRTD Board Member – Thomas G. </a:t>
            </a:r>
            <a:r>
              <a:rPr lang="en-US" altLang="en-US" sz="2400" dirty="0" err="1" smtClean="0"/>
              <a:t>Neusom</a:t>
            </a:r>
            <a:r>
              <a:rPr lang="en-US" altLang="en-US" sz="2400" dirty="0" smtClean="0"/>
              <a:t>, appointed 1969</a:t>
            </a:r>
          </a:p>
          <a:p>
            <a:pPr eaLnBrk="1" hangingPunct="1">
              <a:lnSpc>
                <a:spcPct val="80000"/>
              </a:lnSpc>
            </a:pPr>
            <a:r>
              <a:rPr lang="en-US" altLang="en-US" sz="2400" dirty="0" smtClean="0"/>
              <a:t>First LACTC Board Member – Mayor Tom Bradley, 1977</a:t>
            </a:r>
          </a:p>
          <a:p>
            <a:pPr eaLnBrk="1" hangingPunct="1">
              <a:lnSpc>
                <a:spcPct val="80000"/>
              </a:lnSpc>
            </a:pPr>
            <a:r>
              <a:rPr lang="en-US" altLang="en-US" sz="2400" dirty="0" smtClean="0"/>
              <a:t>First LACMTA Board Member – Mayor Tom Bradley &amp; Supervisor Yvonne Burke, 1993</a:t>
            </a:r>
          </a:p>
          <a:p>
            <a:pPr eaLnBrk="1" hangingPunct="1">
              <a:lnSpc>
                <a:spcPct val="80000"/>
              </a:lnSpc>
            </a:pPr>
            <a:endParaRPr lang="en-US" altLang="en-US" sz="14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819400"/>
            <a:ext cx="1795272" cy="27937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3217612"/>
            <a:ext cx="3078750" cy="19973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2819400"/>
            <a:ext cx="2222500" cy="2806700"/>
          </a:xfrm>
          <a:prstGeom prst="rect">
            <a:avLst/>
          </a:prstGeom>
        </p:spPr>
      </p:pic>
    </p:spTree>
  </p:cSld>
  <p:clrMapOvr>
    <a:masterClrMapping/>
  </p:clrMapOvr>
  <p:transition advTm="14827">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152400"/>
            <a:ext cx="8610600" cy="685800"/>
          </a:xfrm>
        </p:spPr>
        <p:txBody>
          <a:bodyPr/>
          <a:lstStyle/>
          <a:p>
            <a:pPr algn="ctr" eaLnBrk="1" hangingPunct="1"/>
            <a:r>
              <a:rPr lang="en-US" altLang="en-US" sz="3200" dirty="0" smtClean="0"/>
              <a:t>African </a:t>
            </a:r>
            <a:r>
              <a:rPr lang="en-US" altLang="en-US" sz="3200" dirty="0" smtClean="0"/>
              <a:t>American Firsts to </a:t>
            </a:r>
            <a:r>
              <a:rPr lang="en-US" altLang="en-US" sz="3200" dirty="0" smtClean="0"/>
              <a:t>Remember</a:t>
            </a:r>
            <a:endParaRPr lang="en-US" altLang="en-US" sz="3200" dirty="0" smtClean="0"/>
          </a:p>
        </p:txBody>
      </p:sp>
      <p:sp>
        <p:nvSpPr>
          <p:cNvPr id="48131" name="Rectangle 3"/>
          <p:cNvSpPr>
            <a:spLocks noGrp="1" noChangeArrowheads="1"/>
          </p:cNvSpPr>
          <p:nvPr>
            <p:ph type="body" idx="1"/>
          </p:nvPr>
        </p:nvSpPr>
        <p:spPr>
          <a:xfrm>
            <a:off x="304800" y="990600"/>
            <a:ext cx="8534400" cy="5257800"/>
          </a:xfrm>
        </p:spPr>
        <p:txBody>
          <a:bodyPr/>
          <a:lstStyle/>
          <a:p>
            <a:pPr eaLnBrk="1" hangingPunct="1">
              <a:lnSpc>
                <a:spcPct val="80000"/>
              </a:lnSpc>
            </a:pPr>
            <a:r>
              <a:rPr lang="en-US" altLang="en-US" sz="2400" dirty="0" smtClean="0"/>
              <a:t>First </a:t>
            </a:r>
            <a:r>
              <a:rPr lang="en-US" altLang="en-US" sz="2400" dirty="0" smtClean="0"/>
              <a:t>SCRTD Assistant General Manager, EEO Programs – Walter Norwood</a:t>
            </a:r>
          </a:p>
          <a:p>
            <a:pPr eaLnBrk="1" hangingPunct="1">
              <a:lnSpc>
                <a:spcPct val="80000"/>
              </a:lnSpc>
            </a:pPr>
            <a:r>
              <a:rPr lang="en-US" altLang="en-US" sz="2400" dirty="0" smtClean="0"/>
              <a:t>First SCRTD Assistant General Manager, Customer Relations – Bob Williams</a:t>
            </a:r>
          </a:p>
          <a:p>
            <a:pPr eaLnBrk="1" hangingPunct="1">
              <a:lnSpc>
                <a:spcPct val="80000"/>
              </a:lnSpc>
            </a:pPr>
            <a:r>
              <a:rPr lang="en-US" altLang="en-US" sz="2400" dirty="0" smtClean="0"/>
              <a:t>First LACTC Deputy Executive Director – Jerry Givens</a:t>
            </a:r>
          </a:p>
          <a:p>
            <a:pPr eaLnBrk="1" hangingPunct="1">
              <a:lnSpc>
                <a:spcPct val="80000"/>
              </a:lnSpc>
            </a:pPr>
            <a:r>
              <a:rPr lang="en-US" altLang="en-US" sz="2400" dirty="0" smtClean="0"/>
              <a:t>First LACTC Assistant Executive Director Finance – Les Porter</a:t>
            </a:r>
          </a:p>
          <a:p>
            <a:pPr eaLnBrk="1" hangingPunct="1">
              <a:lnSpc>
                <a:spcPct val="80000"/>
              </a:lnSpc>
            </a:pPr>
            <a:endParaRPr lang="en-US" altLang="en-US" sz="14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352799"/>
            <a:ext cx="3657600" cy="273518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3429000"/>
            <a:ext cx="2209800" cy="2209800"/>
          </a:xfrm>
          <a:prstGeom prst="rect">
            <a:avLst/>
          </a:prstGeom>
        </p:spPr>
      </p:pic>
    </p:spTree>
    <p:extLst>
      <p:ext uri="{BB962C8B-B14F-4D97-AF65-F5344CB8AC3E}">
        <p14:creationId xmlns:p14="http://schemas.microsoft.com/office/powerpoint/2010/main" val="560911374"/>
      </p:ext>
    </p:extLst>
  </p:cSld>
  <p:clrMapOvr>
    <a:masterClrMapping/>
  </p:clrMapOvr>
  <p:transition advTm="14827">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152400"/>
            <a:ext cx="8610600" cy="685800"/>
          </a:xfrm>
        </p:spPr>
        <p:txBody>
          <a:bodyPr/>
          <a:lstStyle/>
          <a:p>
            <a:pPr algn="ctr" eaLnBrk="1" hangingPunct="1"/>
            <a:r>
              <a:rPr lang="en-US" altLang="en-US" sz="3200" dirty="0" smtClean="0"/>
              <a:t>African </a:t>
            </a:r>
            <a:r>
              <a:rPr lang="en-US" altLang="en-US" sz="3200" dirty="0" smtClean="0"/>
              <a:t>American Firsts to </a:t>
            </a:r>
            <a:r>
              <a:rPr lang="en-US" altLang="en-US" sz="3200" dirty="0" smtClean="0"/>
              <a:t>Remember</a:t>
            </a:r>
            <a:endParaRPr lang="en-US" altLang="en-US" sz="3200" dirty="0" smtClean="0"/>
          </a:p>
        </p:txBody>
      </p:sp>
      <p:sp>
        <p:nvSpPr>
          <p:cNvPr id="48131" name="Rectangle 3"/>
          <p:cNvSpPr>
            <a:spLocks noGrp="1" noChangeArrowheads="1"/>
          </p:cNvSpPr>
          <p:nvPr>
            <p:ph type="body" idx="1"/>
          </p:nvPr>
        </p:nvSpPr>
        <p:spPr>
          <a:xfrm>
            <a:off x="304800" y="990600"/>
            <a:ext cx="8534400" cy="5257800"/>
          </a:xfrm>
        </p:spPr>
        <p:txBody>
          <a:bodyPr/>
          <a:lstStyle/>
          <a:p>
            <a:pPr eaLnBrk="1" hangingPunct="1">
              <a:lnSpc>
                <a:spcPct val="80000"/>
              </a:lnSpc>
            </a:pPr>
            <a:r>
              <a:rPr lang="en-US" altLang="en-US" sz="2200" dirty="0" smtClean="0"/>
              <a:t>First </a:t>
            </a:r>
            <a:r>
              <a:rPr lang="en-US" altLang="en-US" sz="2200" dirty="0" smtClean="0"/>
              <a:t>LACMTA CEO – Franklin E. White</a:t>
            </a:r>
          </a:p>
          <a:p>
            <a:pPr eaLnBrk="1" hangingPunct="1">
              <a:lnSpc>
                <a:spcPct val="80000"/>
              </a:lnSpc>
            </a:pPr>
            <a:r>
              <a:rPr lang="en-US" altLang="en-US" sz="2200" dirty="0" smtClean="0"/>
              <a:t>First LACMTA Deputy CEO – John </a:t>
            </a:r>
            <a:r>
              <a:rPr lang="en-US" altLang="en-US" sz="2200" dirty="0" err="1" smtClean="0"/>
              <a:t>Catoe</a:t>
            </a:r>
            <a:endParaRPr lang="en-US" altLang="en-US" sz="2200" dirty="0" smtClean="0"/>
          </a:p>
          <a:p>
            <a:pPr eaLnBrk="1" hangingPunct="1">
              <a:lnSpc>
                <a:spcPct val="80000"/>
              </a:lnSpc>
            </a:pPr>
            <a:r>
              <a:rPr lang="en-US" altLang="en-US" sz="2200" dirty="0" smtClean="0"/>
              <a:t>First LACMTA COO – Carolyn Flowers</a:t>
            </a:r>
          </a:p>
          <a:p>
            <a:pPr eaLnBrk="1" hangingPunct="1">
              <a:lnSpc>
                <a:spcPct val="80000"/>
              </a:lnSpc>
            </a:pPr>
            <a:r>
              <a:rPr lang="en-US" altLang="en-US" sz="2200" dirty="0" smtClean="0"/>
              <a:t>First LACMTA CROO – Gerald </a:t>
            </a:r>
            <a:r>
              <a:rPr lang="en-US" altLang="en-US" sz="2200" dirty="0" smtClean="0"/>
              <a:t>Francis</a:t>
            </a:r>
            <a:endParaRPr lang="en-US" altLang="en-US" sz="22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26" y="2354845"/>
            <a:ext cx="2826449" cy="201395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8670" y="4386337"/>
            <a:ext cx="2852041" cy="189532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40" y="2354845"/>
            <a:ext cx="2352675" cy="235267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1766" y="4114800"/>
            <a:ext cx="2095500" cy="2438400"/>
          </a:xfrm>
          <a:prstGeom prst="rect">
            <a:avLst/>
          </a:prstGeom>
        </p:spPr>
      </p:pic>
    </p:spTree>
    <p:extLst>
      <p:ext uri="{BB962C8B-B14F-4D97-AF65-F5344CB8AC3E}">
        <p14:creationId xmlns:p14="http://schemas.microsoft.com/office/powerpoint/2010/main" val="517719352"/>
      </p:ext>
    </p:extLst>
  </p:cSld>
  <p:clrMapOvr>
    <a:masterClrMapping/>
  </p:clrMapOvr>
  <p:transition advTm="14827">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000" dirty="0" smtClean="0"/>
              <a:t>Early Years – Cable Cars – 1880’s</a:t>
            </a:r>
          </a:p>
        </p:txBody>
      </p:sp>
      <p:sp>
        <p:nvSpPr>
          <p:cNvPr id="8195" name="Rectangle 4"/>
          <p:cNvSpPr>
            <a:spLocks noGrp="1" noChangeArrowheads="1"/>
          </p:cNvSpPr>
          <p:nvPr>
            <p:ph type="body" sz="half" idx="1"/>
          </p:nvPr>
        </p:nvSpPr>
        <p:spPr>
          <a:xfrm>
            <a:off x="381000" y="990600"/>
            <a:ext cx="3808413" cy="4953000"/>
          </a:xfrm>
          <a:noFill/>
        </p:spPr>
        <p:txBody>
          <a:bodyPr/>
          <a:lstStyle/>
          <a:p>
            <a:pPr eaLnBrk="1" hangingPunct="1"/>
            <a:r>
              <a:rPr lang="en-US" altLang="en-US" sz="2400" smtClean="0"/>
              <a:t>As population and transit use grew in Los Angeles, horse drawn rail cars were quickly replaced with newer technology cable cars.</a:t>
            </a:r>
          </a:p>
          <a:p>
            <a:pPr eaLnBrk="1" hangingPunct="1"/>
            <a:r>
              <a:rPr lang="en-US" altLang="en-US" sz="2400" smtClean="0"/>
              <a:t>Cable Cars proved highly unreliable operating under the unpaved dirt roads of early Los Angeles, they frequently froze, choked with dirt and gravel.</a:t>
            </a:r>
          </a:p>
        </p:txBody>
      </p:sp>
      <p:graphicFrame>
        <p:nvGraphicFramePr>
          <p:cNvPr id="8196" name="Object 5"/>
          <p:cNvGraphicFramePr>
            <a:graphicFrameLocks noChangeAspect="1"/>
          </p:cNvGraphicFramePr>
          <p:nvPr/>
        </p:nvGraphicFramePr>
        <p:xfrm>
          <a:off x="4572000" y="3505200"/>
          <a:ext cx="4129088" cy="2355850"/>
        </p:xfrm>
        <a:graphic>
          <a:graphicData uri="http://schemas.openxmlformats.org/presentationml/2006/ole">
            <mc:AlternateContent xmlns:mc="http://schemas.openxmlformats.org/markup-compatibility/2006">
              <mc:Choice xmlns:v="urn:schemas-microsoft-com:vml" Requires="v">
                <p:oleObj spid="_x0000_s8209" name="Photo Editor Photo" r:id="rId4" imgW="21834348" imgH="12460439" progId="MSPhotoEd.3">
                  <p:embed/>
                </p:oleObj>
              </mc:Choice>
              <mc:Fallback>
                <p:oleObj name="Photo Editor Photo" r:id="rId4" imgW="21834348" imgH="12460439"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05200"/>
                        <a:ext cx="41290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7" name="Picture 6" descr="lacrc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144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86">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152400"/>
            <a:ext cx="8610600" cy="685800"/>
          </a:xfrm>
        </p:spPr>
        <p:txBody>
          <a:bodyPr/>
          <a:lstStyle/>
          <a:p>
            <a:pPr algn="ctr" eaLnBrk="1" hangingPunct="1"/>
            <a:r>
              <a:rPr lang="en-US" altLang="en-US" sz="3200" dirty="0" smtClean="0"/>
              <a:t>African </a:t>
            </a:r>
            <a:r>
              <a:rPr lang="en-US" altLang="en-US" sz="3200" dirty="0" smtClean="0"/>
              <a:t>American Firsts to </a:t>
            </a:r>
            <a:r>
              <a:rPr lang="en-US" altLang="en-US" sz="3200" dirty="0" smtClean="0"/>
              <a:t>Remember</a:t>
            </a:r>
            <a:endParaRPr lang="en-US" altLang="en-US" sz="3200" dirty="0" smtClean="0"/>
          </a:p>
        </p:txBody>
      </p:sp>
      <p:sp>
        <p:nvSpPr>
          <p:cNvPr id="48131" name="Rectangle 3"/>
          <p:cNvSpPr>
            <a:spLocks noGrp="1" noChangeArrowheads="1"/>
          </p:cNvSpPr>
          <p:nvPr>
            <p:ph type="body" idx="1"/>
          </p:nvPr>
        </p:nvSpPr>
        <p:spPr>
          <a:xfrm>
            <a:off x="304800" y="990600"/>
            <a:ext cx="8534400" cy="5257800"/>
          </a:xfrm>
        </p:spPr>
        <p:txBody>
          <a:bodyPr/>
          <a:lstStyle/>
          <a:p>
            <a:pPr eaLnBrk="1" hangingPunct="1">
              <a:lnSpc>
                <a:spcPct val="80000"/>
              </a:lnSpc>
            </a:pPr>
            <a:r>
              <a:rPr lang="en-US" altLang="en-US" sz="2000" dirty="0" smtClean="0"/>
              <a:t>First </a:t>
            </a:r>
            <a:r>
              <a:rPr lang="en-US" altLang="en-US" sz="2000" dirty="0" smtClean="0"/>
              <a:t>LACMTA CCO – Rae James</a:t>
            </a:r>
          </a:p>
          <a:p>
            <a:pPr eaLnBrk="1" hangingPunct="1">
              <a:lnSpc>
                <a:spcPct val="80000"/>
              </a:lnSpc>
            </a:pPr>
            <a:r>
              <a:rPr lang="en-US" altLang="en-US" sz="2000" dirty="0" smtClean="0"/>
              <a:t>First LACMTA CAO – Judith Pierce</a:t>
            </a:r>
          </a:p>
          <a:p>
            <a:pPr eaLnBrk="1" hangingPunct="1">
              <a:lnSpc>
                <a:spcPct val="80000"/>
              </a:lnSpc>
            </a:pPr>
            <a:r>
              <a:rPr lang="en-US" altLang="en-US" sz="2000" dirty="0" smtClean="0"/>
              <a:t>First LACMTA Treasurer – Les Porter</a:t>
            </a:r>
          </a:p>
          <a:p>
            <a:pPr eaLnBrk="1" hangingPunct="1">
              <a:lnSpc>
                <a:spcPct val="80000"/>
              </a:lnSpc>
            </a:pPr>
            <a:r>
              <a:rPr lang="en-US" altLang="en-US" sz="2000" dirty="0" smtClean="0"/>
              <a:t>First LACMTA EEO Programs Director – Gail Charles</a:t>
            </a:r>
          </a:p>
          <a:p>
            <a:pPr eaLnBrk="1" hangingPunct="1">
              <a:lnSpc>
                <a:spcPct val="80000"/>
              </a:lnSpc>
            </a:pPr>
            <a:r>
              <a:rPr lang="en-US" altLang="en-US" sz="2000" dirty="0" smtClean="0"/>
              <a:t>First LACMTA Director of Human Resources – Ray </a:t>
            </a:r>
            <a:r>
              <a:rPr lang="en-US" altLang="en-US" sz="2000" dirty="0" err="1" smtClean="0"/>
              <a:t>Inge</a:t>
            </a:r>
            <a:endParaRPr lang="en-US" altLang="en-US" sz="2000" dirty="0" smtClean="0"/>
          </a:p>
          <a:p>
            <a:pPr eaLnBrk="1" hangingPunct="1">
              <a:lnSpc>
                <a:spcPct val="80000"/>
              </a:lnSpc>
            </a:pPr>
            <a:r>
              <a:rPr lang="en-US" altLang="en-US" sz="2000" dirty="0" smtClean="0"/>
              <a:t>First LACTMA Manager of Career Development – Naomi Nightingale</a:t>
            </a:r>
          </a:p>
          <a:p>
            <a:pPr eaLnBrk="1" hangingPunct="1">
              <a:lnSpc>
                <a:spcPct val="80000"/>
              </a:lnSpc>
            </a:pPr>
            <a:r>
              <a:rPr lang="en-US" altLang="en-US" sz="2000" dirty="0" smtClean="0"/>
              <a:t>Expo Start up Operators  &amp; Rail </a:t>
            </a:r>
            <a:r>
              <a:rPr lang="en-US" altLang="en-US" sz="2000" dirty="0" err="1" smtClean="0"/>
              <a:t>Roadeo</a:t>
            </a:r>
            <a:r>
              <a:rPr lang="en-US" altLang="en-US" sz="2000" dirty="0" smtClean="0"/>
              <a:t> Winners – Sheila </a:t>
            </a:r>
            <a:r>
              <a:rPr lang="en-US" altLang="en-US" sz="2000" dirty="0" err="1" smtClean="0"/>
              <a:t>Celestain</a:t>
            </a:r>
            <a:r>
              <a:rPr lang="en-US" altLang="en-US" sz="2000" dirty="0" smtClean="0"/>
              <a:t> and Carolyn </a:t>
            </a:r>
            <a:r>
              <a:rPr lang="en-US" altLang="en-US" sz="2000" dirty="0" smtClean="0"/>
              <a:t>Kelly</a:t>
            </a:r>
            <a:endParaRPr lang="en-US" altLang="en-US" sz="20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3454400"/>
            <a:ext cx="1926336" cy="28803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3700102"/>
            <a:ext cx="1918716" cy="238895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700102"/>
            <a:ext cx="1953768" cy="2316480"/>
          </a:xfrm>
          <a:prstGeom prst="rect">
            <a:avLst/>
          </a:prstGeom>
        </p:spPr>
      </p:pic>
    </p:spTree>
    <p:extLst>
      <p:ext uri="{BB962C8B-B14F-4D97-AF65-F5344CB8AC3E}">
        <p14:creationId xmlns:p14="http://schemas.microsoft.com/office/powerpoint/2010/main" val="1178328434"/>
      </p:ext>
    </p:extLst>
  </p:cSld>
  <p:clrMapOvr>
    <a:masterClrMapping/>
  </p:clrMapOvr>
  <p:transition advTm="14827">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dirty="0" smtClean="0"/>
              <a:t>Field Trip?</a:t>
            </a:r>
          </a:p>
        </p:txBody>
      </p:sp>
      <p:sp>
        <p:nvSpPr>
          <p:cNvPr id="51203" name="Rectangle 3"/>
          <p:cNvSpPr>
            <a:spLocks noGrp="1" noChangeArrowheads="1"/>
          </p:cNvSpPr>
          <p:nvPr>
            <p:ph type="body" idx="1"/>
          </p:nvPr>
        </p:nvSpPr>
        <p:spPr>
          <a:xfrm>
            <a:off x="1905000" y="4876800"/>
            <a:ext cx="6473825" cy="1143000"/>
          </a:xfrm>
        </p:spPr>
        <p:txBody>
          <a:bodyPr/>
          <a:lstStyle/>
          <a:p>
            <a:pPr eaLnBrk="1" hangingPunct="1">
              <a:lnSpc>
                <a:spcPct val="80000"/>
              </a:lnSpc>
              <a:buFontTx/>
              <a:buNone/>
            </a:pPr>
            <a:r>
              <a:rPr lang="en-US" altLang="en-US" sz="2000" dirty="0" smtClean="0"/>
              <a:t>L.A. African Firefighters Museum</a:t>
            </a:r>
          </a:p>
          <a:p>
            <a:pPr eaLnBrk="1" hangingPunct="1">
              <a:lnSpc>
                <a:spcPct val="80000"/>
              </a:lnSpc>
              <a:buFontTx/>
              <a:buNone/>
            </a:pPr>
            <a:r>
              <a:rPr lang="en-US" altLang="en-US" sz="2000" dirty="0" smtClean="0"/>
              <a:t>Address: S. 1401 Central Ave.</a:t>
            </a:r>
          </a:p>
          <a:p>
            <a:pPr eaLnBrk="1" hangingPunct="1">
              <a:lnSpc>
                <a:spcPct val="80000"/>
              </a:lnSpc>
              <a:buFontTx/>
              <a:buNone/>
            </a:pPr>
            <a:r>
              <a:rPr lang="en-US" altLang="en-US" sz="2000" dirty="0" smtClean="0"/>
              <a:t>Phone: (213) 744-1730</a:t>
            </a:r>
          </a:p>
          <a:p>
            <a:pPr eaLnBrk="1" hangingPunct="1">
              <a:lnSpc>
                <a:spcPct val="80000"/>
              </a:lnSpc>
              <a:buFontTx/>
              <a:buNone/>
            </a:pPr>
            <a:r>
              <a:rPr lang="en-US" altLang="en-US" sz="2000" dirty="0" smtClean="0"/>
              <a:t>http://www.aaffmuseum.org/  </a:t>
            </a:r>
            <a:br>
              <a:rPr lang="en-US" altLang="en-US" sz="2000" dirty="0" smtClean="0"/>
            </a:br>
            <a:endParaRPr lang="en-US" altLang="en-US" sz="2000" dirty="0" smtClean="0"/>
          </a:p>
        </p:txBody>
      </p:sp>
      <p:pic>
        <p:nvPicPr>
          <p:cNvPr id="51204" name="Picture 4" descr="article-new_ehow_images_a05_6g_9l_black-history-los-angeles-800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2006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478">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Field Trip?</a:t>
            </a:r>
          </a:p>
        </p:txBody>
      </p:sp>
      <p:sp>
        <p:nvSpPr>
          <p:cNvPr id="52227" name="Rectangle 3"/>
          <p:cNvSpPr>
            <a:spLocks noGrp="1" noChangeArrowheads="1"/>
          </p:cNvSpPr>
          <p:nvPr>
            <p:ph type="body" idx="1"/>
          </p:nvPr>
        </p:nvSpPr>
        <p:spPr>
          <a:xfrm>
            <a:off x="304800" y="990600"/>
            <a:ext cx="8839200" cy="4191000"/>
          </a:xfrm>
        </p:spPr>
        <p:txBody>
          <a:bodyPr/>
          <a:lstStyle/>
          <a:p>
            <a:pPr eaLnBrk="1" hangingPunct="1">
              <a:lnSpc>
                <a:spcPct val="80000"/>
              </a:lnSpc>
            </a:pPr>
            <a:r>
              <a:rPr lang="en-US" altLang="en-US" sz="2000" b="1" dirty="0" err="1" smtClean="0">
                <a:latin typeface="ScalaSansLF-Bold" panose="02000503060000020004" pitchFamily="2" charset="0"/>
              </a:rPr>
              <a:t>Mayme</a:t>
            </a:r>
            <a:r>
              <a:rPr lang="en-US" altLang="en-US" sz="2000" b="1" dirty="0" smtClean="0">
                <a:latin typeface="ScalaSansLF-Bold" panose="02000503060000020004" pitchFamily="2" charset="0"/>
              </a:rPr>
              <a:t> A. Clayton Library &amp; Museum</a:t>
            </a:r>
            <a:r>
              <a:rPr lang="en-US" altLang="en-US" sz="2000" dirty="0" smtClean="0">
                <a:latin typeface="ScalaSansLF-Bold" panose="02000503060000020004" pitchFamily="2" charset="0"/>
              </a:rPr>
              <a:t> - </a:t>
            </a:r>
            <a:r>
              <a:rPr lang="en-US" altLang="en-US" sz="1900" dirty="0" smtClean="0">
                <a:latin typeface="ScalaSansLF-Bold" panose="02000503060000020004" pitchFamily="2" charset="0"/>
              </a:rPr>
              <a:t>The Clayton Collection is the largest and most academically substantial independently held assemblage of its kind in the world. It is second in size and scholarly scope to the renowned </a:t>
            </a:r>
            <a:r>
              <a:rPr lang="en-US" altLang="en-US" sz="1900" dirty="0" err="1" smtClean="0">
                <a:latin typeface="ScalaSansLF-Bold" panose="02000503060000020004" pitchFamily="2" charset="0"/>
              </a:rPr>
              <a:t>Schomburg</a:t>
            </a:r>
            <a:r>
              <a:rPr lang="en-US" altLang="en-US" sz="1900" dirty="0" smtClean="0">
                <a:latin typeface="ScalaSansLF-Bold" panose="02000503060000020004" pitchFamily="2" charset="0"/>
              </a:rPr>
              <a:t> Collection in the New York City Public Library.</a:t>
            </a:r>
          </a:p>
          <a:p>
            <a:pPr eaLnBrk="1" hangingPunct="1">
              <a:lnSpc>
                <a:spcPct val="80000"/>
              </a:lnSpc>
            </a:pPr>
            <a:r>
              <a:rPr lang="en-US" altLang="en-US" sz="1900" dirty="0" smtClean="0">
                <a:latin typeface="ScalaSansLF-Bold" panose="02000503060000020004" pitchFamily="2" charset="0"/>
              </a:rPr>
              <a:t>The collection was assembled over a 40-year period by </a:t>
            </a:r>
            <a:r>
              <a:rPr lang="en-US" altLang="en-US" sz="1900" dirty="0" err="1" smtClean="0">
                <a:latin typeface="ScalaSansLF-Bold" panose="02000503060000020004" pitchFamily="2" charset="0"/>
              </a:rPr>
              <a:t>Mayme</a:t>
            </a:r>
            <a:r>
              <a:rPr lang="en-US" altLang="en-US" sz="1900" dirty="0" smtClean="0">
                <a:latin typeface="ScalaSansLF-Bold" panose="02000503060000020004" pitchFamily="2" charset="0"/>
              </a:rPr>
              <a:t> Agnew Clayton, Ph.D., (1923 - 2006), a career university librarian and a collector of great brilliance. Dr. Clayton’s singular commitment to preserve African American culture and history was inspired by her desire to ensure that children would know the richness and diversity of African American contributions to American and the world.</a:t>
            </a:r>
          </a:p>
          <a:p>
            <a:pPr marL="0" indent="0" algn="ctr" eaLnBrk="1" hangingPunct="1">
              <a:lnSpc>
                <a:spcPct val="80000"/>
              </a:lnSpc>
              <a:buNone/>
            </a:pPr>
            <a:r>
              <a:rPr lang="en-US" altLang="en-US" sz="2000" dirty="0" smtClean="0">
                <a:latin typeface="ScalaSansLF-Bold" panose="02000503060000020004" pitchFamily="2" charset="0"/>
              </a:rPr>
              <a:t>4130 </a:t>
            </a:r>
            <a:r>
              <a:rPr lang="en-US" altLang="en-US" sz="2000" dirty="0" smtClean="0">
                <a:latin typeface="ScalaSansLF-Bold" panose="02000503060000020004" pitchFamily="2" charset="0"/>
              </a:rPr>
              <a:t>Overland Ave,</a:t>
            </a:r>
            <a:br>
              <a:rPr lang="en-US" altLang="en-US" sz="2000" dirty="0" smtClean="0">
                <a:latin typeface="ScalaSansLF-Bold" panose="02000503060000020004" pitchFamily="2" charset="0"/>
              </a:rPr>
            </a:br>
            <a:r>
              <a:rPr lang="en-US" altLang="en-US" sz="2000" dirty="0" smtClean="0">
                <a:latin typeface="ScalaSansLF-Bold" panose="02000503060000020004" pitchFamily="2" charset="0"/>
              </a:rPr>
              <a:t>Culver City, CA</a:t>
            </a:r>
            <a:br>
              <a:rPr lang="en-US" altLang="en-US" sz="2000" dirty="0" smtClean="0">
                <a:latin typeface="ScalaSansLF-Bold" panose="02000503060000020004" pitchFamily="2" charset="0"/>
              </a:rPr>
            </a:br>
            <a:r>
              <a:rPr lang="en-US" altLang="en-US" sz="2000" dirty="0" smtClean="0">
                <a:latin typeface="ScalaSansLF-Bold" panose="02000503060000020004" pitchFamily="2" charset="0"/>
              </a:rPr>
              <a:t>90230-3734</a:t>
            </a:r>
            <a:endParaRPr lang="en-US" altLang="en-US" sz="2000" dirty="0">
              <a:latin typeface="ScalaSansLF-Bold" panose="02000503060000020004" pitchFamily="2" charset="0"/>
            </a:endParaRPr>
          </a:p>
          <a:p>
            <a:pPr marL="0" indent="0" algn="ctr" eaLnBrk="1" hangingPunct="1">
              <a:lnSpc>
                <a:spcPct val="80000"/>
              </a:lnSpc>
              <a:buNone/>
            </a:pPr>
            <a:r>
              <a:rPr lang="en-US" altLang="en-US" sz="2000" u="sng" dirty="0" smtClean="0">
                <a:latin typeface="ScalaSansLF-Bold" panose="02000503060000020004" pitchFamily="2" charset="0"/>
              </a:rPr>
              <a:t>(310</a:t>
            </a:r>
            <a:r>
              <a:rPr lang="en-US" altLang="en-US" sz="2000" u="sng" dirty="0" smtClean="0">
                <a:latin typeface="ScalaSansLF-Bold" panose="02000503060000020004" pitchFamily="2" charset="0"/>
              </a:rPr>
              <a:t>) 202-1647</a:t>
            </a:r>
            <a:r>
              <a:rPr lang="en-US" altLang="en-US" sz="2000" dirty="0" smtClean="0">
                <a:latin typeface="ScalaSansLF-Bold" panose="02000503060000020004" pitchFamily="2" charset="0"/>
              </a:rPr>
              <a:t> </a:t>
            </a:r>
          </a:p>
          <a:p>
            <a:pPr marL="0" indent="0" algn="ctr" eaLnBrk="1" hangingPunct="1">
              <a:lnSpc>
                <a:spcPct val="80000"/>
              </a:lnSpc>
              <a:buNone/>
            </a:pPr>
            <a:r>
              <a:rPr lang="en-US" altLang="en-US" sz="2000" dirty="0" smtClean="0">
                <a:latin typeface="ScalaSansLF-Bold" panose="02000503060000020004" pitchFamily="2" charset="0"/>
                <a:hlinkClick r:id="rId3"/>
              </a:rPr>
              <a:t>http://www.claytonmuseum.org</a:t>
            </a:r>
            <a:r>
              <a:rPr lang="en-US" altLang="en-US" sz="2000" dirty="0" smtClean="0">
                <a:latin typeface="ScalaSansLF-Bold" panose="02000503060000020004" pitchFamily="2" charset="0"/>
                <a:hlinkClick r:id="rId3"/>
              </a:rPr>
              <a:t>/</a:t>
            </a:r>
            <a:endParaRPr lang="en-US" altLang="en-US" sz="2000" dirty="0" smtClean="0">
              <a:latin typeface="ScalaSansLF-Bold" panose="02000503060000020004" pitchFamily="2" charset="0"/>
            </a:endParaRPr>
          </a:p>
          <a:p>
            <a:pPr lvl="4" eaLnBrk="1" hangingPunct="1">
              <a:lnSpc>
                <a:spcPct val="80000"/>
              </a:lnSpc>
            </a:pPr>
            <a:endParaRPr lang="en-US" altLang="en-US" sz="2000" dirty="0" smtClean="0">
              <a:latin typeface="ScalaSansLF-Bold" panose="02000503060000020004" pitchFamily="2" charset="0"/>
            </a:endParaRPr>
          </a:p>
          <a:p>
            <a:pPr lvl="4" eaLnBrk="1" hangingPunct="1">
              <a:lnSpc>
                <a:spcPct val="80000"/>
              </a:lnSpc>
            </a:pPr>
            <a:endParaRPr lang="en-US" altLang="en-US" sz="2000" dirty="0" smtClean="0">
              <a:latin typeface="ScalaSansLF-Bold" panose="02000503060000020004" pitchFamily="2" charset="0"/>
            </a:endParaRPr>
          </a:p>
        </p:txBody>
      </p:sp>
      <p:pic>
        <p:nvPicPr>
          <p:cNvPr id="52228" name="Picture 5" descr="sub-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887913"/>
            <a:ext cx="64770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57">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eaLnBrk="1" hangingPunct="1"/>
            <a:r>
              <a:rPr lang="en-US" altLang="en-US" sz="2800" smtClean="0">
                <a:latin typeface="Verdana" pitchFamily="34" charset="0"/>
              </a:rPr>
              <a:t>End</a:t>
            </a:r>
          </a:p>
        </p:txBody>
      </p:sp>
      <p:pic>
        <p:nvPicPr>
          <p:cNvPr id="53251" name="Picture 5" descr="165455540_2f0c3e5f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90600"/>
            <a:ext cx="39893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p:cNvSpPr txBox="1">
            <a:spLocks noChangeArrowheads="1"/>
          </p:cNvSpPr>
          <p:nvPr/>
        </p:nvSpPr>
        <p:spPr bwMode="auto">
          <a:xfrm>
            <a:off x="5105400" y="6400800"/>
            <a:ext cx="1570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Times New Roman" pitchFamily="18" charset="0"/>
              </a:rPr>
              <a:t>Photo by Fred Camino</a:t>
            </a:r>
          </a:p>
        </p:txBody>
      </p:sp>
    </p:spTree>
  </p:cSld>
  <p:clrMapOvr>
    <a:masterClrMapping/>
  </p:clrMapOvr>
  <p:transition advTm="4744">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000" dirty="0" smtClean="0">
                <a:latin typeface="ScalaSansLF-Bold" panose="02000503060000020004" pitchFamily="2" charset="0"/>
              </a:rPr>
              <a:t>Early Years – Electrification – 1890’s</a:t>
            </a:r>
          </a:p>
        </p:txBody>
      </p:sp>
      <p:sp>
        <p:nvSpPr>
          <p:cNvPr id="9219" name="Rectangle 4"/>
          <p:cNvSpPr>
            <a:spLocks noGrp="1" noChangeArrowheads="1"/>
          </p:cNvSpPr>
          <p:nvPr>
            <p:ph type="body" sz="half" idx="1"/>
          </p:nvPr>
        </p:nvSpPr>
        <p:spPr>
          <a:xfrm>
            <a:off x="533400" y="1295400"/>
            <a:ext cx="3808413" cy="4191000"/>
          </a:xfrm>
          <a:noFill/>
        </p:spPr>
        <p:txBody>
          <a:bodyPr/>
          <a:lstStyle/>
          <a:p>
            <a:pPr eaLnBrk="1" hangingPunct="1">
              <a:lnSpc>
                <a:spcPct val="90000"/>
              </a:lnSpc>
            </a:pPr>
            <a:r>
              <a:rPr lang="en-US" altLang="en-US" sz="2800" dirty="0" smtClean="0">
                <a:latin typeface="ScalaSansLF-Bold" panose="02000503060000020004" pitchFamily="2" charset="0"/>
              </a:rPr>
              <a:t>Better technology, overhead electrically-powered rail cars, allowed the transit system to rapidly consolidate, expand, and create the sprawling Southern California we know today.</a:t>
            </a:r>
          </a:p>
        </p:txBody>
      </p:sp>
      <p:pic>
        <p:nvPicPr>
          <p:cNvPr id="9220" name="Picture 5" descr="L%20A%20Railway%20F%20streetcar%208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2719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Los Angeles Electric Rail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63613"/>
            <a:ext cx="42672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783">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Black Population in Los Angeles</a:t>
            </a:r>
          </a:p>
        </p:txBody>
      </p:sp>
      <p:sp>
        <p:nvSpPr>
          <p:cNvPr id="12291" name="Rectangle 3"/>
          <p:cNvSpPr>
            <a:spLocks noGrp="1" noChangeArrowheads="1"/>
          </p:cNvSpPr>
          <p:nvPr>
            <p:ph type="body" idx="1"/>
          </p:nvPr>
        </p:nvSpPr>
        <p:spPr>
          <a:xfrm>
            <a:off x="573088" y="1295400"/>
            <a:ext cx="7808912" cy="4419600"/>
          </a:xfrm>
        </p:spPr>
        <p:txBody>
          <a:bodyPr/>
          <a:lstStyle/>
          <a:p>
            <a:pPr eaLnBrk="1" hangingPunct="1">
              <a:lnSpc>
                <a:spcPct val="90000"/>
              </a:lnSpc>
            </a:pPr>
            <a:r>
              <a:rPr lang="en-US" altLang="en-US" sz="2500" dirty="0" smtClean="0"/>
              <a:t>LA is founded in 1781 – among its first 44 settlers are 26 people of African and mixed Mexican African descent.</a:t>
            </a:r>
          </a:p>
          <a:p>
            <a:pPr eaLnBrk="1" hangingPunct="1">
              <a:lnSpc>
                <a:spcPct val="90000"/>
              </a:lnSpc>
            </a:pPr>
            <a:r>
              <a:rPr lang="en-US" altLang="en-US" sz="2500" dirty="0" smtClean="0"/>
              <a:t>1880		102</a:t>
            </a:r>
          </a:p>
          <a:p>
            <a:pPr eaLnBrk="1" hangingPunct="1">
              <a:lnSpc>
                <a:spcPct val="90000"/>
              </a:lnSpc>
            </a:pPr>
            <a:r>
              <a:rPr lang="en-US" altLang="en-US" sz="2500" dirty="0" smtClean="0"/>
              <a:t>1890		1,258</a:t>
            </a:r>
          </a:p>
          <a:p>
            <a:pPr eaLnBrk="1" hangingPunct="1">
              <a:lnSpc>
                <a:spcPct val="90000"/>
              </a:lnSpc>
            </a:pPr>
            <a:r>
              <a:rPr lang="en-US" altLang="en-US" sz="2500" dirty="0" smtClean="0"/>
              <a:t>1900		2,231</a:t>
            </a:r>
          </a:p>
          <a:p>
            <a:pPr eaLnBrk="1" hangingPunct="1">
              <a:lnSpc>
                <a:spcPct val="90000"/>
              </a:lnSpc>
            </a:pPr>
            <a:r>
              <a:rPr lang="en-US" altLang="en-US" sz="2500" dirty="0" smtClean="0"/>
              <a:t>1910		7,599</a:t>
            </a:r>
          </a:p>
          <a:p>
            <a:pPr eaLnBrk="1" hangingPunct="1">
              <a:lnSpc>
                <a:spcPct val="90000"/>
              </a:lnSpc>
            </a:pPr>
            <a:r>
              <a:rPr lang="en-US" altLang="en-US" sz="2500" dirty="0" smtClean="0"/>
              <a:t>1920		15,579</a:t>
            </a:r>
          </a:p>
          <a:p>
            <a:pPr eaLnBrk="1" hangingPunct="1">
              <a:lnSpc>
                <a:spcPct val="90000"/>
              </a:lnSpc>
            </a:pPr>
            <a:r>
              <a:rPr lang="en-US" altLang="en-US" sz="2500" dirty="0" smtClean="0"/>
              <a:t>1930		38,894</a:t>
            </a:r>
          </a:p>
          <a:p>
            <a:pPr eaLnBrk="1" hangingPunct="1">
              <a:lnSpc>
                <a:spcPct val="90000"/>
              </a:lnSpc>
            </a:pPr>
            <a:r>
              <a:rPr lang="en-US" altLang="en-US" sz="2500" dirty="0" smtClean="0"/>
              <a:t>1940		63,744 </a:t>
            </a:r>
          </a:p>
          <a:p>
            <a:pPr eaLnBrk="1" hangingPunct="1">
              <a:lnSpc>
                <a:spcPct val="90000"/>
              </a:lnSpc>
            </a:pPr>
            <a:r>
              <a:rPr lang="en-US" altLang="en-US" sz="2500" dirty="0" smtClean="0"/>
              <a:t>1950		170,000+</a:t>
            </a:r>
          </a:p>
        </p:txBody>
      </p:sp>
      <p:sp>
        <p:nvSpPr>
          <p:cNvPr id="12292" name="Text Box 4"/>
          <p:cNvSpPr txBox="1">
            <a:spLocks noChangeArrowheads="1"/>
          </p:cNvSpPr>
          <p:nvPr/>
        </p:nvSpPr>
        <p:spPr bwMode="auto">
          <a:xfrm>
            <a:off x="2057400" y="5867400"/>
            <a:ext cx="700384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2200" dirty="0">
                <a:latin typeface="ScalaSans-Bold" pitchFamily="50" charset="0"/>
              </a:rPr>
              <a:t>Los Angeles rivals the East Coast in manufacturing jobs</a:t>
            </a:r>
          </a:p>
          <a:p>
            <a:pPr eaLnBrk="1" hangingPunct="1">
              <a:spcBef>
                <a:spcPct val="0"/>
              </a:spcBef>
              <a:buFontTx/>
              <a:buNone/>
            </a:pPr>
            <a:r>
              <a:rPr lang="en-US" altLang="en-US" sz="2200" dirty="0">
                <a:latin typeface="ScalaSans-Bold" pitchFamily="50" charset="0"/>
              </a:rPr>
              <a:t>Many of those jobs union with middle class pay &amp; benefits</a:t>
            </a:r>
          </a:p>
        </p:txBody>
      </p:sp>
    </p:spTree>
  </p:cSld>
  <p:clrMapOvr>
    <a:masterClrMapping/>
  </p:clrMapOvr>
  <p:transition advTm="7685">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p:spPr>
        <p:txBody>
          <a:bodyPr/>
          <a:lstStyle/>
          <a:p>
            <a:pPr eaLnBrk="1" hangingPunct="1"/>
            <a:r>
              <a:rPr lang="en-US" altLang="en-US" sz="3200" smtClean="0">
                <a:latin typeface="Verdana" pitchFamily="34" charset="0"/>
              </a:rPr>
              <a:t>Pacific Electric (1898-1953)</a:t>
            </a:r>
          </a:p>
        </p:txBody>
      </p:sp>
      <p:sp>
        <p:nvSpPr>
          <p:cNvPr id="10243" name="Rectangle 13"/>
          <p:cNvSpPr>
            <a:spLocks noChangeArrowheads="1"/>
          </p:cNvSpPr>
          <p:nvPr/>
        </p:nvSpPr>
        <p:spPr bwMode="auto">
          <a:xfrm>
            <a:off x="1862138" y="1152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endParaRPr lang="en-US" altLang="en-US" sz="3400">
              <a:latin typeface="Times New Roman" pitchFamily="18" charset="0"/>
            </a:endParaRPr>
          </a:p>
        </p:txBody>
      </p:sp>
      <p:sp>
        <p:nvSpPr>
          <p:cNvPr id="10244" name="Text Box 14"/>
          <p:cNvSpPr txBox="1">
            <a:spLocks noChangeArrowheads="1"/>
          </p:cNvSpPr>
          <p:nvPr/>
        </p:nvSpPr>
        <p:spPr bwMode="auto">
          <a:xfrm>
            <a:off x="304800" y="3733800"/>
            <a:ext cx="8534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800" dirty="0">
                <a:latin typeface="ScalaSans-Bold" pitchFamily="50" charset="0"/>
              </a:rPr>
              <a:t> </a:t>
            </a:r>
            <a:r>
              <a:rPr lang="en-US" altLang="en-US" sz="1800" b="1" dirty="0">
                <a:latin typeface="ScalaSans-Bold" pitchFamily="50" charset="0"/>
              </a:rPr>
              <a:t>Made concept of suburbia possible. Connected the suburbs and the city center, served Los Angeles, San Bernardino, Riverside and Orange Counties, also ran some connecting buses and open top double deck buses on Wilshire Boulevard.</a:t>
            </a:r>
          </a:p>
          <a:p>
            <a:pPr eaLnBrk="1" hangingPunct="1">
              <a:spcBef>
                <a:spcPct val="0"/>
              </a:spcBef>
            </a:pPr>
            <a:r>
              <a:rPr lang="en-US" altLang="en-US" sz="1800" b="1" dirty="0">
                <a:latin typeface="ScalaSans-Bold" pitchFamily="50" charset="0"/>
              </a:rPr>
              <a:t>  Peak number of rail lines in 1925, peak ridership in 1923, and again during WWII due to rationing.</a:t>
            </a:r>
          </a:p>
          <a:p>
            <a:pPr eaLnBrk="1" hangingPunct="1">
              <a:spcBef>
                <a:spcPct val="0"/>
              </a:spcBef>
            </a:pPr>
            <a:r>
              <a:rPr lang="en-US" altLang="en-US" sz="1800" b="1" dirty="0">
                <a:latin typeface="ScalaSans-Bold" pitchFamily="50" charset="0"/>
              </a:rPr>
              <a:t>  It was the electric “</a:t>
            </a:r>
            <a:r>
              <a:rPr lang="en-US" altLang="en-US" sz="1800" b="1" dirty="0" err="1">
                <a:latin typeface="ScalaSans-Bold" pitchFamily="50" charset="0"/>
              </a:rPr>
              <a:t>Metrolink</a:t>
            </a:r>
            <a:r>
              <a:rPr lang="en-US" altLang="en-US" sz="1800" b="1" dirty="0">
                <a:latin typeface="ScalaSans-Bold" pitchFamily="50" charset="0"/>
              </a:rPr>
              <a:t>” commuter rail of its day, only much more extensive with 1,100 track miles, up to 2,700 trains a day, and multiple hubs. Important connection from South LA to Downtown.</a:t>
            </a:r>
          </a:p>
        </p:txBody>
      </p:sp>
      <p:graphicFrame>
        <p:nvGraphicFramePr>
          <p:cNvPr id="10245" name="Object 15"/>
          <p:cNvGraphicFramePr>
            <a:graphicFrameLocks noChangeAspect="1"/>
          </p:cNvGraphicFramePr>
          <p:nvPr/>
        </p:nvGraphicFramePr>
        <p:xfrm>
          <a:off x="4876800" y="936625"/>
          <a:ext cx="4038600" cy="2873375"/>
        </p:xfrm>
        <a:graphic>
          <a:graphicData uri="http://schemas.openxmlformats.org/presentationml/2006/ole">
            <mc:AlternateContent xmlns:mc="http://schemas.openxmlformats.org/markup-compatibility/2006">
              <mc:Choice xmlns:v="urn:schemas-microsoft-com:vml" Requires="v">
                <p:oleObj spid="_x0000_s10257" name="Photo Editor Photo" r:id="rId4" imgW="20161905" imgH="12466667" progId="MSPhotoEd.3">
                  <p:embed/>
                </p:oleObj>
              </mc:Choice>
              <mc:Fallback>
                <p:oleObj name="Photo Editor Photo" r:id="rId4" imgW="20161905" imgH="12466667" progId="MSPhotoEd.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36625"/>
                        <a:ext cx="4038600"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6" name="Picture 6" descr="Burbank term  PE19550619GB-Or Gr Glenoaks C AK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38213"/>
            <a:ext cx="4191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231">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3200" smtClean="0">
                <a:latin typeface="Verdana" pitchFamily="34" charset="0"/>
              </a:rPr>
              <a:t>Los Angeles Railway (1895-1945)</a:t>
            </a:r>
          </a:p>
        </p:txBody>
      </p:sp>
      <p:pic>
        <p:nvPicPr>
          <p:cNvPr id="11267" name="Picture 8" descr="P 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14400"/>
            <a:ext cx="4267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8 Car 1328 at 54th &amp; Crenshaw 5-7-55 AK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14400"/>
            <a:ext cx="42672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0"/>
          <p:cNvSpPr txBox="1">
            <a:spLocks noChangeArrowheads="1"/>
          </p:cNvSpPr>
          <p:nvPr/>
        </p:nvSpPr>
        <p:spPr bwMode="auto">
          <a:xfrm>
            <a:off x="838200" y="3886200"/>
            <a:ext cx="83058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b="1">
                <a:latin typeface="Verdana" pitchFamily="34" charset="0"/>
              </a:rPr>
              <a:t> Operated in the center of city streets, connecting points north, south, east and west with downtown Los Angeles, Pacific Electric and other transit service providers. </a:t>
            </a:r>
          </a:p>
          <a:p>
            <a:pPr eaLnBrk="1" hangingPunct="1">
              <a:spcBef>
                <a:spcPct val="0"/>
              </a:spcBef>
            </a:pPr>
            <a:r>
              <a:rPr lang="en-US" altLang="en-US" sz="1600" b="1">
                <a:latin typeface="Verdana" pitchFamily="34" charset="0"/>
              </a:rPr>
              <a:t> Peak number of lines around 1925, peak ridership during WWII, 742 streetcars and about 650 track miles, also operated motorbuses and electric trolley buses. </a:t>
            </a:r>
          </a:p>
          <a:p>
            <a:pPr eaLnBrk="1" hangingPunct="1">
              <a:spcBef>
                <a:spcPct val="0"/>
              </a:spcBef>
            </a:pPr>
            <a:r>
              <a:rPr lang="en-US" altLang="en-US" sz="1600" b="1">
                <a:latin typeface="Verdana" pitchFamily="34" charset="0"/>
              </a:rPr>
              <a:t> Known as the “Yellow Cars”. Grandfather of today’s urban bus system. Largely forgotten and frequently confused with Pacific Electric. Important connections from all over South LA to Downtown.</a:t>
            </a:r>
          </a:p>
        </p:txBody>
      </p:sp>
    </p:spTree>
  </p:cSld>
  <p:clrMapOvr>
    <a:masterClrMapping/>
  </p:clrMapOvr>
  <p:transition advTm="8389">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b="1" dirty="0" smtClean="0"/>
              <a:t>A. Phillip </a:t>
            </a:r>
            <a:r>
              <a:rPr lang="en-US" altLang="en-US" b="1" dirty="0" err="1" smtClean="0"/>
              <a:t>Randolf</a:t>
            </a:r>
            <a:endParaRPr lang="en-US" altLang="en-US" b="1" dirty="0" smtClean="0"/>
          </a:p>
        </p:txBody>
      </p:sp>
      <p:sp>
        <p:nvSpPr>
          <p:cNvPr id="13315" name="Rectangle 3"/>
          <p:cNvSpPr>
            <a:spLocks noGrp="1" noChangeArrowheads="1"/>
          </p:cNvSpPr>
          <p:nvPr>
            <p:ph type="body" idx="1"/>
          </p:nvPr>
        </p:nvSpPr>
        <p:spPr>
          <a:xfrm>
            <a:off x="228600" y="1066800"/>
            <a:ext cx="6172200" cy="4343400"/>
          </a:xfrm>
        </p:spPr>
        <p:txBody>
          <a:bodyPr/>
          <a:lstStyle/>
          <a:p>
            <a:pPr eaLnBrk="1" hangingPunct="1">
              <a:lnSpc>
                <a:spcPct val="80000"/>
              </a:lnSpc>
            </a:pPr>
            <a:r>
              <a:rPr lang="en-US" altLang="en-US" sz="2000" dirty="0" err="1" smtClean="0">
                <a:latin typeface="ScalaSans-Bold" pitchFamily="50" charset="0"/>
              </a:rPr>
              <a:t>Randolf</a:t>
            </a:r>
            <a:r>
              <a:rPr lang="en-US" altLang="en-US" sz="2000" dirty="0" smtClean="0">
                <a:latin typeface="ScalaSans-Bold" pitchFamily="50" charset="0"/>
              </a:rPr>
              <a:t> </a:t>
            </a:r>
            <a:r>
              <a:rPr lang="en-US" altLang="en-US" sz="2000" dirty="0" smtClean="0">
                <a:latin typeface="ScalaSans-Bold" pitchFamily="50" charset="0"/>
              </a:rPr>
              <a:t>organized and led the Brotherhood of Sleeping Car Porters, the first predominantly Black labor union. </a:t>
            </a:r>
            <a:endParaRPr lang="en-US" altLang="en-US" sz="2000" dirty="0" smtClean="0">
              <a:latin typeface="ScalaSans-Bold" pitchFamily="50" charset="0"/>
            </a:endParaRPr>
          </a:p>
          <a:p>
            <a:pPr eaLnBrk="1" hangingPunct="1">
              <a:lnSpc>
                <a:spcPct val="80000"/>
              </a:lnSpc>
            </a:pPr>
            <a:r>
              <a:rPr lang="en-US" altLang="en-US" sz="2000" dirty="0" smtClean="0">
                <a:latin typeface="ScalaSans-Bold" pitchFamily="50" charset="0"/>
              </a:rPr>
              <a:t>In </a:t>
            </a:r>
            <a:r>
              <a:rPr lang="en-US" altLang="en-US" sz="2000" dirty="0" smtClean="0">
                <a:latin typeface="ScalaSans-Bold" pitchFamily="50" charset="0"/>
              </a:rPr>
              <a:t>the early civil-rights movement, Randolph led the March on Washington Movement, which convinced President Franklin D. Roosevelt to issue Executive Order 8802 in 1941, banning discrimination in the defense industries during World War II. After the war Randolph pressured President Harry S. Truman to issue Executive Order 9981 in 1948, ending segregation in the armed services</a:t>
            </a:r>
            <a:r>
              <a:rPr lang="en-US" altLang="en-US" sz="2000" dirty="0" smtClean="0">
                <a:latin typeface="ScalaSans-Bold" pitchFamily="50" charset="0"/>
              </a:rPr>
              <a:t>.</a:t>
            </a:r>
            <a:endParaRPr lang="en-US" altLang="en-US" sz="2000" dirty="0" smtClean="0">
              <a:latin typeface="ScalaSans-Bold" pitchFamily="50" charset="0"/>
            </a:endParaRPr>
          </a:p>
          <a:p>
            <a:pPr eaLnBrk="1" hangingPunct="1">
              <a:lnSpc>
                <a:spcPct val="80000"/>
              </a:lnSpc>
            </a:pPr>
            <a:r>
              <a:rPr lang="en-US" altLang="en-US" sz="2000" dirty="0" smtClean="0">
                <a:latin typeface="ScalaSans-Bold" pitchFamily="50" charset="0"/>
              </a:rPr>
              <a:t>In 1963, Randolph was the head of the March on Washington, which was organized by Bayard Rustin, at which Reverend Martin Luther King, Jr. delivered his "I Have A Dream" speech. </a:t>
            </a:r>
            <a:r>
              <a:rPr lang="en-US" altLang="en-US" sz="2000" dirty="0" smtClean="0">
                <a:latin typeface="ScalaSans-Bold" pitchFamily="50" charset="0"/>
              </a:rPr>
              <a:t>He inspired </a:t>
            </a:r>
            <a:r>
              <a:rPr lang="en-US" altLang="en-US" sz="2000" dirty="0" smtClean="0">
                <a:latin typeface="ScalaSans-Bold" pitchFamily="50" charset="0"/>
              </a:rPr>
              <a:t>the Freedom budget, sometimes called the "Randolph Freedom budget", which aimed to deal with the economic problems facing the Black community, particularly workers and the unemployed.</a:t>
            </a:r>
          </a:p>
          <a:p>
            <a:pPr eaLnBrk="1" hangingPunct="1">
              <a:lnSpc>
                <a:spcPct val="80000"/>
              </a:lnSpc>
            </a:pPr>
            <a:endParaRPr lang="en-US" altLang="en-US" sz="2000" dirty="0" smtClean="0">
              <a:latin typeface="ScalaSans-Bold" pitchFamily="50" charset="0"/>
            </a:endParaRPr>
          </a:p>
        </p:txBody>
      </p:sp>
      <p:pic>
        <p:nvPicPr>
          <p:cNvPr id="13316" name="Picture 5" descr="220p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5" y="914400"/>
            <a:ext cx="26701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43">
    <p:cu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0000FF"/>
      </a:folHlink>
    </a:clrScheme>
    <a:fontScheme name="Default Design">
      <a:majorFont>
        <a:latin typeface="ScalaSansLF-Bold"/>
        <a:ea typeface=""/>
        <a:cs typeface=""/>
      </a:majorFont>
      <a:minorFont>
        <a:latin typeface="ScalaSansLF-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3366FF"/>
        </a:lt1>
        <a:dk2>
          <a:srgbClr val="000000"/>
        </a:dk2>
        <a:lt2>
          <a:srgbClr val="808080"/>
        </a:lt2>
        <a:accent1>
          <a:srgbClr val="00CC99"/>
        </a:accent1>
        <a:accent2>
          <a:srgbClr val="3333CC"/>
        </a:accent2>
        <a:accent3>
          <a:srgbClr val="ADB8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DDDDDD"/>
        </a:lt1>
        <a:dk2>
          <a:srgbClr val="000000"/>
        </a:dk2>
        <a:lt2>
          <a:srgbClr val="808080"/>
        </a:lt2>
        <a:accent1>
          <a:srgbClr val="00CC99"/>
        </a:accent1>
        <a:accent2>
          <a:srgbClr val="3333CC"/>
        </a:accent2>
        <a:accent3>
          <a:srgbClr val="EBEBEB"/>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13601</TotalTime>
  <Words>4182</Words>
  <Application>Microsoft Office PowerPoint</Application>
  <PresentationFormat>Letter Paper (8.5x11 in)</PresentationFormat>
  <Paragraphs>278</Paragraphs>
  <Slides>43</Slides>
  <Notes>43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Default Design</vt:lpstr>
      <vt:lpstr>Photo Editor Photo</vt:lpstr>
      <vt:lpstr>Black History &amp;  Los Angeles    Transit: Local Firsts</vt:lpstr>
      <vt:lpstr>Early Years – Horse Drawn – 1870’s</vt:lpstr>
      <vt:lpstr>Bridget “Biddy” Mason &amp; Robert Owens</vt:lpstr>
      <vt:lpstr>Early Years – Cable Cars – 1880’s</vt:lpstr>
      <vt:lpstr>Early Years – Electrification – 1890’s</vt:lpstr>
      <vt:lpstr>Black Population in Los Angeles</vt:lpstr>
      <vt:lpstr>Pacific Electric (1898-1953)</vt:lpstr>
      <vt:lpstr>Los Angeles Railway (1895-1945)</vt:lpstr>
      <vt:lpstr>A. Phillip Randolf</vt:lpstr>
      <vt:lpstr>WW II – President Roosevelt’s Order</vt:lpstr>
      <vt:lpstr>Los Angeles Railway &amp; the Initial Reaction</vt:lpstr>
      <vt:lpstr>Meanwhile on East Coast….</vt:lpstr>
      <vt:lpstr>Firsts Around the Country</vt:lpstr>
      <vt:lpstr>L.A. had a different advocate for equality- Reverend Clayton D. Russell</vt:lpstr>
      <vt:lpstr>Rev. Clayton Russell’s Action Plan</vt:lpstr>
      <vt:lpstr>LARy Hires Women ahead of others</vt:lpstr>
      <vt:lpstr>LARy hires its first Black streetcar operators</vt:lpstr>
      <vt:lpstr>Arcola Philpott</vt:lpstr>
      <vt:lpstr>Glass Ceilings Broken Through for Motormen/Operators</vt:lpstr>
      <vt:lpstr>L.A.s first African American Operators and Supervisor</vt:lpstr>
      <vt:lpstr>Some Issues Remained in Maintenance</vt:lpstr>
      <vt:lpstr>Black community leaders travel to Washington DC to report on progress in L.A.</vt:lpstr>
      <vt:lpstr>A chance for employees to get to know each other – socializing through sports clubs</vt:lpstr>
      <vt:lpstr>Los Angeles Metropolitan Transit Authority  (1951-1964)</vt:lpstr>
      <vt:lpstr>Rail lines still operating in 1958:</vt:lpstr>
      <vt:lpstr>Los Angeles Metropolitan Transit Authority (1951-1964)</vt:lpstr>
      <vt:lpstr>Compare new LAMTA plans with the prior clean air electric transit and freight rail system, pre-freeway.</vt:lpstr>
      <vt:lpstr>Only Protests Against Ending Rail Transit</vt:lpstr>
      <vt:lpstr>Los Angeles Metropolitan Transit Authority (1951-1964)</vt:lpstr>
      <vt:lpstr>Southern California Rapid Transit District  (1964-1993)</vt:lpstr>
      <vt:lpstr>Leilia Bailey – Breaks The Glass Ceiling for Women a Second Time</vt:lpstr>
      <vt:lpstr>Leilia Bailey – Breaks The Glass Ceiling for Women a Second Time, a career of firsts</vt:lpstr>
      <vt:lpstr>Southern California Rapid Transit District (1964-1993)</vt:lpstr>
      <vt:lpstr>Los Angeles County Transportation Commission (1977-1993)</vt:lpstr>
      <vt:lpstr>Los Angeles County Transportation Commission (1977-1993)</vt:lpstr>
      <vt:lpstr>Merging Transit with Transportation</vt:lpstr>
      <vt:lpstr>African American Firsts to Remember</vt:lpstr>
      <vt:lpstr>African American Firsts to Remember</vt:lpstr>
      <vt:lpstr>African American Firsts to Remember</vt:lpstr>
      <vt:lpstr>African American Firsts to Remember</vt:lpstr>
      <vt:lpstr>Field Trip?</vt:lpstr>
      <vt:lpstr>Field Trip?</vt:lpstr>
      <vt:lpstr>End</vt:lpstr>
    </vt:vector>
  </TitlesOfParts>
  <Company>LACMTA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 Black History in LA Transit Presentation</dc:title>
  <dc:subject>African American Employees Association Lunch n Learn</dc:subject>
  <dc:creator>Matthew Barrett</dc:creator>
  <cp:lastModifiedBy>Diaz, Maria Angel</cp:lastModifiedBy>
  <cp:revision>565</cp:revision>
  <cp:lastPrinted>2004-12-22T20:19:51Z</cp:lastPrinted>
  <dcterms:created xsi:type="dcterms:W3CDTF">2002-04-26T17:42:11Z</dcterms:created>
  <dcterms:modified xsi:type="dcterms:W3CDTF">2015-05-27T23:35:39Z</dcterms:modified>
</cp:coreProperties>
</file>