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4" r:id="rId3"/>
  </p:sldMasterIdLst>
  <p:notesMasterIdLst>
    <p:notesMasterId r:id="rId25"/>
  </p:notesMasterIdLst>
  <p:sldIdLst>
    <p:sldId id="268" r:id="rId4"/>
    <p:sldId id="316" r:id="rId5"/>
    <p:sldId id="317" r:id="rId6"/>
    <p:sldId id="329" r:id="rId7"/>
    <p:sldId id="323" r:id="rId8"/>
    <p:sldId id="322" r:id="rId9"/>
    <p:sldId id="320" r:id="rId10"/>
    <p:sldId id="319" r:id="rId11"/>
    <p:sldId id="280" r:id="rId12"/>
    <p:sldId id="299" r:id="rId13"/>
    <p:sldId id="321" r:id="rId14"/>
    <p:sldId id="281" r:id="rId15"/>
    <p:sldId id="309" r:id="rId16"/>
    <p:sldId id="302" r:id="rId17"/>
    <p:sldId id="292" r:id="rId18"/>
    <p:sldId id="325" r:id="rId19"/>
    <p:sldId id="327" r:id="rId20"/>
    <p:sldId id="313" r:id="rId21"/>
    <p:sldId id="314" r:id="rId22"/>
    <p:sldId id="326" r:id="rId23"/>
    <p:sldId id="328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3300"/>
    <a:srgbClr val="FF9900"/>
    <a:srgbClr val="333333"/>
    <a:srgbClr val="000000"/>
    <a:srgbClr val="5C8093"/>
    <a:srgbClr val="3F7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746" autoAdjust="0"/>
  </p:normalViewPr>
  <p:slideViewPr>
    <p:cSldViewPr>
      <p:cViewPr varScale="1">
        <p:scale>
          <a:sx n="54" d="100"/>
          <a:sy n="54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-rsg.com\PROJECTS\WGA\SCAG%20Congestion%20Pricing\Analysis\County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-rsg.com\PROJECTS\WGA\SCAG%20Congestion%20Pricing\Report\Charts%20Tables%20Pictures\Tables%20and%20Charts_SCA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\Desktop\SCAG\Planning%20Applications%20Presentation\Tables%20and%20Charts_SCA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\Local%20Settings\Temporary%20Internet%20Files\Content.Outlook\TEMQ5NMN\Share%20Calculation%20Charts%20for%20Steering%20Committee%20Presentation%20Jan%202011_v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\Local%20Settings\Temporary%20Internet%20Files\Content.Outlook\TEMQ5NMN\Share%20Calculation%20Charts%20for%20Steering%20Committee%20Presentation%20Jan%202011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Sample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Sheet1!$A$12:$A$17</c:f>
              <c:strCache>
                <c:ptCount val="6"/>
                <c:pt idx="0">
                  <c:v>Los Angeles</c:v>
                </c:pt>
                <c:pt idx="1">
                  <c:v>Orange</c:v>
                </c:pt>
                <c:pt idx="2">
                  <c:v>Riverside</c:v>
                </c:pt>
                <c:pt idx="3">
                  <c:v>San Bernardino</c:v>
                </c:pt>
                <c:pt idx="4">
                  <c:v>Ventura</c:v>
                </c:pt>
                <c:pt idx="5">
                  <c:v>Imperial</c:v>
                </c:pt>
              </c:strCache>
            </c:strRef>
          </c:cat>
          <c:val>
            <c:numRef>
              <c:f>Sheet1!$B$12:$B$17</c:f>
              <c:numCache>
                <c:formatCode>0%</c:formatCode>
                <c:ptCount val="6"/>
                <c:pt idx="0">
                  <c:v>0.51420612813370459</c:v>
                </c:pt>
                <c:pt idx="1">
                  <c:v>0.1760445682451254</c:v>
                </c:pt>
                <c:pt idx="2">
                  <c:v>0.12924791086350976</c:v>
                </c:pt>
                <c:pt idx="3">
                  <c:v>0.12311977715877442</c:v>
                </c:pt>
                <c:pt idx="4">
                  <c:v>4.4846796657381921E-2</c:v>
                </c:pt>
                <c:pt idx="5">
                  <c:v>1.253481894150418E-2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1-40DA-9F98-74183B6690A8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Census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Sheet1!$A$12:$A$17</c:f>
              <c:strCache>
                <c:ptCount val="6"/>
                <c:pt idx="0">
                  <c:v>Los Angeles</c:v>
                </c:pt>
                <c:pt idx="1">
                  <c:v>Orange</c:v>
                </c:pt>
                <c:pt idx="2">
                  <c:v>Riverside</c:v>
                </c:pt>
                <c:pt idx="3">
                  <c:v>San Bernardino</c:v>
                </c:pt>
                <c:pt idx="4">
                  <c:v>Ventura</c:v>
                </c:pt>
                <c:pt idx="5">
                  <c:v>Imperial</c:v>
                </c:pt>
              </c:strCache>
            </c:strRef>
          </c:cat>
          <c:val>
            <c:numRef>
              <c:f>Sheet1!$C$12:$C$17</c:f>
              <c:numCache>
                <c:formatCode>0%</c:formatCode>
                <c:ptCount val="6"/>
                <c:pt idx="0">
                  <c:v>0.54748379829469651</c:v>
                </c:pt>
                <c:pt idx="1">
                  <c:v>0.16826913535182117</c:v>
                </c:pt>
                <c:pt idx="2">
                  <c:v>0.11816030305484851</c:v>
                </c:pt>
                <c:pt idx="3">
                  <c:v>0.11216917586268535</c:v>
                </c:pt>
                <c:pt idx="4">
                  <c:v>4.464050484976842E-2</c:v>
                </c:pt>
                <c:pt idx="5">
                  <c:v>9.2770825861820862E-3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1-40DA-9F98-74183B669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9838720"/>
        <c:axId val="69840256"/>
      </c:barChart>
      <c:catAx>
        <c:axId val="698387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840256"/>
        <c:crosses val="autoZero"/>
        <c:auto val="1"/>
        <c:lblAlgn val="ctr"/>
        <c:lblOffset val="100"/>
        <c:noMultiLvlLbl val="0"/>
      </c:catAx>
      <c:valAx>
        <c:axId val="6984025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9838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4781269386781544"/>
          <c:y val="0.89115753645555729"/>
          <c:w val="0.30437437365784104"/>
          <c:h val="7.186852935934202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Sheet1!$K$16:$K$19</c:f>
              <c:strCache>
                <c:ptCount val="4"/>
                <c:pt idx="0">
                  <c:v>Individual Facility Pricing and Express Lanes</c:v>
                </c:pt>
                <c:pt idx="1">
                  <c:v>Regional Facility and Corridor Pricing</c:v>
                </c:pt>
                <c:pt idx="2">
                  <c:v>Cordon/Area Pricing and Express Parking</c:v>
                </c:pt>
                <c:pt idx="3">
                  <c:v>VMT Pricing</c:v>
                </c:pt>
              </c:strCache>
            </c:strRef>
          </c:cat>
          <c:val>
            <c:numRef>
              <c:f>Sheet1!$M$16:$M$19</c:f>
              <c:numCache>
                <c:formatCode>0%</c:formatCode>
                <c:ptCount val="4"/>
                <c:pt idx="0">
                  <c:v>0.29902506963788489</c:v>
                </c:pt>
                <c:pt idx="1">
                  <c:v>0.30250696378830272</c:v>
                </c:pt>
                <c:pt idx="2">
                  <c:v>9.9025069637883753E-2</c:v>
                </c:pt>
                <c:pt idx="3">
                  <c:v>0.29944289693593418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8-4A68-8884-B7A94FAF4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762048"/>
        <c:axId val="69772032"/>
      </c:barChart>
      <c:catAx>
        <c:axId val="697620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9772032"/>
        <c:crosses val="autoZero"/>
        <c:auto val="1"/>
        <c:lblAlgn val="ctr"/>
        <c:lblOffset val="100"/>
        <c:noMultiLvlLbl val="0"/>
      </c:catAx>
      <c:valAx>
        <c:axId val="697720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976204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'SP 3 and 4 TTDiff'!$C$100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 3 and 4 TTDiff'!$D$99:$G$99</c:f>
              <c:strCache>
                <c:ptCount val="4"/>
                <c:pt idx="0">
                  <c:v>Work Commute</c:v>
                </c:pt>
                <c:pt idx="1">
                  <c:v>Business-Related</c:v>
                </c:pt>
                <c:pt idx="2">
                  <c:v>Peak Non-Work</c:v>
                </c:pt>
                <c:pt idx="3">
                  <c:v>Off-Peak Non-Work</c:v>
                </c:pt>
              </c:strCache>
            </c:strRef>
          </c:cat>
          <c:val>
            <c:numRef>
              <c:f>'SP 3 and 4 TTDiff'!$D$100:$G$100</c:f>
              <c:numCache>
                <c:formatCode>0%</c:formatCode>
                <c:ptCount val="4"/>
                <c:pt idx="0">
                  <c:v>0.14233576642335766</c:v>
                </c:pt>
                <c:pt idx="1">
                  <c:v>0.15957446808510686</c:v>
                </c:pt>
                <c:pt idx="2">
                  <c:v>0.27983539094650206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B-4339-841F-17C6F9ABD8F4}"/>
            </c:ext>
          </c:extLst>
        </c:ser>
        <c:ser>
          <c:idx val="1"/>
          <c:order val="1"/>
          <c:tx>
            <c:strRef>
              <c:f>'SP 3 and 4 TTDiff'!$C$101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 3 and 4 TTDiff'!$D$99:$G$99</c:f>
              <c:strCache>
                <c:ptCount val="4"/>
                <c:pt idx="0">
                  <c:v>Work Commute</c:v>
                </c:pt>
                <c:pt idx="1">
                  <c:v>Business-Related</c:v>
                </c:pt>
                <c:pt idx="2">
                  <c:v>Peak Non-Work</c:v>
                </c:pt>
                <c:pt idx="3">
                  <c:v>Off-Peak Non-Work</c:v>
                </c:pt>
              </c:strCache>
            </c:strRef>
          </c:cat>
          <c:val>
            <c:numRef>
              <c:f>'SP 3 and 4 TTDiff'!$D$101:$G$101</c:f>
              <c:numCache>
                <c:formatCode>0%</c:formatCode>
                <c:ptCount val="4"/>
                <c:pt idx="0">
                  <c:v>0.72992700729927285</c:v>
                </c:pt>
                <c:pt idx="1">
                  <c:v>0.64893617021276551</c:v>
                </c:pt>
                <c:pt idx="2">
                  <c:v>0.44032921810699593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BB-4339-841F-17C6F9ABD8F4}"/>
            </c:ext>
          </c:extLst>
        </c:ser>
        <c:ser>
          <c:idx val="2"/>
          <c:order val="2"/>
          <c:tx>
            <c:strRef>
              <c:f>'SP 3 and 4 TTDiff'!$C$102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 3 and 4 TTDiff'!$D$99:$G$99</c:f>
              <c:strCache>
                <c:ptCount val="4"/>
                <c:pt idx="0">
                  <c:v>Work Commute</c:v>
                </c:pt>
                <c:pt idx="1">
                  <c:v>Business-Related</c:v>
                </c:pt>
                <c:pt idx="2">
                  <c:v>Peak Non-Work</c:v>
                </c:pt>
                <c:pt idx="3">
                  <c:v>Off-Peak Non-Work</c:v>
                </c:pt>
              </c:strCache>
            </c:strRef>
          </c:cat>
          <c:val>
            <c:numRef>
              <c:f>'SP 3 and 4 TTDiff'!$D$102:$G$102</c:f>
              <c:numCache>
                <c:formatCode>0%</c:formatCode>
                <c:ptCount val="4"/>
                <c:pt idx="0">
                  <c:v>0.12773722627737241</c:v>
                </c:pt>
                <c:pt idx="1">
                  <c:v>0.19148936170212844</c:v>
                </c:pt>
                <c:pt idx="2">
                  <c:v>0.27983539094650206</c:v>
                </c:pt>
                <c:pt idx="3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BB-4339-841F-17C6F9ABD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0474368"/>
        <c:axId val="70492544"/>
      </c:barChart>
      <c:catAx>
        <c:axId val="70474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70492544"/>
        <c:crosses val="autoZero"/>
        <c:auto val="1"/>
        <c:lblAlgn val="ctr"/>
        <c:lblOffset val="100"/>
        <c:noMultiLvlLbl val="0"/>
      </c:catAx>
      <c:valAx>
        <c:axId val="704925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70474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254677842689032"/>
          <c:y val="0.78504450530640191"/>
          <c:w val="0.61264837863009436"/>
          <c:h val="9.1327845382964151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Earlier</c:v>
                </c:pt>
              </c:strCache>
            </c:strRef>
          </c:tx>
          <c:invertIfNegative val="0"/>
          <c:dLbls>
            <c:numFmt formatCode="0%;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Not at all</c:v>
                </c:pt>
                <c:pt idx="1">
                  <c:v>Up to 30 minutes</c:v>
                </c:pt>
                <c:pt idx="2">
                  <c:v>Up to 1 hour</c:v>
                </c:pt>
                <c:pt idx="3">
                  <c:v>Up to 2 hours</c:v>
                </c:pt>
                <c:pt idx="4">
                  <c:v>More than 2 hours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-0.46378830083565586</c:v>
                </c:pt>
                <c:pt idx="1">
                  <c:v>-0.28718662952646334</c:v>
                </c:pt>
                <c:pt idx="2">
                  <c:v>-0.10557103064066853</c:v>
                </c:pt>
                <c:pt idx="3">
                  <c:v>-6.9916434540390371E-2</c:v>
                </c:pt>
                <c:pt idx="4">
                  <c:v>-7.3537604456824751E-2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F-4066-8B4D-70F90EFF933F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Later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Not at all</c:v>
                </c:pt>
                <c:pt idx="1">
                  <c:v>Up to 30 minutes</c:v>
                </c:pt>
                <c:pt idx="2">
                  <c:v>Up to 1 hour</c:v>
                </c:pt>
                <c:pt idx="3">
                  <c:v>Up to 2 hours</c:v>
                </c:pt>
                <c:pt idx="4">
                  <c:v>More than 2 hours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0.38272980501392856</c:v>
                </c:pt>
                <c:pt idx="1">
                  <c:v>0.35069637883008381</c:v>
                </c:pt>
                <c:pt idx="2">
                  <c:v>0.12618384401114205</c:v>
                </c:pt>
                <c:pt idx="3">
                  <c:v>7.2423398328690811E-2</c:v>
                </c:pt>
                <c:pt idx="4">
                  <c:v>6.7966573816156298E-2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F-4066-8B4D-70F90EFF9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0512640"/>
        <c:axId val="70514176"/>
      </c:barChart>
      <c:catAx>
        <c:axId val="70512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70514176"/>
        <c:crosses val="autoZero"/>
        <c:auto val="1"/>
        <c:lblAlgn val="ctr"/>
        <c:lblOffset val="100"/>
        <c:noMultiLvlLbl val="0"/>
      </c:catAx>
      <c:valAx>
        <c:axId val="70514176"/>
        <c:scaling>
          <c:orientation val="minMax"/>
        </c:scaling>
        <c:delete val="0"/>
        <c:axPos val="b"/>
        <c:numFmt formatCode="0%;0%" sourceLinked="0"/>
        <c:majorTickMark val="out"/>
        <c:minorTickMark val="none"/>
        <c:tickLblPos val="nextTo"/>
        <c:crossAx val="70512640"/>
        <c:crosses val="max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927702219040796"/>
          <c:y val="4.2372998248251935E-2"/>
          <c:w val="0.63397856517935269"/>
          <c:h val="0.81356156636643251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Opinion!$D$13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5C809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Opinion!$C$14:$C$17</c:f>
              <c:strCache>
                <c:ptCount val="4"/>
                <c:pt idx="0">
                  <c:v>VMT Pricing</c:v>
                </c:pt>
                <c:pt idx="1">
                  <c:v>Cordon and Area Pricing &amp; Express Parking</c:v>
                </c:pt>
                <c:pt idx="2">
                  <c:v>Regional Facility &amp; Corridor Pricing</c:v>
                </c:pt>
                <c:pt idx="3">
                  <c:v>Individual Facility Pricing &amp; Express Lanes</c:v>
                </c:pt>
              </c:strCache>
            </c:strRef>
          </c:cat>
          <c:val>
            <c:numRef>
              <c:f>Opinion!$D$14:$D$17</c:f>
              <c:numCache>
                <c:formatCode>0%</c:formatCode>
                <c:ptCount val="4"/>
                <c:pt idx="0">
                  <c:v>0.11162790697674417</c:v>
                </c:pt>
                <c:pt idx="1">
                  <c:v>0.13783403656821383</c:v>
                </c:pt>
                <c:pt idx="2">
                  <c:v>0.15239410681399637</c:v>
                </c:pt>
                <c:pt idx="3">
                  <c:v>0.18816953889147653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F-4486-BBBF-573CBEB7ED19}"/>
            </c:ext>
          </c:extLst>
        </c:ser>
        <c:ser>
          <c:idx val="2"/>
          <c:order val="1"/>
          <c:tx>
            <c:strRef>
              <c:f>Opinion!$E$13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AFC14F"/>
            </a:solidFill>
            <a:ln w="25400">
              <a:noFill/>
            </a:ln>
          </c:spPr>
          <c:invertIfNegative val="0"/>
          <c:dLbls>
            <c:spPr>
              <a:solidFill>
                <a:srgbClr val="AFC14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Opinion!$C$14:$C$17</c:f>
              <c:strCache>
                <c:ptCount val="4"/>
                <c:pt idx="0">
                  <c:v>VMT Pricing</c:v>
                </c:pt>
                <c:pt idx="1">
                  <c:v>Cordon and Area Pricing &amp; Express Parking</c:v>
                </c:pt>
                <c:pt idx="2">
                  <c:v>Regional Facility &amp; Corridor Pricing</c:v>
                </c:pt>
                <c:pt idx="3">
                  <c:v>Individual Facility Pricing &amp; Express Lanes</c:v>
                </c:pt>
              </c:strCache>
            </c:strRef>
          </c:cat>
          <c:val>
            <c:numRef>
              <c:f>Opinion!$E$14:$E$17</c:f>
              <c:numCache>
                <c:formatCode>0%</c:formatCode>
                <c:ptCount val="4"/>
                <c:pt idx="0">
                  <c:v>0.18930232558139545</c:v>
                </c:pt>
                <c:pt idx="1">
                  <c:v>0.21940928270042201</c:v>
                </c:pt>
                <c:pt idx="2">
                  <c:v>0.19797421731123391</c:v>
                </c:pt>
                <c:pt idx="3">
                  <c:v>0.23381462505822079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F-4486-BBBF-573CBEB7ED19}"/>
            </c:ext>
          </c:extLst>
        </c:ser>
        <c:ser>
          <c:idx val="1"/>
          <c:order val="2"/>
          <c:tx>
            <c:strRef>
              <c:f>Opinion!$F$13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rgbClr val="BC610D"/>
            </a:solidFill>
            <a:ln w="25400">
              <a:noFill/>
            </a:ln>
          </c:spPr>
          <c:invertIfNegative val="0"/>
          <c:dLbls>
            <c:spPr>
              <a:solidFill>
                <a:srgbClr val="BC610D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Opinion!$C$14:$C$17</c:f>
              <c:strCache>
                <c:ptCount val="4"/>
                <c:pt idx="0">
                  <c:v>VMT Pricing</c:v>
                </c:pt>
                <c:pt idx="1">
                  <c:v>Cordon and Area Pricing &amp; Express Parking</c:v>
                </c:pt>
                <c:pt idx="2">
                  <c:v>Regional Facility &amp; Corridor Pricing</c:v>
                </c:pt>
                <c:pt idx="3">
                  <c:v>Individual Facility Pricing &amp; Express Lanes</c:v>
                </c:pt>
              </c:strCache>
            </c:strRef>
          </c:cat>
          <c:val>
            <c:numRef>
              <c:f>Opinion!$F$14:$F$17</c:f>
              <c:numCache>
                <c:formatCode>0%</c:formatCode>
                <c:ptCount val="4"/>
                <c:pt idx="0">
                  <c:v>0.69906976744186045</c:v>
                </c:pt>
                <c:pt idx="1">
                  <c:v>0.64275668073136427</c:v>
                </c:pt>
                <c:pt idx="2">
                  <c:v>0.64963167587476989</c:v>
                </c:pt>
                <c:pt idx="3">
                  <c:v>0.57801583605030282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9F-4486-BBBF-573CBEB7E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0582272"/>
        <c:axId val="70583808"/>
      </c:barChart>
      <c:catAx>
        <c:axId val="70582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70583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5838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70582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7992165752008271"/>
          <c:y val="0.8352370158275666"/>
          <c:w val="0.6945707146922776"/>
          <c:h val="0.1492641193884869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Work Commute</c:v>
                </c:pt>
              </c:strCache>
            </c:strRef>
          </c:tx>
          <c:marker>
            <c:symbol val="none"/>
          </c:marker>
          <c:cat>
            <c:numRef>
              <c:f>Sheet1!$B$3:$B$13</c:f>
              <c:numCache>
                <c:formatCode>"$"#,##0</c:formatCode>
                <c:ptCount val="11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42500</c:v>
                </c:pt>
                <c:pt idx="4">
                  <c:v>62500</c:v>
                </c:pt>
                <c:pt idx="5">
                  <c:v>87500</c:v>
                </c:pt>
                <c:pt idx="6">
                  <c:v>112500</c:v>
                </c:pt>
                <c:pt idx="7">
                  <c:v>137500</c:v>
                </c:pt>
                <c:pt idx="8">
                  <c:v>175000</c:v>
                </c:pt>
                <c:pt idx="9">
                  <c:v>225000</c:v>
                </c:pt>
                <c:pt idx="10">
                  <c:v>300000</c:v>
                </c:pt>
              </c:numCache>
            </c:numRef>
          </c:cat>
          <c:val>
            <c:numRef>
              <c:f>Sheet1!$C$3:$C$13</c:f>
              <c:numCache>
                <c:formatCode>"$"#,##0.00</c:formatCode>
                <c:ptCount val="11"/>
                <c:pt idx="0">
                  <c:v>10.700740904895964</c:v>
                </c:pt>
                <c:pt idx="1">
                  <c:v>11.774488900963371</c:v>
                </c:pt>
                <c:pt idx="2">
                  <c:v>12.40259121388736</c:v>
                </c:pt>
                <c:pt idx="3">
                  <c:v>12.9421499475537</c:v>
                </c:pt>
                <c:pt idx="4">
                  <c:v>13.539576190556982</c:v>
                </c:pt>
                <c:pt idx="5">
                  <c:v>14.060802273468438</c:v>
                </c:pt>
                <c:pt idx="6">
                  <c:v>14.450111169641719</c:v>
                </c:pt>
                <c:pt idx="7">
                  <c:v>14.760968319703089</c:v>
                </c:pt>
                <c:pt idx="8">
                  <c:v>15.134550269535795</c:v>
                </c:pt>
                <c:pt idx="9">
                  <c:v>15.523859165709123</c:v>
                </c:pt>
                <c:pt idx="10">
                  <c:v>15.969504848852672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64-4D26-9869-8E7751E5FC0F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Business-related</c:v>
                </c:pt>
              </c:strCache>
            </c:strRef>
          </c:tx>
          <c:marker>
            <c:symbol val="none"/>
          </c:marker>
          <c:cat>
            <c:numRef>
              <c:f>Sheet1!$B$3:$B$13</c:f>
              <c:numCache>
                <c:formatCode>"$"#,##0</c:formatCode>
                <c:ptCount val="11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42500</c:v>
                </c:pt>
                <c:pt idx="4">
                  <c:v>62500</c:v>
                </c:pt>
                <c:pt idx="5">
                  <c:v>87500</c:v>
                </c:pt>
                <c:pt idx="6">
                  <c:v>112500</c:v>
                </c:pt>
                <c:pt idx="7">
                  <c:v>137500</c:v>
                </c:pt>
                <c:pt idx="8">
                  <c:v>175000</c:v>
                </c:pt>
                <c:pt idx="9">
                  <c:v>225000</c:v>
                </c:pt>
                <c:pt idx="10">
                  <c:v>300000</c:v>
                </c:pt>
              </c:numCache>
            </c:numRef>
          </c:cat>
          <c:val>
            <c:numRef>
              <c:f>Sheet1!$D$3:$D$13</c:f>
              <c:numCache>
                <c:formatCode>"$"#,##0.00</c:formatCode>
                <c:ptCount val="11"/>
                <c:pt idx="0">
                  <c:v>7.9870920413230984</c:v>
                </c:pt>
                <c:pt idx="1">
                  <c:v>10.391446323890404</c:v>
                </c:pt>
                <c:pt idx="2">
                  <c:v>11.797903417640601</c:v>
                </c:pt>
                <c:pt idx="3">
                  <c:v>13.006092263383474</c:v>
                </c:pt>
                <c:pt idx="4">
                  <c:v>14.343858993700046</c:v>
                </c:pt>
                <c:pt idx="5">
                  <c:v>15.510997064479881</c:v>
                </c:pt>
                <c:pt idx="6">
                  <c:v>16.382743987579094</c:v>
                </c:pt>
                <c:pt idx="7">
                  <c:v>17.078820462463611</c:v>
                </c:pt>
                <c:pt idx="8">
                  <c:v>17.915351347047192</c:v>
                </c:pt>
                <c:pt idx="9">
                  <c:v>18.787098270146579</c:v>
                </c:pt>
                <c:pt idx="10">
                  <c:v>19.784995458963696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64-4D26-9869-8E7751E5FC0F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Non-work Peak</c:v>
                </c:pt>
              </c:strCache>
            </c:strRef>
          </c:tx>
          <c:marker>
            <c:symbol val="none"/>
          </c:marker>
          <c:cat>
            <c:numRef>
              <c:f>Sheet1!$B$3:$B$13</c:f>
              <c:numCache>
                <c:formatCode>"$"#,##0</c:formatCode>
                <c:ptCount val="11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42500</c:v>
                </c:pt>
                <c:pt idx="4">
                  <c:v>62500</c:v>
                </c:pt>
                <c:pt idx="5">
                  <c:v>87500</c:v>
                </c:pt>
                <c:pt idx="6">
                  <c:v>112500</c:v>
                </c:pt>
                <c:pt idx="7">
                  <c:v>137500</c:v>
                </c:pt>
                <c:pt idx="8">
                  <c:v>175000</c:v>
                </c:pt>
                <c:pt idx="9">
                  <c:v>225000</c:v>
                </c:pt>
                <c:pt idx="10">
                  <c:v>300000</c:v>
                </c:pt>
              </c:numCache>
            </c:numRef>
          </c:cat>
          <c:val>
            <c:numRef>
              <c:f>Sheet1!$E$3:$E$13</c:f>
              <c:numCache>
                <c:formatCode>"$"#,##0.00</c:formatCode>
                <c:ptCount val="11"/>
                <c:pt idx="0">
                  <c:v>5.8747606822169187</c:v>
                </c:pt>
                <c:pt idx="1">
                  <c:v>6.4642537431151474</c:v>
                </c:pt>
                <c:pt idx="2">
                  <c:v>6.8090850781759178</c:v>
                </c:pt>
                <c:pt idx="3">
                  <c:v>7.1053055420168754</c:v>
                </c:pt>
                <c:pt idx="4">
                  <c:v>7.4332955601019481</c:v>
                </c:pt>
                <c:pt idx="5">
                  <c:v>7.7194513062926511</c:v>
                </c:pt>
                <c:pt idx="6">
                  <c:v>7.9331838521792548</c:v>
                </c:pt>
                <c:pt idx="7">
                  <c:v>8.1038459940998191</c:v>
                </c:pt>
                <c:pt idx="8">
                  <c:v>8.3089443671908789</c:v>
                </c:pt>
                <c:pt idx="9">
                  <c:v>8.5226769130774827</c:v>
                </c:pt>
                <c:pt idx="10">
                  <c:v>8.7673386389149162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64-4D26-9869-8E7751E5FC0F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Non-work Off-peak</c:v>
                </c:pt>
              </c:strCache>
            </c:strRef>
          </c:tx>
          <c:marker>
            <c:symbol val="none"/>
          </c:marker>
          <c:cat>
            <c:numRef>
              <c:f>Sheet1!$B$3:$B$13</c:f>
              <c:numCache>
                <c:formatCode>"$"#,##0</c:formatCode>
                <c:ptCount val="11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42500</c:v>
                </c:pt>
                <c:pt idx="4">
                  <c:v>62500</c:v>
                </c:pt>
                <c:pt idx="5">
                  <c:v>87500</c:v>
                </c:pt>
                <c:pt idx="6">
                  <c:v>112500</c:v>
                </c:pt>
                <c:pt idx="7">
                  <c:v>137500</c:v>
                </c:pt>
                <c:pt idx="8">
                  <c:v>175000</c:v>
                </c:pt>
                <c:pt idx="9">
                  <c:v>225000</c:v>
                </c:pt>
                <c:pt idx="10">
                  <c:v>300000</c:v>
                </c:pt>
              </c:numCache>
            </c:numRef>
          </c:cat>
          <c:val>
            <c:numRef>
              <c:f>Sheet1!$F$3:$F$13</c:f>
              <c:numCache>
                <c:formatCode>"$"#,##0.00</c:formatCode>
                <c:ptCount val="11"/>
                <c:pt idx="0">
                  <c:v>7.2394429019812989</c:v>
                </c:pt>
                <c:pt idx="1">
                  <c:v>9.4187323673743446</c:v>
                </c:pt>
                <c:pt idx="2">
                  <c:v>10.693534982845982</c:v>
                </c:pt>
                <c:pt idx="3">
                  <c:v>11.788628681317565</c:v>
                </c:pt>
                <c:pt idx="4">
                  <c:v>13.00117084437154</c:v>
                </c:pt>
                <c:pt idx="5">
                  <c:v>14.059056415042912</c:v>
                </c:pt>
                <c:pt idx="6">
                  <c:v>14.849201569512692</c:v>
                </c:pt>
                <c:pt idx="7">
                  <c:v>15.480120290527324</c:v>
                </c:pt>
                <c:pt idx="8">
                  <c:v>16.238345880435844</c:v>
                </c:pt>
                <c:pt idx="9">
                  <c:v>17.028491034905674</c:v>
                </c:pt>
                <c:pt idx="10">
                  <c:v>17.932977884827189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64-4D26-9869-8E7751E5F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795264"/>
        <c:axId val="70797184"/>
      </c:lineChart>
      <c:catAx>
        <c:axId val="7079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Annual Household Income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797184"/>
        <c:crosses val="autoZero"/>
        <c:auto val="1"/>
        <c:lblAlgn val="ctr"/>
        <c:lblOffset val="100"/>
        <c:tickLblSkip val="2"/>
        <c:noMultiLvlLbl val="0"/>
      </c:catAx>
      <c:valAx>
        <c:axId val="7079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VOT</a:t>
                </a:r>
                <a:r>
                  <a:rPr lang="en-US" baseline="0"/>
                  <a:t> ($/hr)</a:t>
                </a:r>
                <a:endParaRPr lang="en-US"/>
              </a:p>
            </c:rich>
          </c:tx>
          <c:overlay val="0"/>
        </c:title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70795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66838520184978"/>
          <c:y val="3.8550415573053415E-2"/>
          <c:w val="0.55758858267716527"/>
          <c:h val="0.775040190288719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'Express Lanes'!$C$16</c:f>
              <c:strCache>
                <c:ptCount val="1"/>
                <c:pt idx="0">
                  <c:v>Express Lanes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Lanes'!$C$17:$C$26</c:f>
              <c:numCache>
                <c:formatCode>0%</c:formatCode>
                <c:ptCount val="10"/>
                <c:pt idx="0">
                  <c:v>0.32536303945339617</c:v>
                </c:pt>
                <c:pt idx="1">
                  <c:v>0.27905883859762931</c:v>
                </c:pt>
                <c:pt idx="2">
                  <c:v>0.23656332550621581</c:v>
                </c:pt>
                <c:pt idx="3">
                  <c:v>0.19838191130573268</c:v>
                </c:pt>
                <c:pt idx="4">
                  <c:v>0.16473803724982949</c:v>
                </c:pt>
                <c:pt idx="5">
                  <c:v>0.13560715787792596</c:v>
                </c:pt>
                <c:pt idx="6">
                  <c:v>0.11077150440687918</c:v>
                </c:pt>
                <c:pt idx="7">
                  <c:v>8.9881531788096367E-2</c:v>
                </c:pt>
                <c:pt idx="8">
                  <c:v>7.2513241157499353E-2</c:v>
                </c:pt>
                <c:pt idx="9">
                  <c:v>5.8215121223809382E-2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1-457C-9FDB-F316E5F2BE79}"/>
            </c:ext>
          </c:extLst>
        </c:ser>
        <c:ser>
          <c:idx val="1"/>
          <c:order val="1"/>
          <c:tx>
            <c:strRef>
              <c:f>'Express Lanes'!$D$16</c:f>
              <c:strCache>
                <c:ptCount val="1"/>
                <c:pt idx="0">
                  <c:v>Express Lanes Shift Early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Lanes'!$D$17:$D$26</c:f>
              <c:numCache>
                <c:formatCode>0%</c:formatCode>
                <c:ptCount val="10"/>
                <c:pt idx="0">
                  <c:v>2.2954422553259152E-2</c:v>
                </c:pt>
                <c:pt idx="1">
                  <c:v>2.2421640664596895E-2</c:v>
                </c:pt>
                <c:pt idx="2">
                  <c:v>2.1697517996304271E-2</c:v>
                </c:pt>
                <c:pt idx="3">
                  <c:v>2.0810766695260552E-2</c:v>
                </c:pt>
                <c:pt idx="4">
                  <c:v>1.9793943820000028E-2</c:v>
                </c:pt>
                <c:pt idx="5">
                  <c:v>1.8680955830769275E-2</c:v>
                </c:pt>
                <c:pt idx="6">
                  <c:v>1.7504861115458441E-2</c:v>
                </c:pt>
                <c:pt idx="7">
                  <c:v>1.6296160681861023E-2</c:v>
                </c:pt>
                <c:pt idx="8">
                  <c:v>1.508164930139756E-2</c:v>
                </c:pt>
                <c:pt idx="9">
                  <c:v>1.3883802872130245E-2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1-457C-9FDB-F316E5F2BE79}"/>
            </c:ext>
          </c:extLst>
        </c:ser>
        <c:ser>
          <c:idx val="2"/>
          <c:order val="2"/>
          <c:tx>
            <c:strRef>
              <c:f>'Express Lanes'!$E$16</c:f>
              <c:strCache>
                <c:ptCount val="1"/>
                <c:pt idx="0">
                  <c:v>Express Lanes Shift Late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Lanes'!$E$17:$E$26</c:f>
              <c:numCache>
                <c:formatCode>0%</c:formatCode>
                <c:ptCount val="10"/>
                <c:pt idx="0">
                  <c:v>2.9273010941194208E-2</c:v>
                </c:pt>
                <c:pt idx="1">
                  <c:v>2.8575886992255908E-2</c:v>
                </c:pt>
                <c:pt idx="2">
                  <c:v>2.7629768098571612E-2</c:v>
                </c:pt>
                <c:pt idx="3">
                  <c:v>2.6473305792630637E-2</c:v>
                </c:pt>
                <c:pt idx="4">
                  <c:v>2.5150108982161311E-2</c:v>
                </c:pt>
                <c:pt idx="5">
                  <c:v>2.3705316269203892E-2</c:v>
                </c:pt>
                <c:pt idx="6">
                  <c:v>2.2182620658716942E-2</c:v>
                </c:pt>
                <c:pt idx="7">
                  <c:v>2.0622002062890298E-2</c:v>
                </c:pt>
                <c:pt idx="8">
                  <c:v>1.905825222195992E-2</c:v>
                </c:pt>
                <c:pt idx="9">
                  <c:v>1.7520241109249105E-2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1-457C-9FDB-F316E5F2BE79}"/>
            </c:ext>
          </c:extLst>
        </c:ser>
        <c:ser>
          <c:idx val="3"/>
          <c:order val="3"/>
          <c:tx>
            <c:strRef>
              <c:f>'Express Lanes'!$F$16</c:f>
              <c:strCache>
                <c:ptCount val="1"/>
                <c:pt idx="0">
                  <c:v>Express Lanes HOV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Lanes'!$F$17:$F$26</c:f>
              <c:numCache>
                <c:formatCode>0%</c:formatCode>
                <c:ptCount val="10"/>
                <c:pt idx="0">
                  <c:v>0.10336053841696739</c:v>
                </c:pt>
                <c:pt idx="1">
                  <c:v>0.10028197241776159</c:v>
                </c:pt>
                <c:pt idx="2">
                  <c:v>9.6164558073123546E-2</c:v>
                </c:pt>
                <c:pt idx="3">
                  <c:v>9.1224235417592295E-2</c:v>
                </c:pt>
                <c:pt idx="4">
                  <c:v>8.5692455524015068E-2</c:v>
                </c:pt>
                <c:pt idx="5">
                  <c:v>7.9794296986881799E-2</c:v>
                </c:pt>
                <c:pt idx="6">
                  <c:v>7.3732308473171526E-2</c:v>
                </c:pt>
                <c:pt idx="7">
                  <c:v>6.76769504618214E-2</c:v>
                </c:pt>
                <c:pt idx="8">
                  <c:v>6.1762970001493951E-2</c:v>
                </c:pt>
                <c:pt idx="9">
                  <c:v>5.6090227177724994E-2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A1-457C-9FDB-F316E5F2BE79}"/>
            </c:ext>
          </c:extLst>
        </c:ser>
        <c:ser>
          <c:idx val="4"/>
          <c:order val="4"/>
          <c:tx>
            <c:strRef>
              <c:f>'Express Lanes'!$G$16</c:f>
              <c:strCache>
                <c:ptCount val="1"/>
                <c:pt idx="0">
                  <c:v>General Purpose Lanes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Lanes'!$G$17:$G$26</c:f>
              <c:numCache>
                <c:formatCode>0%</c:formatCode>
                <c:ptCount val="10"/>
                <c:pt idx="0">
                  <c:v>0.47556562969562632</c:v>
                </c:pt>
                <c:pt idx="1">
                  <c:v>0.52193822281619562</c:v>
                </c:pt>
                <c:pt idx="2">
                  <c:v>0.56617646654850073</c:v>
                </c:pt>
                <c:pt idx="3">
                  <c:v>0.60755772068326652</c:v>
                </c:pt>
                <c:pt idx="4">
                  <c:v>0.64559541636683593</c:v>
                </c:pt>
                <c:pt idx="5">
                  <c:v>0.68003339708249455</c:v>
                </c:pt>
                <c:pt idx="6">
                  <c:v>0.71081528633982283</c:v>
                </c:pt>
                <c:pt idx="7">
                  <c:v>0.738040589511474</c:v>
                </c:pt>
                <c:pt idx="8">
                  <c:v>0.7619178992272635</c:v>
                </c:pt>
                <c:pt idx="9">
                  <c:v>0.78272236272485829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A1-457C-9FDB-F316E5F2BE79}"/>
            </c:ext>
          </c:extLst>
        </c:ser>
        <c:ser>
          <c:idx val="5"/>
          <c:order val="5"/>
          <c:tx>
            <c:strRef>
              <c:f>'Express Lanes'!$H$16</c:f>
              <c:strCache>
                <c:ptCount val="1"/>
                <c:pt idx="0">
                  <c:v>Transit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'Express Lanes'!$B$17:$B$26</c:f>
              <c:numCache>
                <c:formatCode>"$"#,##0.00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'Express Lanes'!$H$17:$H$26</c:f>
              <c:numCache>
                <c:formatCode>0%</c:formatCode>
                <c:ptCount val="10"/>
                <c:pt idx="0">
                  <c:v>4.3483358939556974E-2</c:v>
                </c:pt>
                <c:pt idx="1">
                  <c:v>4.7723438511561425E-2</c:v>
                </c:pt>
                <c:pt idx="2">
                  <c:v>5.176836377728835E-2</c:v>
                </c:pt>
                <c:pt idx="3">
                  <c:v>5.5552060105517324E-2</c:v>
                </c:pt>
                <c:pt idx="4">
                  <c:v>5.90300380571636E-2</c:v>
                </c:pt>
                <c:pt idx="5">
                  <c:v>6.2178875952726122E-2</c:v>
                </c:pt>
                <c:pt idx="6">
                  <c:v>6.4993419005954414E-2</c:v>
                </c:pt>
                <c:pt idx="7">
                  <c:v>6.7482765493859453E-2</c:v>
                </c:pt>
                <c:pt idx="8">
                  <c:v>6.9665988090385794E-2</c:v>
                </c:pt>
                <c:pt idx="9">
                  <c:v>7.1568244892227864E-2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A1-457C-9FDB-F316E5F2BE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0877568"/>
        <c:axId val="70879488"/>
      </c:barChart>
      <c:catAx>
        <c:axId val="7087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Express Lanes Toll Rate ($/mi)</a:t>
                </a:r>
              </a:p>
            </c:rich>
          </c:tx>
          <c:overlay val="0"/>
        </c:title>
        <c:numFmt formatCode="&quot;$&quot;#,##0.00" sourceLinked="1"/>
        <c:majorTickMark val="out"/>
        <c:minorTickMark val="none"/>
        <c:tickLblPos val="nextTo"/>
        <c:crossAx val="70879488"/>
        <c:crosses val="autoZero"/>
        <c:auto val="1"/>
        <c:lblAlgn val="ctr"/>
        <c:lblOffset val="100"/>
        <c:noMultiLvlLbl val="0"/>
      </c:catAx>
      <c:valAx>
        <c:axId val="70879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Share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7087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06649168853963"/>
          <c:y val="0.31163631889763782"/>
          <c:w val="0.23836207974003248"/>
          <c:h val="0.3767273622047266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66838520184978"/>
          <c:y val="3.8550415573053415E-2"/>
          <c:w val="0.55758858267716527"/>
          <c:h val="0.775040190288719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'Area Pricing'!$C$16</c:f>
              <c:strCache>
                <c:ptCount val="1"/>
                <c:pt idx="0">
                  <c:v>Current Destination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Pricing'!$C$17:$C$26</c:f>
              <c:numCache>
                <c:formatCode>0%</c:formatCode>
                <c:ptCount val="10"/>
                <c:pt idx="0">
                  <c:v>0.66715329775513665</c:v>
                </c:pt>
                <c:pt idx="1">
                  <c:v>0.65055712538063859</c:v>
                </c:pt>
                <c:pt idx="2">
                  <c:v>0.63171280915421069</c:v>
                </c:pt>
                <c:pt idx="3">
                  <c:v>0.61043435602777962</c:v>
                </c:pt>
                <c:pt idx="4">
                  <c:v>0.58655651975988388</c:v>
                </c:pt>
                <c:pt idx="5">
                  <c:v>0.5599484182164095</c:v>
                </c:pt>
                <c:pt idx="6">
                  <c:v>0.53053596711717543</c:v>
                </c:pt>
                <c:pt idx="7">
                  <c:v>0.49833589198090439</c:v>
                </c:pt>
                <c:pt idx="8">
                  <c:v>0.46349952487856966</c:v>
                </c:pt>
                <c:pt idx="9">
                  <c:v>0.42635749481009588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2-4AEC-B899-3583E268EB1A}"/>
            </c:ext>
          </c:extLst>
        </c:ser>
        <c:ser>
          <c:idx val="1"/>
          <c:order val="1"/>
          <c:tx>
            <c:strRef>
              <c:f>'Area Pricing'!$D$16</c:f>
              <c:strCache>
                <c:ptCount val="1"/>
                <c:pt idx="0">
                  <c:v>Current Destination Shift Early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Pricing'!$D$17:$D$26</c:f>
              <c:numCache>
                <c:formatCode>0%</c:formatCode>
                <c:ptCount val="10"/>
                <c:pt idx="0">
                  <c:v>2.9478332050241886E-2</c:v>
                </c:pt>
                <c:pt idx="1">
                  <c:v>3.1318039299666603E-2</c:v>
                </c:pt>
                <c:pt idx="2">
                  <c:v>3.30971930962978E-2</c:v>
                </c:pt>
                <c:pt idx="3">
                  <c:v>3.4786295485100878E-2</c:v>
                </c:pt>
                <c:pt idx="4">
                  <c:v>3.6355741300628942E-2</c:v>
                </c:pt>
                <c:pt idx="5">
                  <c:v>3.7776809109470892E-2</c:v>
                </c:pt>
                <c:pt idx="6">
                  <c:v>3.9022634393536378E-2</c:v>
                </c:pt>
                <c:pt idx="7">
                  <c:v>4.006911093346912E-2</c:v>
                </c:pt>
                <c:pt idx="8">
                  <c:v>4.0895681682577012E-2</c:v>
                </c:pt>
                <c:pt idx="9">
                  <c:v>4.1485996113642599E-2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22-4AEC-B899-3583E268EB1A}"/>
            </c:ext>
          </c:extLst>
        </c:ser>
        <c:ser>
          <c:idx val="2"/>
          <c:order val="2"/>
          <c:tx>
            <c:strRef>
              <c:f>'Area Pricing'!$E$16</c:f>
              <c:strCache>
                <c:ptCount val="1"/>
                <c:pt idx="0">
                  <c:v>Current Destination Shift Late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Pricing'!$E$17:$E$26</c:f>
              <c:numCache>
                <c:formatCode>0%</c:formatCode>
                <c:ptCount val="10"/>
                <c:pt idx="0">
                  <c:v>4.0006451596824012E-2</c:v>
                </c:pt>
                <c:pt idx="1">
                  <c:v>4.2460592214714814E-2</c:v>
                </c:pt>
                <c:pt idx="2">
                  <c:v>4.4809112865918821E-2</c:v>
                </c:pt>
                <c:pt idx="3">
                  <c:v>4.7009376244841479E-2</c:v>
                </c:pt>
                <c:pt idx="4">
                  <c:v>4.9019975149938347E-2</c:v>
                </c:pt>
                <c:pt idx="5">
                  <c:v>5.0802355940739133E-2</c:v>
                </c:pt>
                <c:pt idx="6">
                  <c:v>5.2322231747871234E-2</c:v>
                </c:pt>
                <c:pt idx="7">
                  <c:v>5.3550691955607674E-2</c:v>
                </c:pt>
                <c:pt idx="8">
                  <c:v>5.4464978677609084E-2</c:v>
                </c:pt>
                <c:pt idx="9">
                  <c:v>5.5048957754767966E-2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22-4AEC-B899-3583E268EB1A}"/>
            </c:ext>
          </c:extLst>
        </c:ser>
        <c:ser>
          <c:idx val="3"/>
          <c:order val="3"/>
          <c:tx>
            <c:strRef>
              <c:f>'Area Pricing'!$F$16</c:f>
              <c:strCache>
                <c:ptCount val="1"/>
                <c:pt idx="0">
                  <c:v>Current Destination HOV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Pricing'!$F$17:$F$26</c:f>
              <c:numCache>
                <c:formatCode>0%</c:formatCode>
                <c:ptCount val="10"/>
                <c:pt idx="0">
                  <c:v>0.18735774258337004</c:v>
                </c:pt>
                <c:pt idx="1">
                  <c:v>0.18269701258012658</c:v>
                </c:pt>
                <c:pt idx="2">
                  <c:v>0.17740493269295401</c:v>
                </c:pt>
                <c:pt idx="3">
                  <c:v>0.17142927019252313</c:v>
                </c:pt>
                <c:pt idx="4">
                  <c:v>0.16472361870885058</c:v>
                </c:pt>
                <c:pt idx="5">
                  <c:v>0.1572512223999519</c:v>
                </c:pt>
                <c:pt idx="6">
                  <c:v>0.14899127605727844</c:v>
                </c:pt>
                <c:pt idx="7">
                  <c:v>0.13994847673537342</c:v>
                </c:pt>
                <c:pt idx="8">
                  <c:v>0.13016532326515717</c:v>
                </c:pt>
                <c:pt idx="9">
                  <c:v>0.11973466672488668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2-4AEC-B899-3583E268EB1A}"/>
            </c:ext>
          </c:extLst>
        </c:ser>
        <c:ser>
          <c:idx val="4"/>
          <c:order val="4"/>
          <c:tx>
            <c:strRef>
              <c:f>'Area Pricing'!$G$16</c:f>
              <c:strCache>
                <c:ptCount val="1"/>
                <c:pt idx="0">
                  <c:v>Alternate Destination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Pricing'!$G$17:$G$26</c:f>
              <c:numCache>
                <c:formatCode>0%</c:formatCode>
                <c:ptCount val="10"/>
                <c:pt idx="0">
                  <c:v>2.9643270076899757E-2</c:v>
                </c:pt>
                <c:pt idx="1">
                  <c:v>3.5118638686279159E-2</c:v>
                </c:pt>
                <c:pt idx="2">
                  <c:v>4.1095944669027877E-2</c:v>
                </c:pt>
                <c:pt idx="3">
                  <c:v>4.7459795409592095E-2</c:v>
                </c:pt>
                <c:pt idx="4">
                  <c:v>5.4059171607007107E-2</c:v>
                </c:pt>
                <c:pt idx="5">
                  <c:v>6.0721680586254378E-2</c:v>
                </c:pt>
                <c:pt idx="6">
                  <c:v>6.7272350168868497E-2</c:v>
                </c:pt>
                <c:pt idx="7">
                  <c:v>7.3552660555505522E-2</c:v>
                </c:pt>
                <c:pt idx="8">
                  <c:v>7.9435474095413849E-2</c:v>
                </c:pt>
                <c:pt idx="9">
                  <c:v>8.4833123237170294E-2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22-4AEC-B899-3583E268EB1A}"/>
            </c:ext>
          </c:extLst>
        </c:ser>
        <c:ser>
          <c:idx val="5"/>
          <c:order val="5"/>
          <c:tx>
            <c:strRef>
              <c:f>'Area Pricing'!$H$16</c:f>
              <c:strCache>
                <c:ptCount val="1"/>
                <c:pt idx="0">
                  <c:v>Transit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'Area Pricing'!$B$17:$B$26</c:f>
              <c:numCache>
                <c:formatCode>"$"#,##0.00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'Area Pricing'!$H$17:$H$26</c:f>
              <c:numCache>
                <c:formatCode>0%</c:formatCode>
                <c:ptCount val="10"/>
                <c:pt idx="0">
                  <c:v>4.6360905937529034E-2</c:v>
                </c:pt>
                <c:pt idx="1">
                  <c:v>5.7848591838575519E-2</c:v>
                </c:pt>
                <c:pt idx="2">
                  <c:v>7.1880007521591724E-2</c:v>
                </c:pt>
                <c:pt idx="3">
                  <c:v>8.8880906640164237E-2</c:v>
                </c:pt>
                <c:pt idx="4">
                  <c:v>0.10928497347368928</c:v>
                </c:pt>
                <c:pt idx="5">
                  <c:v>0.13349951374717794</c:v>
                </c:pt>
                <c:pt idx="6">
                  <c:v>0.1618555405152714</c:v>
                </c:pt>
                <c:pt idx="7">
                  <c:v>0.19454316783914374</c:v>
                </c:pt>
                <c:pt idx="8">
                  <c:v>0.23153901740067348</c:v>
                </c:pt>
                <c:pt idx="9">
                  <c:v>0.27253976135943853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22-4AEC-B899-3583E268E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1060096"/>
        <c:axId val="71066368"/>
      </c:barChart>
      <c:catAx>
        <c:axId val="71060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Area Pricing Fee ($)</a:t>
                </a:r>
              </a:p>
            </c:rich>
          </c:tx>
          <c:overlay val="0"/>
        </c:title>
        <c:numFmt formatCode="&quot;$&quot;#,##0.00" sourceLinked="1"/>
        <c:majorTickMark val="out"/>
        <c:minorTickMark val="none"/>
        <c:tickLblPos val="nextTo"/>
        <c:crossAx val="71066368"/>
        <c:crosses val="autoZero"/>
        <c:auto val="1"/>
        <c:lblAlgn val="ctr"/>
        <c:lblOffset val="100"/>
        <c:noMultiLvlLbl val="0"/>
      </c:catAx>
      <c:valAx>
        <c:axId val="71066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Share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7106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06649168853963"/>
          <c:y val="0.31163631889763782"/>
          <c:w val="0.23836207974003248"/>
          <c:h val="0.3767273622047269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03B3A6C-5429-4A01-AD17-6B8B29B49B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5280" y="9120893"/>
            <a:ext cx="3169920" cy="48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7" tIns="47714" rIns="95427" bIns="47714" anchor="b"/>
          <a:lstStyle/>
          <a:p>
            <a:pPr algn="r"/>
            <a:fld id="{86A1674A-1F0A-47DC-B772-E729E5176EFD}" type="slidenum">
              <a:rPr lang="en-US" sz="1100"/>
              <a:pPr algn="r"/>
              <a:t>21</a:t>
            </a:fld>
            <a:endParaRPr lang="en-US" sz="11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427" tIns="47714" rIns="95427" bIns="47714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1066800"/>
            <a:ext cx="4648200" cy="9906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055813"/>
            <a:ext cx="4648200" cy="687387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0" y="4570413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0FA29C1-01B9-4FB9-9D60-3B07AC587680}" type="datetime1">
              <a:rPr lang="en-US"/>
              <a:pPr/>
              <a:t>5/1/2019</a:t>
            </a:fld>
            <a:endParaRPr lang="en-US"/>
          </a:p>
        </p:txBody>
      </p:sp>
      <p:pic>
        <p:nvPicPr>
          <p:cNvPr id="47112" name="Picture 8" descr="logo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143000"/>
            <a:ext cx="2994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0E8D35-B7F3-49F1-BE0B-96F5A5518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14D895-2121-4E8E-BC9B-20EBFA200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C57445-0082-4EB5-8D0C-5018C064E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3E0186-A33D-4515-ABFC-52E9F3920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8358F0-A8D0-4FC6-8107-325057AFA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19431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762000"/>
            <a:ext cx="19431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AA8745-AA13-4027-B2B9-3DC21A2A7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A2F107-8C41-4078-9295-28EF25CB2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BC7C8D-29AC-47AF-A2F2-79BE50EBD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20D23C-F925-4847-9A5C-88B4CD81D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E79B68-7118-4EB9-954E-207C91A3E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99D58F-B159-4F50-9136-DC00761AC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AEEAAF-D259-4E4E-995A-F19AB6740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31A48B-0D37-466C-9007-092161770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448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448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4D4AF-AE86-4BC0-B28F-D269B136E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7C6550-DB01-44D3-B1A1-27120BE79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882C34-1F69-4F07-BA96-14D885EEC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0A6660-B61F-45AF-B9F1-FC99E171D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D57F4-D703-4FD5-8221-E5F5953F6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758BA7-1066-476E-BC7B-F603B78B8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29F485-09CF-4105-AD73-73493362F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117B4-05AB-4E9C-B09F-D5F315BD4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7FA372-60A5-467B-80E4-18FD8A2DD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C63A1-90A5-43F8-8F83-95CBBC4F9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CB533-C52C-45DC-950F-768348A9F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D13748-AD27-493C-BD17-4D4838B5C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362200"/>
            <a:ext cx="2057400" cy="4024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362200"/>
            <a:ext cx="6019800" cy="4024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B28A32-C8A3-431C-9AAE-3DB5D07C6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038600" cy="371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42385F-0BDB-4A7C-87EB-CC88EE308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37BAF-4822-46DA-A5E7-FF575A603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A996F-0874-46E4-8D74-BC075B1C0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EEFFB9-EF00-4396-BC8A-969B4F9BD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B8F288-8191-48CE-BED0-348A938E9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2F7AF6-3637-41F2-8CD2-30ADE7076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3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ea typeface="MS PGothic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8229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A4E300B9-37C1-43F9-9A9F-45DD24D8BB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</a:defRPr>
      </a:lvl3pPr>
      <a:lvl4pPr marL="1030288" indent="-166688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reeform 13"/>
          <p:cNvSpPr>
            <a:spLocks/>
          </p:cNvSpPr>
          <p:nvPr/>
        </p:nvSpPr>
        <p:spPr bwMode="auto">
          <a:xfrm>
            <a:off x="0" y="0"/>
            <a:ext cx="9144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472" y="336"/>
              </a:cxn>
              <a:cxn ang="0">
                <a:pos x="5760" y="144"/>
              </a:cxn>
              <a:cxn ang="0">
                <a:pos x="5760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ea typeface="MS PGothic" pitchFamily="34" charset="-128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762000"/>
            <a:ext cx="4038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A5726576-2BC8-4E37-B488-B696D18C3E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4572000" y="762000"/>
            <a:ext cx="4191000" cy="5105400"/>
          </a:xfrm>
          <a:prstGeom prst="rect">
            <a:avLst/>
          </a:prstGeom>
          <a:gradFill rotWithShape="1">
            <a:gsLst>
              <a:gs pos="0">
                <a:schemeClr val="folHlink">
                  <a:alpha val="49001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</a:defRPr>
      </a:lvl3pPr>
      <a:lvl4pPr marL="1030288" indent="-166688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5pPr>
      <a:lvl6pPr marL="17700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6688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0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5C8093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30" name="Freeform 29"/>
          <p:cNvSpPr>
            <a:spLocks/>
          </p:cNvSpPr>
          <p:nvPr/>
        </p:nvSpPr>
        <p:spPr bwMode="auto">
          <a:xfrm>
            <a:off x="0" y="2514600"/>
            <a:ext cx="9144000" cy="533400"/>
          </a:xfrm>
          <a:custGeom>
            <a:avLst/>
            <a:gdLst>
              <a:gd name="T0" fmla="*/ 0 w 5760"/>
              <a:gd name="T1" fmla="*/ 533400 h 336"/>
              <a:gd name="T2" fmla="*/ 8686800 w 5760"/>
              <a:gd name="T3" fmla="*/ 533400 h 336"/>
              <a:gd name="T4" fmla="*/ 9144000 w 5760"/>
              <a:gd name="T5" fmla="*/ 228600 h 336"/>
              <a:gd name="T6" fmla="*/ 9144000 w 5760"/>
              <a:gd name="T7" fmla="*/ 0 h 336"/>
              <a:gd name="T8" fmla="*/ 0 w 5760"/>
              <a:gd name="T9" fmla="*/ 0 h 336"/>
              <a:gd name="T10" fmla="*/ 0 w 5760"/>
              <a:gd name="T11" fmla="*/ 533400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336"/>
              <a:gd name="T20" fmla="*/ 5760 w 57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C809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362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429000"/>
            <a:ext cx="8229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7E126C6F-8E12-4BEA-9F7B-8D9C620DBD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3" name="Line 36"/>
          <p:cNvSpPr>
            <a:spLocks noChangeShapeType="1"/>
          </p:cNvSpPr>
          <p:nvPr/>
        </p:nvSpPr>
        <p:spPr bwMode="auto">
          <a:xfrm>
            <a:off x="0" y="3200400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38"/>
          <p:cNvSpPr>
            <a:spLocks noChangeShapeType="1"/>
          </p:cNvSpPr>
          <p:nvPr/>
        </p:nvSpPr>
        <p:spPr bwMode="auto">
          <a:xfrm flipV="1">
            <a:off x="8763000" y="2971800"/>
            <a:ext cx="381000" cy="22860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+mn-lt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85000"/>
        <a:buFont typeface="Wingdings 2" pitchFamily="18" charset="2"/>
        <a:buChar char="¡"/>
        <a:defRPr sz="1400">
          <a:solidFill>
            <a:schemeClr val="tx1"/>
          </a:solidFill>
          <a:latin typeface="+mn-lt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Trebuchet MS" pitchFamily="34" charset="0"/>
        <a:buChar char="—"/>
        <a:defRPr sz="1400">
          <a:solidFill>
            <a:schemeClr val="tx1"/>
          </a:solidFill>
          <a:latin typeface="+mn-lt"/>
        </a:defRPr>
      </a:lvl3pPr>
      <a:lvl4pPr marL="1030288" indent="-168275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4pPr>
      <a:lvl5pPr marL="13128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5pPr>
      <a:lvl6pPr marL="17700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267200" y="5257801"/>
            <a:ext cx="2133600" cy="381000"/>
          </a:xfrm>
          <a:ln/>
        </p:spPr>
        <p:txBody>
          <a:bodyPr/>
          <a:lstStyle/>
          <a:p>
            <a:r>
              <a:rPr lang="en-US" dirty="0"/>
              <a:t>11 May, 2011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066800"/>
            <a:ext cx="4648200" cy="1371600"/>
          </a:xfrm>
        </p:spPr>
        <p:txBody>
          <a:bodyPr/>
          <a:lstStyle/>
          <a:p>
            <a:r>
              <a:rPr lang="en-US" dirty="0"/>
              <a:t>Discrete Choice Models and Behavioral Response to Congestion Pricing Strategies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267200" y="3810000"/>
            <a:ext cx="4572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Prepared for:</a:t>
            </a:r>
          </a:p>
          <a:p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The TRB National Transportation</a:t>
            </a:r>
          </a:p>
          <a:p>
            <a:r>
              <a:rPr lang="en-US" sz="1600" b="1" dirty="0">
                <a:solidFill>
                  <a:schemeClr val="bg1"/>
                </a:solidFill>
                <a:latin typeface="Trebuchet MS" pitchFamily="34" charset="0"/>
              </a:rPr>
              <a:t>Planning Applications Conference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134931"/>
            <a:ext cx="3200400" cy="684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267200"/>
            <a:ext cx="320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Mark Fowler &amp; Stacey Falzarano,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Resource Systems Group, Inc.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Kazem Oryani and Cissy Kulakowski,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Wilbur Smith Associates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" name="Group 1397"/>
          <p:cNvGrpSpPr>
            <a:grpSpLocks noChangeAspect="1"/>
          </p:cNvGrpSpPr>
          <p:nvPr/>
        </p:nvGrpSpPr>
        <p:grpSpPr bwMode="auto">
          <a:xfrm>
            <a:off x="252107" y="3048000"/>
            <a:ext cx="1348093" cy="819150"/>
            <a:chOff x="1127" y="984"/>
            <a:chExt cx="3605" cy="2192"/>
          </a:xfrm>
        </p:grpSpPr>
        <p:grpSp>
          <p:nvGrpSpPr>
            <p:cNvPr id="8" name="Group 1398"/>
            <p:cNvGrpSpPr>
              <a:grpSpLocks noChangeAspect="1"/>
            </p:cNvGrpSpPr>
            <p:nvPr/>
          </p:nvGrpSpPr>
          <p:grpSpPr bwMode="auto">
            <a:xfrm>
              <a:off x="1127" y="2206"/>
              <a:ext cx="2656" cy="378"/>
              <a:chOff x="1127" y="2206"/>
              <a:chExt cx="2656" cy="378"/>
            </a:xfrm>
          </p:grpSpPr>
          <p:sp>
            <p:nvSpPr>
              <p:cNvPr id="76" name="Freeform 1399"/>
              <p:cNvSpPr>
                <a:spLocks noChangeAspect="1"/>
              </p:cNvSpPr>
              <p:nvPr/>
            </p:nvSpPr>
            <p:spPr bwMode="auto">
              <a:xfrm>
                <a:off x="1127" y="2220"/>
                <a:ext cx="487" cy="364"/>
              </a:xfrm>
              <a:custGeom>
                <a:avLst/>
                <a:gdLst/>
                <a:ahLst/>
                <a:cxnLst>
                  <a:cxn ang="0">
                    <a:pos x="217" y="208"/>
                  </a:cxn>
                  <a:cxn ang="0">
                    <a:pos x="195" y="208"/>
                  </a:cxn>
                  <a:cxn ang="0">
                    <a:pos x="139" y="44"/>
                  </a:cxn>
                  <a:cxn ang="0">
                    <a:pos x="82" y="208"/>
                  </a:cxn>
                  <a:cxn ang="0">
                    <a:pos x="61" y="208"/>
                  </a:cxn>
                  <a:cxn ang="0">
                    <a:pos x="0" y="5"/>
                  </a:cxn>
                  <a:cxn ang="0">
                    <a:pos x="26" y="0"/>
                  </a:cxn>
                  <a:cxn ang="0">
                    <a:pos x="74" y="165"/>
                  </a:cxn>
                  <a:cxn ang="0">
                    <a:pos x="126" y="5"/>
                  </a:cxn>
                  <a:cxn ang="0">
                    <a:pos x="152" y="5"/>
                  </a:cxn>
                  <a:cxn ang="0">
                    <a:pos x="204" y="165"/>
                  </a:cxn>
                  <a:cxn ang="0">
                    <a:pos x="252" y="5"/>
                  </a:cxn>
                  <a:cxn ang="0">
                    <a:pos x="278" y="5"/>
                  </a:cxn>
                  <a:cxn ang="0">
                    <a:pos x="217" y="208"/>
                  </a:cxn>
                </a:cxnLst>
                <a:rect l="0" t="0" r="r" b="b"/>
                <a:pathLst>
                  <a:path w="278" h="208">
                    <a:moveTo>
                      <a:pt x="217" y="208"/>
                    </a:moveTo>
                    <a:lnTo>
                      <a:pt x="195" y="208"/>
                    </a:lnTo>
                    <a:lnTo>
                      <a:pt x="139" y="44"/>
                    </a:lnTo>
                    <a:lnTo>
                      <a:pt x="82" y="208"/>
                    </a:lnTo>
                    <a:lnTo>
                      <a:pt x="61" y="208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74" y="165"/>
                    </a:lnTo>
                    <a:lnTo>
                      <a:pt x="126" y="5"/>
                    </a:lnTo>
                    <a:lnTo>
                      <a:pt x="152" y="5"/>
                    </a:lnTo>
                    <a:lnTo>
                      <a:pt x="204" y="165"/>
                    </a:lnTo>
                    <a:lnTo>
                      <a:pt x="252" y="5"/>
                    </a:lnTo>
                    <a:lnTo>
                      <a:pt x="278" y="5"/>
                    </a:lnTo>
                    <a:lnTo>
                      <a:pt x="217" y="208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1400"/>
              <p:cNvSpPr>
                <a:spLocks noChangeAspect="1" noEditPoints="1"/>
              </p:cNvSpPr>
              <p:nvPr/>
            </p:nvSpPr>
            <p:spPr bwMode="auto">
              <a:xfrm>
                <a:off x="1636" y="2229"/>
                <a:ext cx="60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401"/>
              <p:cNvSpPr>
                <a:spLocks noChangeAspect="1"/>
              </p:cNvSpPr>
              <p:nvPr/>
            </p:nvSpPr>
            <p:spPr bwMode="auto">
              <a:xfrm>
                <a:off x="1764" y="2206"/>
                <a:ext cx="46" cy="37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26" y="216"/>
                  </a:cxn>
                  <a:cxn ang="0">
                    <a:pos x="0" y="216"/>
                  </a:cxn>
                </a:cxnLst>
                <a:rect l="0" t="0" r="r" b="b"/>
                <a:pathLst>
                  <a:path w="26" h="216">
                    <a:moveTo>
                      <a:pt x="0" y="216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26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402"/>
              <p:cNvSpPr>
                <a:spLocks noChangeAspect="1" noEditPoints="1"/>
              </p:cNvSpPr>
              <p:nvPr/>
            </p:nvSpPr>
            <p:spPr bwMode="auto">
              <a:xfrm>
                <a:off x="1887" y="2206"/>
                <a:ext cx="219" cy="378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6" y="27"/>
                  </a:cxn>
                  <a:cxn ang="0">
                    <a:pos x="6" y="44"/>
                  </a:cxn>
                  <a:cxn ang="0">
                    <a:pos x="13" y="45"/>
                  </a:cxn>
                  <a:cxn ang="0">
                    <a:pos x="23" y="33"/>
                  </a:cxn>
                  <a:cxn ang="0">
                    <a:pos x="15" y="22"/>
                  </a:cxn>
                  <a:cxn ang="0">
                    <a:pos x="13" y="50"/>
                  </a:cxn>
                  <a:cxn ang="0">
                    <a:pos x="0" y="48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6" y="16"/>
                  </a:cxn>
                  <a:cxn ang="0">
                    <a:pos x="29" y="32"/>
                  </a:cxn>
                  <a:cxn ang="0">
                    <a:pos x="13" y="50"/>
                  </a:cxn>
                </a:cxnLst>
                <a:rect l="0" t="0" r="r" b="b"/>
                <a:pathLst>
                  <a:path w="29" h="50">
                    <a:moveTo>
                      <a:pt x="15" y="22"/>
                    </a:moveTo>
                    <a:cubicBezTo>
                      <a:pt x="12" y="22"/>
                      <a:pt x="9" y="24"/>
                      <a:pt x="6" y="2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8" y="45"/>
                      <a:pt x="10" y="45"/>
                      <a:pt x="13" y="45"/>
                    </a:cubicBezTo>
                    <a:cubicBezTo>
                      <a:pt x="19" y="45"/>
                      <a:pt x="23" y="41"/>
                      <a:pt x="23" y="33"/>
                    </a:cubicBezTo>
                    <a:cubicBezTo>
                      <a:pt x="23" y="26"/>
                      <a:pt x="20" y="22"/>
                      <a:pt x="15" y="22"/>
                    </a:cubicBezTo>
                    <a:moveTo>
                      <a:pt x="13" y="50"/>
                    </a:moveTo>
                    <a:cubicBezTo>
                      <a:pt x="8" y="50"/>
                      <a:pt x="5" y="49"/>
                      <a:pt x="0" y="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2" y="16"/>
                      <a:pt x="16" y="16"/>
                    </a:cubicBezTo>
                    <a:cubicBezTo>
                      <a:pt x="23" y="16"/>
                      <a:pt x="29" y="22"/>
                      <a:pt x="29" y="32"/>
                    </a:cubicBezTo>
                    <a:cubicBezTo>
                      <a:pt x="29" y="44"/>
                      <a:pt x="22" y="50"/>
                      <a:pt x="13" y="50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403"/>
              <p:cNvSpPr>
                <a:spLocks noChangeAspect="1"/>
              </p:cNvSpPr>
              <p:nvPr/>
            </p:nvSpPr>
            <p:spPr bwMode="auto">
              <a:xfrm>
                <a:off x="2151" y="2334"/>
                <a:ext cx="205" cy="250"/>
              </a:xfrm>
              <a:custGeom>
                <a:avLst/>
                <a:gdLst/>
                <a:ahLst/>
                <a:cxnLst>
                  <a:cxn ang="0">
                    <a:pos x="22" y="33"/>
                  </a:cxn>
                  <a:cxn ang="0">
                    <a:pos x="21" y="28"/>
                  </a:cxn>
                  <a:cxn ang="0">
                    <a:pos x="10" y="33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2"/>
                  </a:cxn>
                  <a:cxn ang="0">
                    <a:pos x="11" y="28"/>
                  </a:cxn>
                  <a:cxn ang="0">
                    <a:pos x="21" y="23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27" y="33"/>
                  </a:cxn>
                  <a:cxn ang="0">
                    <a:pos x="22" y="33"/>
                  </a:cxn>
                </a:cxnLst>
                <a:rect l="0" t="0" r="r" b="b"/>
                <a:pathLst>
                  <a:path w="27" h="33">
                    <a:moveTo>
                      <a:pt x="22" y="33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18" y="31"/>
                      <a:pt x="14" y="33"/>
                      <a:pt x="10" y="33"/>
                    </a:cubicBezTo>
                    <a:cubicBezTo>
                      <a:pt x="3" y="33"/>
                      <a:pt x="0" y="30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6"/>
                      <a:pt x="8" y="28"/>
                      <a:pt x="11" y="28"/>
                    </a:cubicBezTo>
                    <a:cubicBezTo>
                      <a:pt x="14" y="28"/>
                      <a:pt x="18" y="26"/>
                      <a:pt x="21" y="2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1404"/>
              <p:cNvSpPr>
                <a:spLocks noChangeAspect="1"/>
              </p:cNvSpPr>
              <p:nvPr/>
            </p:nvSpPr>
            <p:spPr bwMode="auto">
              <a:xfrm>
                <a:off x="2417" y="2327"/>
                <a:ext cx="137" cy="25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8"/>
                  </a:cxn>
                  <a:cxn ang="0">
                    <a:pos x="17" y="0"/>
                  </a:cxn>
                  <a:cxn ang="0">
                    <a:pos x="18" y="6"/>
                  </a:cxn>
                  <a:cxn ang="0">
                    <a:pos x="6" y="14"/>
                  </a:cxn>
                </a:cxnLst>
                <a:rect l="0" t="0" r="r" b="b"/>
                <a:pathLst>
                  <a:path w="18" h="34">
                    <a:moveTo>
                      <a:pt x="6" y="1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4"/>
                      <a:pt x="12" y="1"/>
                      <a:pt x="17" y="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3" y="7"/>
                      <a:pt x="8" y="10"/>
                      <a:pt x="6" y="14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405"/>
              <p:cNvSpPr>
                <a:spLocks noChangeAspect="1"/>
              </p:cNvSpPr>
              <p:nvPr/>
            </p:nvSpPr>
            <p:spPr bwMode="auto">
              <a:xfrm>
                <a:off x="2592" y="2220"/>
                <a:ext cx="212" cy="364"/>
              </a:xfrm>
              <a:custGeom>
                <a:avLst/>
                <a:gdLst/>
                <a:ahLst/>
                <a:cxnLst>
                  <a:cxn ang="0">
                    <a:pos x="13" y="48"/>
                  </a:cxn>
                  <a:cxn ang="0">
                    <a:pos x="0" y="45"/>
                  </a:cxn>
                  <a:cxn ang="0">
                    <a:pos x="1" y="39"/>
                  </a:cxn>
                  <a:cxn ang="0">
                    <a:pos x="14" y="43"/>
                  </a:cxn>
                  <a:cxn ang="0">
                    <a:pos x="22" y="35"/>
                  </a:cxn>
                  <a:cxn ang="0">
                    <a:pos x="13" y="26"/>
                  </a:cxn>
                  <a:cxn ang="0">
                    <a:pos x="1" y="12"/>
                  </a:cxn>
                  <a:cxn ang="0">
                    <a:pos x="15" y="0"/>
                  </a:cxn>
                  <a:cxn ang="0">
                    <a:pos x="26" y="3"/>
                  </a:cxn>
                  <a:cxn ang="0">
                    <a:pos x="25" y="9"/>
                  </a:cxn>
                  <a:cxn ang="0">
                    <a:pos x="15" y="6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28" y="35"/>
                  </a:cxn>
                  <a:cxn ang="0">
                    <a:pos x="13" y="48"/>
                  </a:cxn>
                </a:cxnLst>
                <a:rect l="0" t="0" r="r" b="b"/>
                <a:pathLst>
                  <a:path w="28" h="48">
                    <a:moveTo>
                      <a:pt x="13" y="48"/>
                    </a:moveTo>
                    <a:cubicBezTo>
                      <a:pt x="8" y="48"/>
                      <a:pt x="4" y="47"/>
                      <a:pt x="0" y="4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4" y="41"/>
                      <a:pt x="9" y="43"/>
                      <a:pt x="14" y="43"/>
                    </a:cubicBezTo>
                    <a:cubicBezTo>
                      <a:pt x="18" y="43"/>
                      <a:pt x="22" y="40"/>
                      <a:pt x="22" y="35"/>
                    </a:cubicBezTo>
                    <a:cubicBezTo>
                      <a:pt x="22" y="31"/>
                      <a:pt x="20" y="29"/>
                      <a:pt x="13" y="26"/>
                    </a:cubicBezTo>
                    <a:cubicBezTo>
                      <a:pt x="4" y="22"/>
                      <a:pt x="1" y="19"/>
                      <a:pt x="1" y="12"/>
                    </a:cubicBezTo>
                    <a:cubicBezTo>
                      <a:pt x="1" y="5"/>
                      <a:pt x="6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7"/>
                      <a:pt x="19" y="6"/>
                      <a:pt x="15" y="6"/>
                    </a:cubicBezTo>
                    <a:cubicBezTo>
                      <a:pt x="9" y="6"/>
                      <a:pt x="7" y="9"/>
                      <a:pt x="7" y="12"/>
                    </a:cubicBezTo>
                    <a:cubicBezTo>
                      <a:pt x="7" y="16"/>
                      <a:pt x="9" y="17"/>
                      <a:pt x="16" y="21"/>
                    </a:cubicBezTo>
                    <a:cubicBezTo>
                      <a:pt x="25" y="25"/>
                      <a:pt x="28" y="28"/>
                      <a:pt x="28" y="35"/>
                    </a:cubicBezTo>
                    <a:cubicBezTo>
                      <a:pt x="28" y="43"/>
                      <a:pt x="22" y="48"/>
                      <a:pt x="13" y="4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406"/>
              <p:cNvSpPr>
                <a:spLocks noChangeAspect="1"/>
              </p:cNvSpPr>
              <p:nvPr/>
            </p:nvSpPr>
            <p:spPr bwMode="auto">
              <a:xfrm>
                <a:off x="2859" y="2327"/>
                <a:ext cx="348" cy="257"/>
              </a:xfrm>
              <a:custGeom>
                <a:avLst/>
                <a:gdLst/>
                <a:ahLst/>
                <a:cxnLst>
                  <a:cxn ang="0">
                    <a:pos x="40" y="34"/>
                  </a:cxn>
                  <a:cxn ang="0">
                    <a:pos x="40" y="11"/>
                  </a:cxn>
                  <a:cxn ang="0">
                    <a:pos x="35" y="6"/>
                  </a:cxn>
                  <a:cxn ang="0">
                    <a:pos x="26" y="11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20" y="11"/>
                  </a:cxn>
                  <a:cxn ang="0">
                    <a:pos x="15" y="6"/>
                  </a:cxn>
                  <a:cxn ang="0">
                    <a:pos x="6" y="11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6"/>
                  </a:cxn>
                  <a:cxn ang="0">
                    <a:pos x="17" y="0"/>
                  </a:cxn>
                  <a:cxn ang="0">
                    <a:pos x="25" y="6"/>
                  </a:cxn>
                  <a:cxn ang="0">
                    <a:pos x="37" y="0"/>
                  </a:cxn>
                  <a:cxn ang="0">
                    <a:pos x="46" y="10"/>
                  </a:cxn>
                  <a:cxn ang="0">
                    <a:pos x="46" y="34"/>
                  </a:cxn>
                  <a:cxn ang="0">
                    <a:pos x="40" y="34"/>
                  </a:cxn>
                </a:cxnLst>
                <a:rect l="0" t="0" r="r" b="b"/>
                <a:pathLst>
                  <a:path w="46" h="34">
                    <a:moveTo>
                      <a:pt x="40" y="34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8"/>
                      <a:pt x="39" y="6"/>
                      <a:pt x="35" y="6"/>
                    </a:cubicBezTo>
                    <a:cubicBezTo>
                      <a:pt x="32" y="6"/>
                      <a:pt x="29" y="8"/>
                      <a:pt x="26" y="1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8"/>
                      <a:pt x="19" y="6"/>
                      <a:pt x="15" y="6"/>
                    </a:cubicBezTo>
                    <a:cubicBezTo>
                      <a:pt x="12" y="6"/>
                      <a:pt x="9" y="8"/>
                      <a:pt x="6" y="1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3"/>
                      <a:pt x="12" y="0"/>
                      <a:pt x="17" y="0"/>
                    </a:cubicBezTo>
                    <a:cubicBezTo>
                      <a:pt x="22" y="0"/>
                      <a:pt x="24" y="2"/>
                      <a:pt x="25" y="6"/>
                    </a:cubicBezTo>
                    <a:cubicBezTo>
                      <a:pt x="28" y="3"/>
                      <a:pt x="32" y="0"/>
                      <a:pt x="37" y="0"/>
                    </a:cubicBezTo>
                    <a:cubicBezTo>
                      <a:pt x="43" y="0"/>
                      <a:pt x="46" y="4"/>
                      <a:pt x="46" y="10"/>
                    </a:cubicBezTo>
                    <a:cubicBezTo>
                      <a:pt x="46" y="34"/>
                      <a:pt x="46" y="34"/>
                      <a:pt x="46" y="34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407"/>
              <p:cNvSpPr>
                <a:spLocks noChangeAspect="1" noEditPoints="1"/>
              </p:cNvSpPr>
              <p:nvPr/>
            </p:nvSpPr>
            <p:spPr bwMode="auto">
              <a:xfrm>
                <a:off x="3275" y="2229"/>
                <a:ext cx="62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1408"/>
              <p:cNvSpPr>
                <a:spLocks noChangeAspect="1"/>
              </p:cNvSpPr>
              <p:nvPr/>
            </p:nvSpPr>
            <p:spPr bwMode="auto">
              <a:xfrm>
                <a:off x="3382" y="2243"/>
                <a:ext cx="144" cy="341"/>
              </a:xfrm>
              <a:custGeom>
                <a:avLst/>
                <a:gdLst/>
                <a:ahLst/>
                <a:cxnLst>
                  <a:cxn ang="0">
                    <a:pos x="14" y="45"/>
                  </a:cxn>
                  <a:cxn ang="0">
                    <a:pos x="5" y="37"/>
                  </a:cxn>
                  <a:cxn ang="0">
                    <a:pos x="5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1" y="12"/>
                  </a:cxn>
                  <a:cxn ang="0">
                    <a:pos x="18" y="12"/>
                  </a:cxn>
                  <a:cxn ang="0">
                    <a:pos x="18" y="17"/>
                  </a:cxn>
                  <a:cxn ang="0">
                    <a:pos x="11" y="17"/>
                  </a:cxn>
                  <a:cxn ang="0">
                    <a:pos x="11" y="36"/>
                  </a:cxn>
                  <a:cxn ang="0">
                    <a:pos x="15" y="40"/>
                  </a:cxn>
                  <a:cxn ang="0">
                    <a:pos x="18" y="40"/>
                  </a:cxn>
                  <a:cxn ang="0">
                    <a:pos x="19" y="45"/>
                  </a:cxn>
                  <a:cxn ang="0">
                    <a:pos x="14" y="45"/>
                  </a:cxn>
                </a:cxnLst>
                <a:rect l="0" t="0" r="r" b="b"/>
                <a:pathLst>
                  <a:path w="19" h="45">
                    <a:moveTo>
                      <a:pt x="14" y="45"/>
                    </a:moveTo>
                    <a:cubicBezTo>
                      <a:pt x="8" y="45"/>
                      <a:pt x="5" y="43"/>
                      <a:pt x="5" y="3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8"/>
                      <a:pt x="12" y="40"/>
                      <a:pt x="15" y="40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45"/>
                      <a:pt x="16" y="45"/>
                      <a:pt x="14" y="45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1409"/>
              <p:cNvSpPr>
                <a:spLocks noChangeAspect="1"/>
              </p:cNvSpPr>
              <p:nvPr/>
            </p:nvSpPr>
            <p:spPr bwMode="auto">
              <a:xfrm>
                <a:off x="3578" y="2206"/>
                <a:ext cx="205" cy="378"/>
              </a:xfrm>
              <a:custGeom>
                <a:avLst/>
                <a:gdLst/>
                <a:ahLst/>
                <a:cxnLst>
                  <a:cxn ang="0">
                    <a:pos x="21" y="50"/>
                  </a:cxn>
                  <a:cxn ang="0">
                    <a:pos x="21" y="27"/>
                  </a:cxn>
                  <a:cxn ang="0">
                    <a:pos x="16" y="22"/>
                  </a:cxn>
                  <a:cxn ang="0">
                    <a:pos x="6" y="27"/>
                  </a:cxn>
                  <a:cxn ang="0">
                    <a:pos x="6" y="50"/>
                  </a:cxn>
                  <a:cxn ang="0">
                    <a:pos x="0" y="50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7" y="16"/>
                  </a:cxn>
                  <a:cxn ang="0">
                    <a:pos x="27" y="26"/>
                  </a:cxn>
                  <a:cxn ang="0">
                    <a:pos x="27" y="50"/>
                  </a:cxn>
                  <a:cxn ang="0">
                    <a:pos x="21" y="50"/>
                  </a:cxn>
                </a:cxnLst>
                <a:rect l="0" t="0" r="r" b="b"/>
                <a:pathLst>
                  <a:path w="27" h="50">
                    <a:moveTo>
                      <a:pt x="21" y="50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4"/>
                      <a:pt x="19" y="22"/>
                      <a:pt x="16" y="22"/>
                    </a:cubicBezTo>
                    <a:cubicBezTo>
                      <a:pt x="12" y="22"/>
                      <a:pt x="9" y="24"/>
                      <a:pt x="6" y="2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3" y="16"/>
                      <a:pt x="17" y="16"/>
                    </a:cubicBezTo>
                    <a:cubicBezTo>
                      <a:pt x="23" y="16"/>
                      <a:pt x="27" y="20"/>
                      <a:pt x="27" y="26"/>
                    </a:cubicBezTo>
                    <a:cubicBezTo>
                      <a:pt x="27" y="50"/>
                      <a:pt x="27" y="50"/>
                      <a:pt x="27" y="50"/>
                    </a:cubicBez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410"/>
            <p:cNvGrpSpPr>
              <a:grpSpLocks noChangeAspect="1"/>
            </p:cNvGrpSpPr>
            <p:nvPr/>
          </p:nvGrpSpPr>
          <p:grpSpPr bwMode="auto">
            <a:xfrm>
              <a:off x="1332" y="984"/>
              <a:ext cx="3400" cy="2192"/>
              <a:chOff x="1332" y="984"/>
              <a:chExt cx="3400" cy="2192"/>
            </a:xfrm>
          </p:grpSpPr>
          <p:sp>
            <p:nvSpPr>
              <p:cNvPr id="74" name="Freeform 1411"/>
              <p:cNvSpPr>
                <a:spLocks noChangeAspect="1"/>
              </p:cNvSpPr>
              <p:nvPr/>
            </p:nvSpPr>
            <p:spPr bwMode="auto">
              <a:xfrm>
                <a:off x="2698" y="1924"/>
                <a:ext cx="2034" cy="1252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3" y="136"/>
                  </a:cxn>
                  <a:cxn ang="0">
                    <a:pos x="182" y="0"/>
                  </a:cxn>
                  <a:cxn ang="0">
                    <a:pos x="237" y="130"/>
                  </a:cxn>
                  <a:cxn ang="0">
                    <a:pos x="0" y="119"/>
                  </a:cxn>
                </a:cxnLst>
                <a:rect l="0" t="0" r="r" b="b"/>
                <a:pathLst>
                  <a:path w="268" h="165">
                    <a:moveTo>
                      <a:pt x="0" y="119"/>
                    </a:moveTo>
                    <a:cubicBezTo>
                      <a:pt x="36" y="132"/>
                      <a:pt x="54" y="134"/>
                      <a:pt x="73" y="136"/>
                    </a:cubicBezTo>
                    <a:cubicBezTo>
                      <a:pt x="201" y="145"/>
                      <a:pt x="262" y="92"/>
                      <a:pt x="182" y="0"/>
                    </a:cubicBezTo>
                    <a:cubicBezTo>
                      <a:pt x="251" y="55"/>
                      <a:pt x="268" y="105"/>
                      <a:pt x="237" y="130"/>
                    </a:cubicBezTo>
                    <a:cubicBezTo>
                      <a:pt x="194" y="165"/>
                      <a:pt x="70" y="147"/>
                      <a:pt x="0" y="119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1412"/>
              <p:cNvSpPr>
                <a:spLocks noChangeAspect="1"/>
              </p:cNvSpPr>
              <p:nvPr/>
            </p:nvSpPr>
            <p:spPr bwMode="auto">
              <a:xfrm>
                <a:off x="1332" y="984"/>
                <a:ext cx="1868" cy="842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7" y="111"/>
                  </a:cxn>
                  <a:cxn ang="0">
                    <a:pos x="30" y="50"/>
                  </a:cxn>
                  <a:cxn ang="0">
                    <a:pos x="246" y="50"/>
                  </a:cxn>
                  <a:cxn ang="0">
                    <a:pos x="14" y="41"/>
                  </a:cxn>
                </a:cxnLst>
                <a:rect l="0" t="0" r="r" b="b"/>
                <a:pathLst>
                  <a:path w="246" h="111">
                    <a:moveTo>
                      <a:pt x="14" y="41"/>
                    </a:moveTo>
                    <a:cubicBezTo>
                      <a:pt x="0" y="59"/>
                      <a:pt x="2" y="84"/>
                      <a:pt x="17" y="111"/>
                    </a:cubicBezTo>
                    <a:cubicBezTo>
                      <a:pt x="9" y="88"/>
                      <a:pt x="13" y="66"/>
                      <a:pt x="30" y="50"/>
                    </a:cubicBezTo>
                    <a:cubicBezTo>
                      <a:pt x="67" y="13"/>
                      <a:pt x="159" y="14"/>
                      <a:pt x="246" y="50"/>
                    </a:cubicBezTo>
                    <a:cubicBezTo>
                      <a:pt x="146" y="5"/>
                      <a:pt x="46" y="0"/>
                      <a:pt x="14" y="41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413"/>
            <p:cNvGrpSpPr>
              <a:grpSpLocks noChangeAspect="1"/>
            </p:cNvGrpSpPr>
            <p:nvPr/>
          </p:nvGrpSpPr>
          <p:grpSpPr bwMode="auto">
            <a:xfrm>
              <a:off x="3076" y="1409"/>
              <a:ext cx="1053" cy="465"/>
              <a:chOff x="3076" y="1409"/>
              <a:chExt cx="1053" cy="465"/>
            </a:xfrm>
          </p:grpSpPr>
          <p:sp>
            <p:nvSpPr>
              <p:cNvPr id="47" name="Freeform 1414"/>
              <p:cNvSpPr>
                <a:spLocks noChangeAspect="1"/>
              </p:cNvSpPr>
              <p:nvPr/>
            </p:nvSpPr>
            <p:spPr bwMode="auto">
              <a:xfrm>
                <a:off x="3166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100" y="92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100" y="92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415"/>
              <p:cNvSpPr>
                <a:spLocks noChangeAspect="1"/>
              </p:cNvSpPr>
              <p:nvPr/>
            </p:nvSpPr>
            <p:spPr bwMode="auto">
              <a:xfrm>
                <a:off x="3261" y="1411"/>
                <a:ext cx="91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7" y="15"/>
                  </a:cxn>
                  <a:cxn ang="0">
                    <a:pos x="7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5" y="78"/>
                      <a:pt x="56" y="80"/>
                      <a:pt x="57" y="81"/>
                    </a:cubicBezTo>
                    <a:cubicBezTo>
                      <a:pt x="56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416"/>
              <p:cNvSpPr>
                <a:spLocks noChangeAspect="1"/>
              </p:cNvSpPr>
              <p:nvPr/>
            </p:nvSpPr>
            <p:spPr bwMode="auto">
              <a:xfrm>
                <a:off x="3380" y="1409"/>
                <a:ext cx="103" cy="131"/>
              </a:xfrm>
              <a:custGeom>
                <a:avLst/>
                <a:gdLst/>
                <a:ahLst/>
                <a:cxnLst>
                  <a:cxn ang="0">
                    <a:pos x="69" y="5"/>
                  </a:cxn>
                  <a:cxn ang="0">
                    <a:pos x="68" y="13"/>
                  </a:cxn>
                  <a:cxn ang="0">
                    <a:pos x="57" y="9"/>
                  </a:cxn>
                  <a:cxn ang="0">
                    <a:pos x="45" y="8"/>
                  </a:cxn>
                  <a:cxn ang="0">
                    <a:pos x="19" y="18"/>
                  </a:cxn>
                  <a:cxn ang="0">
                    <a:pos x="9" y="45"/>
                  </a:cxn>
                  <a:cxn ang="0">
                    <a:pos x="19" y="74"/>
                  </a:cxn>
                  <a:cxn ang="0">
                    <a:pos x="47" y="84"/>
                  </a:cxn>
                  <a:cxn ang="0">
                    <a:pos x="56" y="83"/>
                  </a:cxn>
                  <a:cxn ang="0">
                    <a:pos x="63" y="81"/>
                  </a:cxn>
                  <a:cxn ang="0">
                    <a:pos x="63" y="49"/>
                  </a:cxn>
                  <a:cxn ang="0">
                    <a:pos x="43" y="49"/>
                  </a:cxn>
                  <a:cxn ang="0">
                    <a:pos x="43" y="42"/>
                  </a:cxn>
                  <a:cxn ang="0">
                    <a:pos x="72" y="42"/>
                  </a:cxn>
                  <a:cxn ang="0">
                    <a:pos x="72" y="86"/>
                  </a:cxn>
                  <a:cxn ang="0">
                    <a:pos x="60" y="90"/>
                  </a:cxn>
                  <a:cxn ang="0">
                    <a:pos x="46" y="91"/>
                  </a:cxn>
                  <a:cxn ang="0">
                    <a:pos x="30" y="89"/>
                  </a:cxn>
                  <a:cxn ang="0">
                    <a:pos x="17" y="82"/>
                  </a:cxn>
                  <a:cxn ang="0">
                    <a:pos x="4" y="67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8" y="18"/>
                  </a:cxn>
                  <a:cxn ang="0">
                    <a:pos x="24" y="5"/>
                  </a:cxn>
                  <a:cxn ang="0">
                    <a:pos x="45" y="0"/>
                  </a:cxn>
                  <a:cxn ang="0">
                    <a:pos x="58" y="2"/>
                  </a:cxn>
                  <a:cxn ang="0">
                    <a:pos x="69" y="5"/>
                  </a:cxn>
                </a:cxnLst>
                <a:rect l="0" t="0" r="r" b="b"/>
                <a:pathLst>
                  <a:path w="72" h="91">
                    <a:moveTo>
                      <a:pt x="69" y="5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4" y="11"/>
                      <a:pt x="61" y="10"/>
                      <a:pt x="57" y="9"/>
                    </a:cubicBezTo>
                    <a:cubicBezTo>
                      <a:pt x="53" y="8"/>
                      <a:pt x="49" y="8"/>
                      <a:pt x="45" y="8"/>
                    </a:cubicBezTo>
                    <a:cubicBezTo>
                      <a:pt x="34" y="8"/>
                      <a:pt x="25" y="11"/>
                      <a:pt x="19" y="18"/>
                    </a:cubicBezTo>
                    <a:cubicBezTo>
                      <a:pt x="12" y="25"/>
                      <a:pt x="9" y="34"/>
                      <a:pt x="9" y="45"/>
                    </a:cubicBezTo>
                    <a:cubicBezTo>
                      <a:pt x="9" y="57"/>
                      <a:pt x="12" y="67"/>
                      <a:pt x="19" y="74"/>
                    </a:cubicBezTo>
                    <a:cubicBezTo>
                      <a:pt x="26" y="81"/>
                      <a:pt x="35" y="84"/>
                      <a:pt x="47" y="84"/>
                    </a:cubicBezTo>
                    <a:cubicBezTo>
                      <a:pt x="50" y="84"/>
                      <a:pt x="53" y="84"/>
                      <a:pt x="56" y="83"/>
                    </a:cubicBezTo>
                    <a:cubicBezTo>
                      <a:pt x="58" y="83"/>
                      <a:pt x="61" y="82"/>
                      <a:pt x="63" y="81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68" y="88"/>
                      <a:pt x="64" y="89"/>
                      <a:pt x="60" y="90"/>
                    </a:cubicBezTo>
                    <a:cubicBezTo>
                      <a:pt x="55" y="91"/>
                      <a:pt x="51" y="91"/>
                      <a:pt x="46" y="91"/>
                    </a:cubicBezTo>
                    <a:cubicBezTo>
                      <a:pt x="40" y="91"/>
                      <a:pt x="35" y="90"/>
                      <a:pt x="30" y="89"/>
                    </a:cubicBezTo>
                    <a:cubicBezTo>
                      <a:pt x="25" y="88"/>
                      <a:pt x="21" y="85"/>
                      <a:pt x="17" y="82"/>
                    </a:cubicBezTo>
                    <a:cubicBezTo>
                      <a:pt x="11" y="78"/>
                      <a:pt x="7" y="73"/>
                      <a:pt x="4" y="67"/>
                    </a:cubicBezTo>
                    <a:cubicBezTo>
                      <a:pt x="1" y="60"/>
                      <a:pt x="0" y="53"/>
                      <a:pt x="0" y="46"/>
                    </a:cubicBezTo>
                    <a:cubicBezTo>
                      <a:pt x="0" y="40"/>
                      <a:pt x="0" y="36"/>
                      <a:pt x="2" y="31"/>
                    </a:cubicBezTo>
                    <a:cubicBezTo>
                      <a:pt x="3" y="26"/>
                      <a:pt x="5" y="22"/>
                      <a:pt x="8" y="18"/>
                    </a:cubicBezTo>
                    <a:cubicBezTo>
                      <a:pt x="12" y="12"/>
                      <a:pt x="17" y="8"/>
                      <a:pt x="24" y="5"/>
                    </a:cubicBezTo>
                    <a:cubicBezTo>
                      <a:pt x="30" y="2"/>
                      <a:pt x="37" y="0"/>
                      <a:pt x="45" y="0"/>
                    </a:cubicBezTo>
                    <a:cubicBezTo>
                      <a:pt x="50" y="0"/>
                      <a:pt x="54" y="1"/>
                      <a:pt x="58" y="2"/>
                    </a:cubicBezTo>
                    <a:cubicBezTo>
                      <a:pt x="62" y="2"/>
                      <a:pt x="65" y="3"/>
                      <a:pt x="69" y="5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417"/>
              <p:cNvSpPr>
                <a:spLocks noChangeAspect="1" noChangeArrowheads="1"/>
              </p:cNvSpPr>
              <p:nvPr/>
            </p:nvSpPr>
            <p:spPr bwMode="auto">
              <a:xfrm>
                <a:off x="3513" y="1411"/>
                <a:ext cx="13" cy="128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418"/>
              <p:cNvSpPr>
                <a:spLocks noChangeAspect="1"/>
              </p:cNvSpPr>
              <p:nvPr/>
            </p:nvSpPr>
            <p:spPr bwMode="auto">
              <a:xfrm>
                <a:off x="3560" y="1411"/>
                <a:ext cx="92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8" y="15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6" y="78"/>
                      <a:pt x="56" y="80"/>
                      <a:pt x="57" y="81"/>
                    </a:cubicBezTo>
                    <a:cubicBezTo>
                      <a:pt x="57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8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419"/>
              <p:cNvSpPr>
                <a:spLocks noChangeAspect="1"/>
              </p:cNvSpPr>
              <p:nvPr/>
            </p:nvSpPr>
            <p:spPr bwMode="auto">
              <a:xfrm>
                <a:off x="3687" y="1411"/>
                <a:ext cx="63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4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1420"/>
              <p:cNvSpPr>
                <a:spLocks noChangeAspect="1"/>
              </p:cNvSpPr>
              <p:nvPr/>
            </p:nvSpPr>
            <p:spPr bwMode="auto">
              <a:xfrm>
                <a:off x="3779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22" y="16"/>
                  </a:cxn>
                  <a:cxn ang="0">
                    <a:pos x="22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22" y="111"/>
                  </a:cxn>
                  <a:cxn ang="0">
                    <a:pos x="22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22" y="16"/>
                    </a:lnTo>
                    <a:lnTo>
                      <a:pt x="22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22" y="111"/>
                    </a:lnTo>
                    <a:lnTo>
                      <a:pt x="22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421"/>
              <p:cNvSpPr>
                <a:spLocks noChangeAspect="1" noEditPoints="1"/>
              </p:cNvSpPr>
              <p:nvPr/>
            </p:nvSpPr>
            <p:spPr bwMode="auto">
              <a:xfrm>
                <a:off x="3874" y="1411"/>
                <a:ext cx="79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4"/>
                  </a:cxn>
                  <a:cxn ang="0">
                    <a:pos x="36" y="48"/>
                  </a:cxn>
                  <a:cxn ang="0">
                    <a:pos x="41" y="56"/>
                  </a:cxn>
                  <a:cxn ang="0">
                    <a:pos x="55" y="89"/>
                  </a:cxn>
                  <a:cxn ang="0">
                    <a:pos x="46" y="89"/>
                  </a:cxn>
                  <a:cxn ang="0">
                    <a:pos x="33" y="58"/>
                  </a:cxn>
                  <a:cxn ang="0">
                    <a:pos x="27" y="50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0"/>
                  </a:cxn>
                  <a:cxn ang="0">
                    <a:pos x="19" y="40"/>
                  </a:cxn>
                  <a:cxn ang="0">
                    <a:pos x="34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5" h="89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9" y="0"/>
                      <a:pt x="37" y="2"/>
                      <a:pt x="42" y="6"/>
                    </a:cubicBezTo>
                    <a:cubicBezTo>
                      <a:pt x="47" y="9"/>
                      <a:pt x="49" y="15"/>
                      <a:pt x="49" y="23"/>
                    </a:cubicBezTo>
                    <a:cubicBezTo>
                      <a:pt x="49" y="28"/>
                      <a:pt x="47" y="33"/>
                      <a:pt x="44" y="37"/>
                    </a:cubicBezTo>
                    <a:cubicBezTo>
                      <a:pt x="40" y="40"/>
                      <a:pt x="35" y="43"/>
                      <a:pt x="29" y="44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2"/>
                      <a:pt x="41" y="56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4"/>
                      <a:pt x="29" y="52"/>
                      <a:pt x="27" y="50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5" y="40"/>
                      <a:pt x="31" y="39"/>
                      <a:pt x="34" y="36"/>
                    </a:cubicBezTo>
                    <a:cubicBezTo>
                      <a:pt x="38" y="33"/>
                      <a:pt x="40" y="28"/>
                      <a:pt x="40" y="23"/>
                    </a:cubicBezTo>
                    <a:cubicBezTo>
                      <a:pt x="40" y="18"/>
                      <a:pt x="38" y="14"/>
                      <a:pt x="35" y="11"/>
                    </a:cubicBezTo>
                    <a:cubicBezTo>
                      <a:pt x="31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422"/>
              <p:cNvSpPr>
                <a:spLocks noChangeAspect="1"/>
              </p:cNvSpPr>
              <p:nvPr/>
            </p:nvSpPr>
            <p:spPr bwMode="auto">
              <a:xfrm>
                <a:off x="3969" y="1409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1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5" y="54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0" y="83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6" y="1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1" y="10"/>
                      <a:pt x="39" y="9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1"/>
                    </a:cubicBezTo>
                    <a:cubicBezTo>
                      <a:pt x="10" y="14"/>
                      <a:pt x="8" y="17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7" y="41"/>
                      <a:pt x="29" y="41"/>
                      <a:pt x="30" y="42"/>
                    </a:cubicBezTo>
                    <a:cubicBezTo>
                      <a:pt x="38" y="47"/>
                      <a:pt x="43" y="51"/>
                      <a:pt x="45" y="54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4"/>
                      <a:pt x="46" y="80"/>
                      <a:pt x="41" y="84"/>
                    </a:cubicBezTo>
                    <a:cubicBezTo>
                      <a:pt x="36" y="89"/>
                      <a:pt x="29" y="91"/>
                      <a:pt x="20" y="91"/>
                    </a:cubicBezTo>
                    <a:cubicBezTo>
                      <a:pt x="17" y="91"/>
                      <a:pt x="13" y="91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4" y="83"/>
                      <a:pt x="18" y="83"/>
                      <a:pt x="20" y="83"/>
                    </a:cubicBezTo>
                    <a:cubicBezTo>
                      <a:pt x="26" y="83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4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6" y="1"/>
                    </a:cubicBezTo>
                    <a:cubicBezTo>
                      <a:pt x="39" y="2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423"/>
              <p:cNvSpPr>
                <a:spLocks noChangeAspect="1" noEditPoints="1"/>
              </p:cNvSpPr>
              <p:nvPr/>
            </p:nvSpPr>
            <p:spPr bwMode="auto">
              <a:xfrm>
                <a:off x="3201" y="1581"/>
                <a:ext cx="70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41" y="6"/>
                  </a:cxn>
                  <a:cxn ang="0">
                    <a:pos x="49" y="25"/>
                  </a:cxn>
                  <a:cxn ang="0">
                    <a:pos x="41" y="44"/>
                  </a:cxn>
                  <a:cxn ang="0">
                    <a:pos x="17" y="51"/>
                  </a:cxn>
                  <a:cxn ang="0">
                    <a:pos x="8" y="51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17" y="44"/>
                  </a:cxn>
                  <a:cxn ang="0">
                    <a:pos x="34" y="39"/>
                  </a:cxn>
                  <a:cxn ang="0">
                    <a:pos x="40" y="25"/>
                  </a:cxn>
                  <a:cxn ang="0">
                    <a:pos x="35" y="12"/>
                  </a:cxn>
                  <a:cxn ang="0">
                    <a:pos x="20" y="7"/>
                  </a:cxn>
                  <a:cxn ang="0">
                    <a:pos x="8" y="7"/>
                  </a:cxn>
                </a:cxnLst>
                <a:rect l="0" t="0" r="r" b="b"/>
                <a:pathLst>
                  <a:path w="49" h="90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6" y="2"/>
                      <a:pt x="41" y="6"/>
                    </a:cubicBezTo>
                    <a:cubicBezTo>
                      <a:pt x="47" y="11"/>
                      <a:pt x="49" y="17"/>
                      <a:pt x="49" y="25"/>
                    </a:cubicBezTo>
                    <a:cubicBezTo>
                      <a:pt x="49" y="33"/>
                      <a:pt x="46" y="40"/>
                      <a:pt x="41" y="44"/>
                    </a:cubicBezTo>
                    <a:cubicBezTo>
                      <a:pt x="35" y="49"/>
                      <a:pt x="27" y="51"/>
                      <a:pt x="17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25" y="44"/>
                      <a:pt x="30" y="42"/>
                      <a:pt x="34" y="39"/>
                    </a:cubicBezTo>
                    <a:cubicBezTo>
                      <a:pt x="38" y="36"/>
                      <a:pt x="40" y="31"/>
                      <a:pt x="40" y="25"/>
                    </a:cubicBezTo>
                    <a:cubicBezTo>
                      <a:pt x="40" y="19"/>
                      <a:pt x="38" y="15"/>
                      <a:pt x="35" y="12"/>
                    </a:cubicBezTo>
                    <a:cubicBezTo>
                      <a:pt x="31" y="9"/>
                      <a:pt x="26" y="7"/>
                      <a:pt x="20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1424"/>
              <p:cNvSpPr>
                <a:spLocks noChangeAspect="1"/>
              </p:cNvSpPr>
              <p:nvPr/>
            </p:nvSpPr>
            <p:spPr bwMode="auto">
              <a:xfrm>
                <a:off x="3293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425"/>
              <p:cNvSpPr>
                <a:spLocks noChangeAspect="1" noEditPoints="1"/>
              </p:cNvSpPr>
              <p:nvPr/>
            </p:nvSpPr>
            <p:spPr bwMode="auto">
              <a:xfrm>
                <a:off x="3370" y="1581"/>
                <a:ext cx="119" cy="129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11" y="0"/>
                  </a:cxn>
                  <a:cxn ang="0">
                    <a:pos x="196" y="213"/>
                  </a:cxn>
                  <a:cxn ang="0">
                    <a:pos x="175" y="213"/>
                  </a:cxn>
                  <a:cxn ang="0">
                    <a:pos x="151" y="154"/>
                  </a:cxn>
                  <a:cxn ang="0">
                    <a:pos x="42" y="154"/>
                  </a:cxn>
                  <a:cxn ang="0">
                    <a:pos x="21" y="213"/>
                  </a:cxn>
                  <a:cxn ang="0">
                    <a:pos x="0" y="213"/>
                  </a:cxn>
                  <a:cxn ang="0">
                    <a:pos x="87" y="0"/>
                  </a:cxn>
                  <a:cxn ang="0">
                    <a:pos x="99" y="17"/>
                  </a:cxn>
                  <a:cxn ang="0">
                    <a:pos x="52" y="137"/>
                  </a:cxn>
                  <a:cxn ang="0">
                    <a:pos x="144" y="137"/>
                  </a:cxn>
                  <a:cxn ang="0">
                    <a:pos x="99" y="17"/>
                  </a:cxn>
                </a:cxnLst>
                <a:rect l="0" t="0" r="r" b="b"/>
                <a:pathLst>
                  <a:path w="196" h="213">
                    <a:moveTo>
                      <a:pt x="87" y="0"/>
                    </a:moveTo>
                    <a:lnTo>
                      <a:pt x="111" y="0"/>
                    </a:lnTo>
                    <a:lnTo>
                      <a:pt x="196" y="213"/>
                    </a:lnTo>
                    <a:lnTo>
                      <a:pt x="175" y="213"/>
                    </a:lnTo>
                    <a:lnTo>
                      <a:pt x="151" y="154"/>
                    </a:lnTo>
                    <a:lnTo>
                      <a:pt x="42" y="154"/>
                    </a:lnTo>
                    <a:lnTo>
                      <a:pt x="21" y="213"/>
                    </a:lnTo>
                    <a:lnTo>
                      <a:pt x="0" y="213"/>
                    </a:lnTo>
                    <a:lnTo>
                      <a:pt x="87" y="0"/>
                    </a:lnTo>
                    <a:close/>
                    <a:moveTo>
                      <a:pt x="99" y="17"/>
                    </a:moveTo>
                    <a:lnTo>
                      <a:pt x="52" y="137"/>
                    </a:lnTo>
                    <a:lnTo>
                      <a:pt x="144" y="137"/>
                    </a:lnTo>
                    <a:lnTo>
                      <a:pt x="99" y="1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426"/>
              <p:cNvSpPr>
                <a:spLocks noChangeAspect="1"/>
              </p:cNvSpPr>
              <p:nvPr/>
            </p:nvSpPr>
            <p:spPr bwMode="auto">
              <a:xfrm>
                <a:off x="3504" y="1581"/>
                <a:ext cx="9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8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7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427"/>
              <p:cNvSpPr>
                <a:spLocks noChangeAspect="1"/>
              </p:cNvSpPr>
              <p:nvPr/>
            </p:nvSpPr>
            <p:spPr bwMode="auto">
              <a:xfrm>
                <a:off x="3631" y="1581"/>
                <a:ext cx="9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7" y="73"/>
                  </a:cxn>
                  <a:cxn ang="0">
                    <a:pos x="57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9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4"/>
                      <a:pt x="57" y="73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8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428"/>
              <p:cNvSpPr>
                <a:spLocks noChangeAspect="1"/>
              </p:cNvSpPr>
              <p:nvPr/>
            </p:nvSpPr>
            <p:spPr bwMode="auto">
              <a:xfrm>
                <a:off x="3758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17"/>
                  </a:cxn>
                  <a:cxn ang="0">
                    <a:pos x="19" y="17"/>
                  </a:cxn>
                  <a:cxn ang="0">
                    <a:pos x="19" y="92"/>
                  </a:cxn>
                  <a:cxn ang="0">
                    <a:pos x="97" y="92"/>
                  </a:cxn>
                  <a:cxn ang="0">
                    <a:pos x="97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17"/>
                    </a:lnTo>
                    <a:lnTo>
                      <a:pt x="19" y="17"/>
                    </a:lnTo>
                    <a:lnTo>
                      <a:pt x="19" y="92"/>
                    </a:lnTo>
                    <a:lnTo>
                      <a:pt x="97" y="92"/>
                    </a:lnTo>
                    <a:lnTo>
                      <a:pt x="97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1429"/>
              <p:cNvSpPr>
                <a:spLocks noChangeAspect="1" noEditPoints="1"/>
              </p:cNvSpPr>
              <p:nvPr/>
            </p:nvSpPr>
            <p:spPr bwMode="auto">
              <a:xfrm>
                <a:off x="3851" y="1581"/>
                <a:ext cx="8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5"/>
                  </a:cxn>
                  <a:cxn ang="0">
                    <a:pos x="36" y="48"/>
                  </a:cxn>
                  <a:cxn ang="0">
                    <a:pos x="41" y="57"/>
                  </a:cxn>
                  <a:cxn ang="0">
                    <a:pos x="56" y="90"/>
                  </a:cxn>
                  <a:cxn ang="0">
                    <a:pos x="46" y="90"/>
                  </a:cxn>
                  <a:cxn ang="0">
                    <a:pos x="33" y="58"/>
                  </a:cxn>
                  <a:cxn ang="0">
                    <a:pos x="27" y="51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1"/>
                  </a:cxn>
                  <a:cxn ang="0">
                    <a:pos x="19" y="41"/>
                  </a:cxn>
                  <a:cxn ang="0">
                    <a:pos x="35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6" h="90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2"/>
                      <a:pt x="42" y="6"/>
                    </a:cubicBezTo>
                    <a:cubicBezTo>
                      <a:pt x="47" y="10"/>
                      <a:pt x="49" y="15"/>
                      <a:pt x="49" y="23"/>
                    </a:cubicBezTo>
                    <a:cubicBezTo>
                      <a:pt x="49" y="28"/>
                      <a:pt x="48" y="33"/>
                      <a:pt x="44" y="37"/>
                    </a:cubicBezTo>
                    <a:cubicBezTo>
                      <a:pt x="40" y="41"/>
                      <a:pt x="35" y="43"/>
                      <a:pt x="29" y="45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3"/>
                      <a:pt x="41" y="57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5"/>
                      <a:pt x="29" y="52"/>
                      <a:pt x="27" y="51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1"/>
                      <a:pt x="8" y="41"/>
                      <a:pt x="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1"/>
                      <a:pt x="31" y="39"/>
                      <a:pt x="35" y="36"/>
                    </a:cubicBezTo>
                    <a:cubicBezTo>
                      <a:pt x="38" y="33"/>
                      <a:pt x="40" y="29"/>
                      <a:pt x="40" y="23"/>
                    </a:cubicBezTo>
                    <a:cubicBezTo>
                      <a:pt x="40" y="18"/>
                      <a:pt x="39" y="14"/>
                      <a:pt x="35" y="11"/>
                    </a:cubicBezTo>
                    <a:cubicBezTo>
                      <a:pt x="32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430"/>
              <p:cNvSpPr>
                <a:spLocks noChangeAspect="1"/>
              </p:cNvSpPr>
              <p:nvPr/>
            </p:nvSpPr>
            <p:spPr bwMode="auto">
              <a:xfrm>
                <a:off x="3946" y="1580"/>
                <a:ext cx="70" cy="13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2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6" y="54"/>
                  </a:cxn>
                  <a:cxn ang="0">
                    <a:pos x="49" y="66"/>
                  </a:cxn>
                  <a:cxn ang="0">
                    <a:pos x="41" y="85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1" y="84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7" y="1"/>
                  </a:cxn>
                  <a:cxn ang="0">
                    <a:pos x="45" y="4"/>
                  </a:cxn>
                </a:cxnLst>
                <a:rect l="0" t="0" r="r" b="b"/>
                <a:pathLst>
                  <a:path w="49" h="91">
                    <a:moveTo>
                      <a:pt x="45" y="4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2" y="11"/>
                      <a:pt x="39" y="10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2"/>
                    </a:cubicBezTo>
                    <a:cubicBezTo>
                      <a:pt x="10" y="14"/>
                      <a:pt x="8" y="18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8" y="41"/>
                      <a:pt x="29" y="42"/>
                      <a:pt x="30" y="42"/>
                    </a:cubicBezTo>
                    <a:cubicBezTo>
                      <a:pt x="38" y="47"/>
                      <a:pt x="43" y="51"/>
                      <a:pt x="46" y="54"/>
                    </a:cubicBezTo>
                    <a:cubicBezTo>
                      <a:pt x="48" y="58"/>
                      <a:pt x="49" y="62"/>
                      <a:pt x="49" y="66"/>
                    </a:cubicBezTo>
                    <a:cubicBezTo>
                      <a:pt x="49" y="74"/>
                      <a:pt x="47" y="80"/>
                      <a:pt x="41" y="85"/>
                    </a:cubicBezTo>
                    <a:cubicBezTo>
                      <a:pt x="36" y="89"/>
                      <a:pt x="29" y="91"/>
                      <a:pt x="21" y="91"/>
                    </a:cubicBezTo>
                    <a:cubicBezTo>
                      <a:pt x="17" y="91"/>
                      <a:pt x="14" y="91"/>
                      <a:pt x="10" y="90"/>
                    </a:cubicBezTo>
                    <a:cubicBezTo>
                      <a:pt x="7" y="90"/>
                      <a:pt x="3" y="89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5" y="83"/>
                      <a:pt x="18" y="84"/>
                      <a:pt x="21" y="84"/>
                    </a:cubicBezTo>
                    <a:cubicBezTo>
                      <a:pt x="27" y="84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5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7" y="1"/>
                    </a:cubicBezTo>
                    <a:cubicBezTo>
                      <a:pt x="39" y="2"/>
                      <a:pt x="42" y="2"/>
                      <a:pt x="45" y="4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1431"/>
              <p:cNvSpPr>
                <a:spLocks noChangeAspect="1"/>
              </p:cNvSpPr>
              <p:nvPr/>
            </p:nvSpPr>
            <p:spPr bwMode="auto">
              <a:xfrm>
                <a:off x="3076" y="1743"/>
                <a:ext cx="65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7"/>
                  </a:cxn>
                  <a:cxn ang="0">
                    <a:pos x="19" y="17"/>
                  </a:cxn>
                  <a:cxn ang="0">
                    <a:pos x="19" y="95"/>
                  </a:cxn>
                  <a:cxn ang="0">
                    <a:pos x="100" y="95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7" h="213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7"/>
                    </a:lnTo>
                    <a:lnTo>
                      <a:pt x="19" y="17"/>
                    </a:lnTo>
                    <a:lnTo>
                      <a:pt x="19" y="95"/>
                    </a:lnTo>
                    <a:lnTo>
                      <a:pt x="100" y="95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1432"/>
              <p:cNvSpPr>
                <a:spLocks noChangeAspect="1"/>
              </p:cNvSpPr>
              <p:nvPr/>
            </p:nvSpPr>
            <p:spPr bwMode="auto">
              <a:xfrm>
                <a:off x="3164" y="1743"/>
                <a:ext cx="94" cy="13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11"/>
                  </a:cxn>
                  <a:cxn ang="0">
                    <a:pos x="55" y="8"/>
                  </a:cxn>
                  <a:cxn ang="0">
                    <a:pos x="46" y="7"/>
                  </a:cxn>
                  <a:cxn ang="0">
                    <a:pos x="18" y="17"/>
                  </a:cxn>
                  <a:cxn ang="0">
                    <a:pos x="9" y="46"/>
                  </a:cxn>
                  <a:cxn ang="0">
                    <a:pos x="18" y="73"/>
                  </a:cxn>
                  <a:cxn ang="0">
                    <a:pos x="46" y="82"/>
                  </a:cxn>
                  <a:cxn ang="0">
                    <a:pos x="56" y="82"/>
                  </a:cxn>
                  <a:cxn ang="0">
                    <a:pos x="65" y="79"/>
                  </a:cxn>
                  <a:cxn ang="0">
                    <a:pos x="65" y="87"/>
                  </a:cxn>
                  <a:cxn ang="0">
                    <a:pos x="56" y="90"/>
                  </a:cxn>
                  <a:cxn ang="0">
                    <a:pos x="44" y="90"/>
                  </a:cxn>
                  <a:cxn ang="0">
                    <a:pos x="12" y="78"/>
                  </a:cxn>
                  <a:cxn ang="0">
                    <a:pos x="0" y="46"/>
                  </a:cxn>
                  <a:cxn ang="0">
                    <a:pos x="12" y="12"/>
                  </a:cxn>
                  <a:cxn ang="0">
                    <a:pos x="46" y="0"/>
                  </a:cxn>
                  <a:cxn ang="0">
                    <a:pos x="57" y="1"/>
                  </a:cxn>
                  <a:cxn ang="0">
                    <a:pos x="66" y="3"/>
                  </a:cxn>
                </a:cxnLst>
                <a:rect l="0" t="0" r="r" b="b"/>
                <a:pathLst>
                  <a:path w="66" h="90">
                    <a:moveTo>
                      <a:pt x="66" y="3"/>
                    </a:moveTo>
                    <a:cubicBezTo>
                      <a:pt x="66" y="11"/>
                      <a:pt x="66" y="11"/>
                      <a:pt x="66" y="11"/>
                    </a:cubicBezTo>
                    <a:cubicBezTo>
                      <a:pt x="62" y="10"/>
                      <a:pt x="59" y="9"/>
                      <a:pt x="55" y="8"/>
                    </a:cubicBezTo>
                    <a:cubicBezTo>
                      <a:pt x="52" y="8"/>
                      <a:pt x="49" y="7"/>
                      <a:pt x="46" y="7"/>
                    </a:cubicBezTo>
                    <a:cubicBezTo>
                      <a:pt x="34" y="7"/>
                      <a:pt x="25" y="11"/>
                      <a:pt x="18" y="17"/>
                    </a:cubicBezTo>
                    <a:cubicBezTo>
                      <a:pt x="12" y="24"/>
                      <a:pt x="9" y="34"/>
                      <a:pt x="9" y="46"/>
                    </a:cubicBezTo>
                    <a:cubicBezTo>
                      <a:pt x="9" y="57"/>
                      <a:pt x="12" y="66"/>
                      <a:pt x="18" y="73"/>
                    </a:cubicBezTo>
                    <a:cubicBezTo>
                      <a:pt x="25" y="79"/>
                      <a:pt x="34" y="82"/>
                      <a:pt x="46" y="82"/>
                    </a:cubicBezTo>
                    <a:cubicBezTo>
                      <a:pt x="49" y="82"/>
                      <a:pt x="53" y="82"/>
                      <a:pt x="56" y="82"/>
                    </a:cubicBezTo>
                    <a:cubicBezTo>
                      <a:pt x="59" y="81"/>
                      <a:pt x="62" y="80"/>
                      <a:pt x="65" y="79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2" y="88"/>
                      <a:pt x="59" y="89"/>
                      <a:pt x="56" y="90"/>
                    </a:cubicBezTo>
                    <a:cubicBezTo>
                      <a:pt x="52" y="90"/>
                      <a:pt x="49" y="90"/>
                      <a:pt x="44" y="90"/>
                    </a:cubicBezTo>
                    <a:cubicBezTo>
                      <a:pt x="31" y="90"/>
                      <a:pt x="20" y="86"/>
                      <a:pt x="12" y="78"/>
                    </a:cubicBezTo>
                    <a:cubicBezTo>
                      <a:pt x="4" y="70"/>
                      <a:pt x="0" y="59"/>
                      <a:pt x="0" y="46"/>
                    </a:cubicBezTo>
                    <a:cubicBezTo>
                      <a:pt x="0" y="32"/>
                      <a:pt x="4" y="21"/>
                      <a:pt x="12" y="12"/>
                    </a:cubicBezTo>
                    <a:cubicBezTo>
                      <a:pt x="21" y="4"/>
                      <a:pt x="32" y="0"/>
                      <a:pt x="46" y="0"/>
                    </a:cubicBezTo>
                    <a:cubicBezTo>
                      <a:pt x="50" y="0"/>
                      <a:pt x="53" y="0"/>
                      <a:pt x="57" y="1"/>
                    </a:cubicBezTo>
                    <a:cubicBezTo>
                      <a:pt x="60" y="1"/>
                      <a:pt x="63" y="2"/>
                      <a:pt x="66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433"/>
              <p:cNvSpPr>
                <a:spLocks noChangeAspect="1" noEditPoints="1"/>
              </p:cNvSpPr>
              <p:nvPr/>
            </p:nvSpPr>
            <p:spPr bwMode="auto">
              <a:xfrm>
                <a:off x="3272" y="1742"/>
                <a:ext cx="112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1" y="80"/>
                  </a:cxn>
                  <a:cxn ang="0">
                    <a:pos x="0" y="46"/>
                  </a:cxn>
                  <a:cxn ang="0">
                    <a:pos x="11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1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1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1434"/>
              <p:cNvSpPr>
                <a:spLocks noChangeAspect="1"/>
              </p:cNvSpPr>
              <p:nvPr/>
            </p:nvSpPr>
            <p:spPr bwMode="auto">
              <a:xfrm>
                <a:off x="3412" y="1743"/>
                <a:ext cx="92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8"/>
                  </a:cxn>
                  <a:cxn ang="0">
                    <a:pos x="57" y="82"/>
                  </a:cxn>
                  <a:cxn ang="0">
                    <a:pos x="56" y="77"/>
                  </a:cxn>
                  <a:cxn ang="0">
                    <a:pos x="56" y="74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3"/>
                  </a:cxn>
                  <a:cxn ang="0">
                    <a:pos x="7" y="15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6"/>
                      <a:pt x="55" y="77"/>
                      <a:pt x="55" y="78"/>
                    </a:cubicBezTo>
                    <a:cubicBezTo>
                      <a:pt x="56" y="79"/>
                      <a:pt x="56" y="80"/>
                      <a:pt x="57" y="82"/>
                    </a:cubicBezTo>
                    <a:cubicBezTo>
                      <a:pt x="56" y="80"/>
                      <a:pt x="56" y="79"/>
                      <a:pt x="56" y="77"/>
                    </a:cubicBezTo>
                    <a:cubicBezTo>
                      <a:pt x="56" y="76"/>
                      <a:pt x="56" y="75"/>
                      <a:pt x="56" y="7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9"/>
                      <a:pt x="7" y="7"/>
                    </a:cubicBezTo>
                    <a:cubicBezTo>
                      <a:pt x="7" y="9"/>
                      <a:pt x="7" y="11"/>
                      <a:pt x="7" y="13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435"/>
              <p:cNvSpPr>
                <a:spLocks noChangeAspect="1" noEditPoints="1"/>
              </p:cNvSpPr>
              <p:nvPr/>
            </p:nvSpPr>
            <p:spPr bwMode="auto">
              <a:xfrm>
                <a:off x="3531" y="1742"/>
                <a:ext cx="113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0" y="80"/>
                  </a:cxn>
                  <a:cxn ang="0">
                    <a:pos x="0" y="46"/>
                  </a:cxn>
                  <a:cxn ang="0">
                    <a:pos x="10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0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0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436"/>
              <p:cNvSpPr>
                <a:spLocks noChangeAspect="1"/>
              </p:cNvSpPr>
              <p:nvPr/>
            </p:nvSpPr>
            <p:spPr bwMode="auto">
              <a:xfrm>
                <a:off x="3672" y="1743"/>
                <a:ext cx="12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42" y="74"/>
                  </a:cxn>
                  <a:cxn ang="0">
                    <a:pos x="44" y="78"/>
                  </a:cxn>
                  <a:cxn ang="0">
                    <a:pos x="44" y="82"/>
                  </a:cxn>
                  <a:cxn ang="0">
                    <a:pos x="45" y="78"/>
                  </a:cxn>
                  <a:cxn ang="0">
                    <a:pos x="46" y="75"/>
                  </a:cxn>
                  <a:cxn ang="0">
                    <a:pos x="78" y="0"/>
                  </a:cxn>
                  <a:cxn ang="0">
                    <a:pos x="90" y="0"/>
                  </a:cxn>
                  <a:cxn ang="0">
                    <a:pos x="90" y="90"/>
                  </a:cxn>
                  <a:cxn ang="0">
                    <a:pos x="83" y="90"/>
                  </a:cxn>
                  <a:cxn ang="0">
                    <a:pos x="83" y="14"/>
                  </a:cxn>
                  <a:cxn ang="0">
                    <a:pos x="82" y="13"/>
                  </a:cxn>
                  <a:cxn ang="0">
                    <a:pos x="82" y="12"/>
                  </a:cxn>
                  <a:cxn ang="0">
                    <a:pos x="83" y="9"/>
                  </a:cxn>
                  <a:cxn ang="0">
                    <a:pos x="83" y="6"/>
                  </a:cxn>
                  <a:cxn ang="0">
                    <a:pos x="80" y="13"/>
                  </a:cxn>
                  <a:cxn ang="0">
                    <a:pos x="80" y="13"/>
                  </a:cxn>
                  <a:cxn ang="0">
                    <a:pos x="48" y="90"/>
                  </a:cxn>
                  <a:cxn ang="0">
                    <a:pos x="41" y="90"/>
                  </a:cxn>
                  <a:cxn ang="0">
                    <a:pos x="9" y="1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5"/>
                      <a:pt x="43" y="76"/>
                      <a:pt x="44" y="78"/>
                    </a:cubicBezTo>
                    <a:cubicBezTo>
                      <a:pt x="44" y="79"/>
                      <a:pt x="44" y="80"/>
                      <a:pt x="44" y="82"/>
                    </a:cubicBezTo>
                    <a:cubicBezTo>
                      <a:pt x="45" y="81"/>
                      <a:pt x="45" y="79"/>
                      <a:pt x="45" y="78"/>
                    </a:cubicBezTo>
                    <a:cubicBezTo>
                      <a:pt x="45" y="77"/>
                      <a:pt x="46" y="76"/>
                      <a:pt x="46" y="7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4"/>
                      <a:pt x="83" y="14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82" y="11"/>
                      <a:pt x="82" y="10"/>
                      <a:pt x="83" y="9"/>
                    </a:cubicBezTo>
                    <a:cubicBezTo>
                      <a:pt x="83" y="8"/>
                      <a:pt x="83" y="7"/>
                      <a:pt x="83" y="6"/>
                    </a:cubicBezTo>
                    <a:cubicBezTo>
                      <a:pt x="82" y="9"/>
                      <a:pt x="81" y="11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1"/>
                      <a:pt x="7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8"/>
                      <a:pt x="7" y="10"/>
                      <a:pt x="7" y="11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1437"/>
              <p:cNvSpPr>
                <a:spLocks noChangeAspect="1" noChangeArrowheads="1"/>
              </p:cNvSpPr>
              <p:nvPr/>
            </p:nvSpPr>
            <p:spPr bwMode="auto">
              <a:xfrm>
                <a:off x="3835" y="1743"/>
                <a:ext cx="13" cy="130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438"/>
              <p:cNvSpPr>
                <a:spLocks noChangeAspect="1"/>
              </p:cNvSpPr>
              <p:nvPr/>
            </p:nvSpPr>
            <p:spPr bwMode="auto">
              <a:xfrm>
                <a:off x="3876" y="1743"/>
                <a:ext cx="71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8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5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8" y="17"/>
                      <a:pt x="8" y="21"/>
                    </a:cubicBezTo>
                    <a:cubicBezTo>
                      <a:pt x="8" y="27"/>
                      <a:pt x="14" y="33"/>
                      <a:pt x="26" y="39"/>
                    </a:cubicBezTo>
                    <a:cubicBezTo>
                      <a:pt x="27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5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6" y="79"/>
                      <a:pt x="41" y="84"/>
                    </a:cubicBezTo>
                    <a:cubicBezTo>
                      <a:pt x="36" y="88"/>
                      <a:pt x="29" y="91"/>
                      <a:pt x="20" y="91"/>
                    </a:cubicBezTo>
                    <a:cubicBezTo>
                      <a:pt x="17" y="91"/>
                      <a:pt x="13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6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4" y="54"/>
                      <a:pt x="23" y="47"/>
                    </a:cubicBezTo>
                    <a:cubicBezTo>
                      <a:pt x="21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6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1439"/>
              <p:cNvSpPr>
                <a:spLocks noChangeAspect="1"/>
              </p:cNvSpPr>
              <p:nvPr/>
            </p:nvSpPr>
            <p:spPr bwMode="auto">
              <a:xfrm>
                <a:off x="3958" y="1743"/>
                <a:ext cx="8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9"/>
                  </a:cxn>
                  <a:cxn ang="0">
                    <a:pos x="80" y="19"/>
                  </a:cxn>
                  <a:cxn ang="0">
                    <a:pos x="80" y="213"/>
                  </a:cxn>
                  <a:cxn ang="0">
                    <a:pos x="61" y="213"/>
                  </a:cxn>
                  <a:cxn ang="0">
                    <a:pos x="61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44" h="213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9"/>
                    </a:lnTo>
                    <a:lnTo>
                      <a:pt x="80" y="19"/>
                    </a:lnTo>
                    <a:lnTo>
                      <a:pt x="80" y="213"/>
                    </a:lnTo>
                    <a:lnTo>
                      <a:pt x="61" y="213"/>
                    </a:lnTo>
                    <a:lnTo>
                      <a:pt x="61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440"/>
              <p:cNvSpPr>
                <a:spLocks noChangeAspect="1"/>
              </p:cNvSpPr>
              <p:nvPr/>
            </p:nvSpPr>
            <p:spPr bwMode="auto">
              <a:xfrm>
                <a:off x="4059" y="1743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9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6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9" y="17"/>
                      <a:pt x="9" y="21"/>
                    </a:cubicBezTo>
                    <a:cubicBezTo>
                      <a:pt x="9" y="27"/>
                      <a:pt x="14" y="33"/>
                      <a:pt x="26" y="39"/>
                    </a:cubicBezTo>
                    <a:cubicBezTo>
                      <a:pt x="28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6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7" y="79"/>
                      <a:pt x="41" y="84"/>
                    </a:cubicBezTo>
                    <a:cubicBezTo>
                      <a:pt x="36" y="88"/>
                      <a:pt x="29" y="91"/>
                      <a:pt x="21" y="91"/>
                    </a:cubicBezTo>
                    <a:cubicBezTo>
                      <a:pt x="17" y="91"/>
                      <a:pt x="14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7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5" y="54"/>
                      <a:pt x="23" y="47"/>
                    </a:cubicBezTo>
                    <a:cubicBezTo>
                      <a:pt x="22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7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441"/>
            <p:cNvGrpSpPr>
              <a:grpSpLocks noChangeAspect="1"/>
            </p:cNvGrpSpPr>
            <p:nvPr/>
          </p:nvGrpSpPr>
          <p:grpSpPr bwMode="auto">
            <a:xfrm>
              <a:off x="1512" y="2661"/>
              <a:ext cx="1910" cy="102"/>
              <a:chOff x="1512" y="2661"/>
              <a:chExt cx="1910" cy="102"/>
            </a:xfrm>
          </p:grpSpPr>
          <p:sp>
            <p:nvSpPr>
              <p:cNvPr id="37" name="Freeform 1442"/>
              <p:cNvSpPr>
                <a:spLocks noChangeAspect="1" noEditPoints="1"/>
              </p:cNvSpPr>
              <p:nvPr/>
            </p:nvSpPr>
            <p:spPr bwMode="auto">
              <a:xfrm>
                <a:off x="1512" y="2661"/>
                <a:ext cx="81" cy="9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6" y="0"/>
                  </a:cxn>
                  <a:cxn ang="0">
                    <a:pos x="81" y="100"/>
                  </a:cxn>
                  <a:cxn ang="0">
                    <a:pos x="73" y="100"/>
                  </a:cxn>
                  <a:cxn ang="0">
                    <a:pos x="63" y="73"/>
                  </a:cxn>
                  <a:cxn ang="0">
                    <a:pos x="17" y="73"/>
                  </a:cxn>
                  <a:cxn ang="0">
                    <a:pos x="8" y="100"/>
                  </a:cxn>
                  <a:cxn ang="0">
                    <a:pos x="0" y="100"/>
                  </a:cxn>
                  <a:cxn ang="0">
                    <a:pos x="36" y="0"/>
                  </a:cxn>
                  <a:cxn ang="0">
                    <a:pos x="41" y="8"/>
                  </a:cxn>
                  <a:cxn ang="0">
                    <a:pos x="20" y="63"/>
                  </a:cxn>
                  <a:cxn ang="0">
                    <a:pos x="60" y="63"/>
                  </a:cxn>
                  <a:cxn ang="0">
                    <a:pos x="41" y="8"/>
                  </a:cxn>
                </a:cxnLst>
                <a:rect l="0" t="0" r="r" b="b"/>
                <a:pathLst>
                  <a:path w="81" h="100">
                    <a:moveTo>
                      <a:pt x="36" y="0"/>
                    </a:moveTo>
                    <a:lnTo>
                      <a:pt x="46" y="0"/>
                    </a:lnTo>
                    <a:lnTo>
                      <a:pt x="81" y="100"/>
                    </a:lnTo>
                    <a:lnTo>
                      <a:pt x="73" y="100"/>
                    </a:lnTo>
                    <a:lnTo>
                      <a:pt x="63" y="73"/>
                    </a:lnTo>
                    <a:lnTo>
                      <a:pt x="17" y="73"/>
                    </a:lnTo>
                    <a:lnTo>
                      <a:pt x="8" y="100"/>
                    </a:lnTo>
                    <a:lnTo>
                      <a:pt x="0" y="100"/>
                    </a:lnTo>
                    <a:lnTo>
                      <a:pt x="36" y="0"/>
                    </a:lnTo>
                    <a:close/>
                    <a:moveTo>
                      <a:pt x="41" y="8"/>
                    </a:moveTo>
                    <a:lnTo>
                      <a:pt x="20" y="63"/>
                    </a:lnTo>
                    <a:lnTo>
                      <a:pt x="60" y="63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443"/>
              <p:cNvSpPr>
                <a:spLocks noChangeAspect="1" noEditPoints="1"/>
              </p:cNvSpPr>
              <p:nvPr/>
            </p:nvSpPr>
            <p:spPr bwMode="auto">
              <a:xfrm>
                <a:off x="2749" y="2661"/>
                <a:ext cx="80" cy="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7" y="0"/>
                  </a:cxn>
                  <a:cxn ang="0">
                    <a:pos x="81" y="98"/>
                  </a:cxn>
                  <a:cxn ang="0">
                    <a:pos x="72" y="98"/>
                  </a:cxn>
                  <a:cxn ang="0">
                    <a:pos x="62" y="71"/>
                  </a:cxn>
                  <a:cxn ang="0">
                    <a:pos x="18" y="71"/>
                  </a:cxn>
                  <a:cxn ang="0">
                    <a:pos x="8" y="98"/>
                  </a:cxn>
                  <a:cxn ang="0">
                    <a:pos x="0" y="98"/>
                  </a:cxn>
                  <a:cxn ang="0">
                    <a:pos x="35" y="0"/>
                  </a:cxn>
                  <a:cxn ang="0">
                    <a:pos x="42" y="7"/>
                  </a:cxn>
                  <a:cxn ang="0">
                    <a:pos x="21" y="63"/>
                  </a:cxn>
                  <a:cxn ang="0">
                    <a:pos x="61" y="63"/>
                  </a:cxn>
                  <a:cxn ang="0">
                    <a:pos x="42" y="7"/>
                  </a:cxn>
                </a:cxnLst>
                <a:rect l="0" t="0" r="r" b="b"/>
                <a:pathLst>
                  <a:path w="81" h="98">
                    <a:moveTo>
                      <a:pt x="35" y="0"/>
                    </a:moveTo>
                    <a:lnTo>
                      <a:pt x="47" y="0"/>
                    </a:lnTo>
                    <a:lnTo>
                      <a:pt x="81" y="98"/>
                    </a:lnTo>
                    <a:lnTo>
                      <a:pt x="72" y="98"/>
                    </a:lnTo>
                    <a:lnTo>
                      <a:pt x="62" y="71"/>
                    </a:lnTo>
                    <a:lnTo>
                      <a:pt x="18" y="71"/>
                    </a:lnTo>
                    <a:lnTo>
                      <a:pt x="8" y="98"/>
                    </a:lnTo>
                    <a:lnTo>
                      <a:pt x="0" y="98"/>
                    </a:lnTo>
                    <a:lnTo>
                      <a:pt x="35" y="0"/>
                    </a:lnTo>
                    <a:close/>
                    <a:moveTo>
                      <a:pt x="42" y="7"/>
                    </a:moveTo>
                    <a:lnTo>
                      <a:pt x="21" y="63"/>
                    </a:lnTo>
                    <a:lnTo>
                      <a:pt x="61" y="63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1444"/>
              <p:cNvSpPr>
                <a:spLocks noChangeAspect="1"/>
              </p:cNvSpPr>
              <p:nvPr/>
            </p:nvSpPr>
            <p:spPr bwMode="auto">
              <a:xfrm>
                <a:off x="2965" y="2661"/>
                <a:ext cx="6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60" y="8"/>
                  </a:cxn>
                  <a:cxn ang="0">
                    <a:pos x="35" y="8"/>
                  </a:cxn>
                  <a:cxn ang="0">
                    <a:pos x="35" y="99"/>
                  </a:cxn>
                  <a:cxn ang="0">
                    <a:pos x="27" y="99"/>
                  </a:cxn>
                  <a:cxn ang="0">
                    <a:pos x="27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60" h="99">
                    <a:moveTo>
                      <a:pt x="0" y="0"/>
                    </a:moveTo>
                    <a:lnTo>
                      <a:pt x="60" y="0"/>
                    </a:lnTo>
                    <a:lnTo>
                      <a:pt x="60" y="8"/>
                    </a:lnTo>
                    <a:lnTo>
                      <a:pt x="35" y="8"/>
                    </a:lnTo>
                    <a:lnTo>
                      <a:pt x="35" y="99"/>
                    </a:lnTo>
                    <a:lnTo>
                      <a:pt x="27" y="99"/>
                    </a:lnTo>
                    <a:lnTo>
                      <a:pt x="27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445"/>
              <p:cNvSpPr>
                <a:spLocks noChangeAspect="1"/>
              </p:cNvSpPr>
              <p:nvPr/>
            </p:nvSpPr>
            <p:spPr bwMode="auto">
              <a:xfrm>
                <a:off x="3177" y="2661"/>
                <a:ext cx="4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49" y="8"/>
                  </a:cxn>
                  <a:cxn ang="0">
                    <a:pos x="9" y="8"/>
                  </a:cxn>
                  <a:cxn ang="0">
                    <a:pos x="9" y="43"/>
                  </a:cxn>
                  <a:cxn ang="0">
                    <a:pos x="46" y="43"/>
                  </a:cxn>
                  <a:cxn ang="0">
                    <a:pos x="46" y="51"/>
                  </a:cxn>
                  <a:cxn ang="0">
                    <a:pos x="9" y="51"/>
                  </a:cxn>
                  <a:cxn ang="0">
                    <a:pos x="9" y="90"/>
                  </a:cxn>
                  <a:cxn ang="0">
                    <a:pos x="49" y="90"/>
                  </a:cxn>
                  <a:cxn ang="0">
                    <a:pos x="49" y="98"/>
                  </a:cxn>
                  <a:cxn ang="0">
                    <a:pos x="0" y="98"/>
                  </a:cxn>
                  <a:cxn ang="0">
                    <a:pos x="0" y="0"/>
                  </a:cxn>
                </a:cxnLst>
                <a:rect l="0" t="0" r="r" b="b"/>
                <a:pathLst>
                  <a:path w="49" h="98">
                    <a:moveTo>
                      <a:pt x="0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9" y="8"/>
                    </a:lnTo>
                    <a:lnTo>
                      <a:pt x="9" y="43"/>
                    </a:lnTo>
                    <a:lnTo>
                      <a:pt x="46" y="43"/>
                    </a:lnTo>
                    <a:lnTo>
                      <a:pt x="46" y="51"/>
                    </a:lnTo>
                    <a:lnTo>
                      <a:pt x="9" y="51"/>
                    </a:lnTo>
                    <a:lnTo>
                      <a:pt x="9" y="90"/>
                    </a:lnTo>
                    <a:lnTo>
                      <a:pt x="49" y="90"/>
                    </a:lnTo>
                    <a:lnTo>
                      <a:pt x="49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446"/>
              <p:cNvSpPr>
                <a:spLocks noChangeAspect="1"/>
              </p:cNvSpPr>
              <p:nvPr/>
            </p:nvSpPr>
            <p:spPr bwMode="auto">
              <a:xfrm>
                <a:off x="1740" y="2661"/>
                <a:ext cx="49" cy="99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9" y="8"/>
                  </a:cxn>
                  <a:cxn ang="0">
                    <a:pos x="5" y="15"/>
                  </a:cxn>
                  <a:cxn ang="0">
                    <a:pos x="16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9"/>
                  </a:cxn>
                  <a:cxn ang="0">
                    <a:pos x="13" y="63"/>
                  </a:cxn>
                  <a:cxn ang="0">
                    <a:pos x="6" y="63"/>
                  </a:cxn>
                  <a:cxn ang="0">
                    <a:pos x="0" y="61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5" y="47"/>
                  </a:cxn>
                  <a:cxn ang="0">
                    <a:pos x="15" y="34"/>
                  </a:cxn>
                  <a:cxn ang="0">
                    <a:pos x="12" y="32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8" y="2"/>
                  </a:cxn>
                </a:cxnLst>
                <a:rect l="0" t="0" r="r" b="b"/>
                <a:pathLst>
                  <a:path w="31" h="63">
                    <a:moveTo>
                      <a:pt x="28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7"/>
                      <a:pt x="23" y="6"/>
                    </a:cubicBezTo>
                    <a:cubicBezTo>
                      <a:pt x="21" y="6"/>
                      <a:pt x="19" y="6"/>
                      <a:pt x="18" y="6"/>
                    </a:cubicBezTo>
                    <a:cubicBezTo>
                      <a:pt x="14" y="6"/>
                      <a:pt x="11" y="6"/>
                      <a:pt x="9" y="8"/>
                    </a:cubicBezTo>
                    <a:cubicBezTo>
                      <a:pt x="6" y="10"/>
                      <a:pt x="5" y="12"/>
                      <a:pt x="5" y="15"/>
                    </a:cubicBezTo>
                    <a:cubicBezTo>
                      <a:pt x="5" y="19"/>
                      <a:pt x="9" y="23"/>
                      <a:pt x="16" y="28"/>
                    </a:cubicBezTo>
                    <a:cubicBezTo>
                      <a:pt x="17" y="29"/>
                      <a:pt x="18" y="29"/>
                      <a:pt x="19" y="29"/>
                    </a:cubicBezTo>
                    <a:cubicBezTo>
                      <a:pt x="24" y="33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9"/>
                    </a:cubicBezTo>
                    <a:cubicBezTo>
                      <a:pt x="23" y="62"/>
                      <a:pt x="18" y="63"/>
                      <a:pt x="13" y="63"/>
                    </a:cubicBezTo>
                    <a:cubicBezTo>
                      <a:pt x="11" y="63"/>
                      <a:pt x="9" y="63"/>
                      <a:pt x="6" y="63"/>
                    </a:cubicBezTo>
                    <a:cubicBezTo>
                      <a:pt x="4" y="62"/>
                      <a:pt x="2" y="62"/>
                      <a:pt x="0" y="61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6"/>
                      <a:pt x="5" y="57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5" y="50"/>
                      <a:pt x="25" y="47"/>
                    </a:cubicBezTo>
                    <a:cubicBezTo>
                      <a:pt x="25" y="42"/>
                      <a:pt x="22" y="38"/>
                      <a:pt x="15" y="34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2" y="24"/>
                    </a:cubicBezTo>
                    <a:cubicBezTo>
                      <a:pt x="1" y="21"/>
                      <a:pt x="0" y="19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2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  <a:cubicBezTo>
                      <a:pt x="25" y="1"/>
                      <a:pt x="27" y="2"/>
                      <a:pt x="28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447"/>
              <p:cNvSpPr>
                <a:spLocks noChangeAspect="1"/>
              </p:cNvSpPr>
              <p:nvPr/>
            </p:nvSpPr>
            <p:spPr bwMode="auto">
              <a:xfrm>
                <a:off x="1937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7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2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3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5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9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7"/>
                    </a:cubicBezTo>
                    <a:cubicBezTo>
                      <a:pt x="30" y="40"/>
                      <a:pt x="31" y="42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1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2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5" y="56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7" y="28"/>
                      <a:pt x="4" y="26"/>
                      <a:pt x="3" y="23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5" y="1"/>
                      <a:pt x="27" y="1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448"/>
              <p:cNvSpPr>
                <a:spLocks noChangeAspect="1"/>
              </p:cNvSpPr>
              <p:nvPr/>
            </p:nvSpPr>
            <p:spPr bwMode="auto">
              <a:xfrm>
                <a:off x="3373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3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8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4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6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10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2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3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6" y="56"/>
                      <a:pt x="8" y="57"/>
                    </a:cubicBezTo>
                    <a:cubicBezTo>
                      <a:pt x="10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3" y="24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  <a:cubicBezTo>
                      <a:pt x="25" y="1"/>
                      <a:pt x="27" y="2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449"/>
              <p:cNvSpPr>
                <a:spLocks noChangeAspect="1" noEditPoints="1"/>
              </p:cNvSpPr>
              <p:nvPr/>
            </p:nvSpPr>
            <p:spPr bwMode="auto">
              <a:xfrm>
                <a:off x="2136" y="2661"/>
                <a:ext cx="88" cy="10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47" y="9"/>
                  </a:cxn>
                  <a:cxn ang="0">
                    <a:pos x="55" y="33"/>
                  </a:cxn>
                  <a:cxn ang="0">
                    <a:pos x="47" y="56"/>
                  </a:cxn>
                  <a:cxn ang="0">
                    <a:pos x="27" y="65"/>
                  </a:cxn>
                  <a:cxn ang="0">
                    <a:pos x="7" y="56"/>
                  </a:cxn>
                  <a:cxn ang="0">
                    <a:pos x="0" y="33"/>
                  </a:cxn>
                  <a:cxn ang="0">
                    <a:pos x="7" y="9"/>
                  </a:cxn>
                  <a:cxn ang="0">
                    <a:pos x="27" y="0"/>
                  </a:cxn>
                  <a:cxn ang="0">
                    <a:pos x="28" y="6"/>
                  </a:cxn>
                  <a:cxn ang="0">
                    <a:pos x="12" y="13"/>
                  </a:cxn>
                  <a:cxn ang="0">
                    <a:pos x="6" y="33"/>
                  </a:cxn>
                  <a:cxn ang="0">
                    <a:pos x="12" y="52"/>
                  </a:cxn>
                  <a:cxn ang="0">
                    <a:pos x="28" y="60"/>
                  </a:cxn>
                  <a:cxn ang="0">
                    <a:pos x="43" y="52"/>
                  </a:cxn>
                  <a:cxn ang="0">
                    <a:pos x="49" y="33"/>
                  </a:cxn>
                  <a:cxn ang="0">
                    <a:pos x="43" y="13"/>
                  </a:cxn>
                  <a:cxn ang="0">
                    <a:pos x="28" y="6"/>
                  </a:cxn>
                </a:cxnLst>
                <a:rect l="0" t="0" r="r" b="b"/>
                <a:pathLst>
                  <a:path w="55" h="65">
                    <a:moveTo>
                      <a:pt x="27" y="0"/>
                    </a:moveTo>
                    <a:cubicBezTo>
                      <a:pt x="36" y="0"/>
                      <a:pt x="43" y="3"/>
                      <a:pt x="47" y="9"/>
                    </a:cubicBezTo>
                    <a:cubicBezTo>
                      <a:pt x="52" y="15"/>
                      <a:pt x="55" y="23"/>
                      <a:pt x="55" y="33"/>
                    </a:cubicBezTo>
                    <a:cubicBezTo>
                      <a:pt x="55" y="42"/>
                      <a:pt x="52" y="50"/>
                      <a:pt x="47" y="56"/>
                    </a:cubicBezTo>
                    <a:cubicBezTo>
                      <a:pt x="43" y="62"/>
                      <a:pt x="36" y="65"/>
                      <a:pt x="27" y="65"/>
                    </a:cubicBezTo>
                    <a:cubicBezTo>
                      <a:pt x="19" y="65"/>
                      <a:pt x="12" y="62"/>
                      <a:pt x="7" y="56"/>
                    </a:cubicBezTo>
                    <a:cubicBezTo>
                      <a:pt x="2" y="50"/>
                      <a:pt x="0" y="42"/>
                      <a:pt x="0" y="33"/>
                    </a:cubicBezTo>
                    <a:cubicBezTo>
                      <a:pt x="0" y="23"/>
                      <a:pt x="2" y="15"/>
                      <a:pt x="7" y="9"/>
                    </a:cubicBezTo>
                    <a:cubicBezTo>
                      <a:pt x="12" y="3"/>
                      <a:pt x="19" y="0"/>
                      <a:pt x="27" y="0"/>
                    </a:cubicBezTo>
                    <a:close/>
                    <a:moveTo>
                      <a:pt x="28" y="6"/>
                    </a:moveTo>
                    <a:cubicBezTo>
                      <a:pt x="21" y="6"/>
                      <a:pt x="16" y="8"/>
                      <a:pt x="12" y="13"/>
                    </a:cubicBezTo>
                    <a:cubicBezTo>
                      <a:pt x="8" y="18"/>
                      <a:pt x="6" y="24"/>
                      <a:pt x="6" y="33"/>
                    </a:cubicBezTo>
                    <a:cubicBezTo>
                      <a:pt x="6" y="41"/>
                      <a:pt x="8" y="47"/>
                      <a:pt x="12" y="52"/>
                    </a:cubicBezTo>
                    <a:cubicBezTo>
                      <a:pt x="16" y="57"/>
                      <a:pt x="21" y="60"/>
                      <a:pt x="28" y="60"/>
                    </a:cubicBezTo>
                    <a:cubicBezTo>
                      <a:pt x="34" y="60"/>
                      <a:pt x="39" y="57"/>
                      <a:pt x="43" y="52"/>
                    </a:cubicBezTo>
                    <a:cubicBezTo>
                      <a:pt x="47" y="47"/>
                      <a:pt x="49" y="41"/>
                      <a:pt x="49" y="33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9" y="8"/>
                      <a:pt x="34" y="6"/>
                      <a:pt x="28" y="6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450"/>
              <p:cNvSpPr>
                <a:spLocks noChangeAspect="1"/>
              </p:cNvSpPr>
              <p:nvPr/>
            </p:nvSpPr>
            <p:spPr bwMode="auto">
              <a:xfrm>
                <a:off x="2367" y="2661"/>
                <a:ext cx="67" cy="98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8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12" y="13"/>
                  </a:cxn>
                  <a:cxn ang="0">
                    <a:pos x="6" y="32"/>
                  </a:cxn>
                  <a:cxn ang="0">
                    <a:pos x="12" y="51"/>
                  </a:cxn>
                  <a:cxn ang="0">
                    <a:pos x="30" y="58"/>
                  </a:cxn>
                  <a:cxn ang="0">
                    <a:pos x="36" y="57"/>
                  </a:cxn>
                  <a:cxn ang="0">
                    <a:pos x="42" y="55"/>
                  </a:cxn>
                  <a:cxn ang="0">
                    <a:pos x="42" y="61"/>
                  </a:cxn>
                  <a:cxn ang="0">
                    <a:pos x="36" y="63"/>
                  </a:cxn>
                  <a:cxn ang="0">
                    <a:pos x="29" y="63"/>
                  </a:cxn>
                  <a:cxn ang="0">
                    <a:pos x="8" y="55"/>
                  </a:cxn>
                  <a:cxn ang="0">
                    <a:pos x="0" y="32"/>
                  </a:cxn>
                  <a:cxn ang="0">
                    <a:pos x="8" y="9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2" y="3"/>
                  </a:cxn>
                </a:cxnLst>
                <a:rect l="0" t="0" r="r" b="b"/>
                <a:pathLst>
                  <a:path w="42" h="63">
                    <a:moveTo>
                      <a:pt x="42" y="3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0" y="7"/>
                      <a:pt x="38" y="7"/>
                      <a:pt x="36" y="6"/>
                    </a:cubicBezTo>
                    <a:cubicBezTo>
                      <a:pt x="34" y="6"/>
                      <a:pt x="32" y="6"/>
                      <a:pt x="30" y="6"/>
                    </a:cubicBezTo>
                    <a:cubicBezTo>
                      <a:pt x="22" y="6"/>
                      <a:pt x="16" y="8"/>
                      <a:pt x="12" y="13"/>
                    </a:cubicBezTo>
                    <a:cubicBezTo>
                      <a:pt x="8" y="17"/>
                      <a:pt x="6" y="24"/>
                      <a:pt x="6" y="32"/>
                    </a:cubicBezTo>
                    <a:cubicBezTo>
                      <a:pt x="6" y="40"/>
                      <a:pt x="8" y="46"/>
                      <a:pt x="12" y="51"/>
                    </a:cubicBezTo>
                    <a:cubicBezTo>
                      <a:pt x="16" y="56"/>
                      <a:pt x="22" y="58"/>
                      <a:pt x="30" y="58"/>
                    </a:cubicBezTo>
                    <a:cubicBezTo>
                      <a:pt x="32" y="58"/>
                      <a:pt x="34" y="58"/>
                      <a:pt x="36" y="57"/>
                    </a:cubicBezTo>
                    <a:cubicBezTo>
                      <a:pt x="38" y="57"/>
                      <a:pt x="40" y="56"/>
                      <a:pt x="42" y="55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0" y="62"/>
                      <a:pt x="38" y="62"/>
                      <a:pt x="36" y="63"/>
                    </a:cubicBezTo>
                    <a:cubicBezTo>
                      <a:pt x="34" y="63"/>
                      <a:pt x="31" y="63"/>
                      <a:pt x="29" y="63"/>
                    </a:cubicBezTo>
                    <a:cubicBezTo>
                      <a:pt x="20" y="63"/>
                      <a:pt x="13" y="60"/>
                      <a:pt x="8" y="55"/>
                    </a:cubicBezTo>
                    <a:cubicBezTo>
                      <a:pt x="2" y="49"/>
                      <a:pt x="0" y="42"/>
                      <a:pt x="0" y="32"/>
                    </a:cubicBezTo>
                    <a:cubicBezTo>
                      <a:pt x="0" y="23"/>
                      <a:pt x="3" y="15"/>
                      <a:pt x="8" y="9"/>
                    </a:cubicBezTo>
                    <a:cubicBezTo>
                      <a:pt x="13" y="3"/>
                      <a:pt x="21" y="0"/>
                      <a:pt x="30" y="0"/>
                    </a:cubicBezTo>
                    <a:cubicBezTo>
                      <a:pt x="32" y="0"/>
                      <a:pt x="34" y="1"/>
                      <a:pt x="36" y="1"/>
                    </a:cubicBezTo>
                    <a:cubicBezTo>
                      <a:pt x="39" y="1"/>
                      <a:pt x="40" y="2"/>
                      <a:pt x="42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1451"/>
              <p:cNvSpPr>
                <a:spLocks noChangeAspect="1" noChangeArrowheads="1"/>
              </p:cNvSpPr>
              <p:nvPr/>
            </p:nvSpPr>
            <p:spPr bwMode="auto">
              <a:xfrm>
                <a:off x="2589" y="2661"/>
                <a:ext cx="9" cy="97"/>
              </a:xfrm>
              <a:prstGeom prst="rect">
                <a:avLst/>
              </a:prstGeom>
              <a:solidFill>
                <a:srgbClr val="6E605E"/>
              </a:solidFill>
              <a:ln w="6350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452"/>
            <p:cNvGrpSpPr>
              <a:grpSpLocks noChangeAspect="1"/>
            </p:cNvGrpSpPr>
            <p:nvPr/>
          </p:nvGrpSpPr>
          <p:grpSpPr bwMode="auto">
            <a:xfrm>
              <a:off x="1582" y="1330"/>
              <a:ext cx="1124" cy="783"/>
              <a:chOff x="1582" y="1330"/>
              <a:chExt cx="1124" cy="783"/>
            </a:xfrm>
          </p:grpSpPr>
          <p:sp>
            <p:nvSpPr>
              <p:cNvPr id="13" name="Freeform 1453"/>
              <p:cNvSpPr>
                <a:spLocks noChangeAspect="1"/>
              </p:cNvSpPr>
              <p:nvPr/>
            </p:nvSpPr>
            <p:spPr bwMode="auto">
              <a:xfrm>
                <a:off x="1833" y="1940"/>
                <a:ext cx="281" cy="16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37" y="22"/>
                  </a:cxn>
                  <a:cxn ang="0">
                    <a:pos x="21" y="0"/>
                  </a:cxn>
                </a:cxnLst>
                <a:rect l="0" t="0" r="r" b="b"/>
                <a:pathLst>
                  <a:path w="37" h="2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22" y="21"/>
                      <a:pt x="37" y="22"/>
                    </a:cubicBezTo>
                    <a:cubicBezTo>
                      <a:pt x="30" y="17"/>
                      <a:pt x="25" y="9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454"/>
              <p:cNvSpPr>
                <a:spLocks noChangeAspect="1"/>
              </p:cNvSpPr>
              <p:nvPr/>
            </p:nvSpPr>
            <p:spPr bwMode="auto">
              <a:xfrm>
                <a:off x="1773" y="1739"/>
                <a:ext cx="212" cy="17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8" y="23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6" y="23"/>
                  </a:cxn>
                </a:cxnLst>
                <a:rect l="0" t="0" r="r" b="b"/>
                <a:pathLst>
                  <a:path w="28" h="23">
                    <a:moveTo>
                      <a:pt x="6" y="2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25" y="16"/>
                      <a:pt x="24" y="8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55"/>
              <p:cNvSpPr>
                <a:spLocks noChangeAspect="1"/>
              </p:cNvSpPr>
              <p:nvPr/>
            </p:nvSpPr>
            <p:spPr bwMode="auto">
              <a:xfrm>
                <a:off x="1978" y="1739"/>
                <a:ext cx="150" cy="173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4" y="23"/>
                  </a:cxn>
                </a:cxnLst>
                <a:rect l="0" t="0" r="r" b="b"/>
                <a:pathLst>
                  <a:path w="20" h="23">
                    <a:moveTo>
                      <a:pt x="4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1" y="16"/>
                      <a:pt x="4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456"/>
              <p:cNvSpPr>
                <a:spLocks noChangeAspect="1"/>
              </p:cNvSpPr>
              <p:nvPr/>
            </p:nvSpPr>
            <p:spPr bwMode="auto">
              <a:xfrm>
                <a:off x="2151" y="1739"/>
                <a:ext cx="160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17" y="23"/>
                  </a:cxn>
                  <a:cxn ang="0">
                    <a:pos x="21" y="0"/>
                  </a:cxn>
                </a:cxnLst>
                <a:rect l="0" t="0" r="r" b="b"/>
                <a:pathLst>
                  <a:path w="21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20" y="16"/>
                      <a:pt x="21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457"/>
              <p:cNvSpPr>
                <a:spLocks noChangeAspect="1"/>
              </p:cNvSpPr>
              <p:nvPr/>
            </p:nvSpPr>
            <p:spPr bwMode="auto">
              <a:xfrm>
                <a:off x="2151" y="1940"/>
                <a:ext cx="114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7" y="15"/>
                      <a:pt x="12" y="8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458"/>
              <p:cNvSpPr>
                <a:spLocks noChangeAspect="1"/>
              </p:cNvSpPr>
              <p:nvPr/>
            </p:nvSpPr>
            <p:spPr bwMode="auto">
              <a:xfrm>
                <a:off x="1644" y="1940"/>
                <a:ext cx="371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43" y="23"/>
                  </a:cxn>
                  <a:cxn ang="0">
                    <a:pos x="49" y="23"/>
                  </a:cxn>
                  <a:cxn ang="0">
                    <a:pos x="21" y="0"/>
                  </a:cxn>
                </a:cxnLst>
                <a:rect l="0" t="0" r="r" b="b"/>
                <a:pathLst>
                  <a:path w="49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3"/>
                      <a:pt x="25" y="23"/>
                      <a:pt x="43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38" y="18"/>
                      <a:pt x="28" y="10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459"/>
              <p:cNvSpPr>
                <a:spLocks noChangeAspect="1"/>
              </p:cNvSpPr>
              <p:nvPr/>
            </p:nvSpPr>
            <p:spPr bwMode="auto">
              <a:xfrm>
                <a:off x="1582" y="1739"/>
                <a:ext cx="214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6" y="23"/>
                  </a:cxn>
                  <a:cxn ang="0">
                    <a:pos x="28" y="23"/>
                  </a:cxn>
                  <a:cxn ang="0">
                    <a:pos x="21" y="0"/>
                  </a:cxn>
                </a:cxnLst>
                <a:rect l="0" t="0" r="r" b="b"/>
                <a:pathLst>
                  <a:path w="28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4" y="16"/>
                      <a:pt x="22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460"/>
              <p:cNvSpPr>
                <a:spLocks noChangeAspect="1"/>
              </p:cNvSpPr>
              <p:nvPr/>
            </p:nvSpPr>
            <p:spPr bwMode="auto">
              <a:xfrm>
                <a:off x="2493" y="1739"/>
                <a:ext cx="213" cy="17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3"/>
                  </a:cxn>
                  <a:cxn ang="0">
                    <a:pos x="22" y="23"/>
                  </a:cxn>
                  <a:cxn ang="0">
                    <a:pos x="28" y="0"/>
                  </a:cxn>
                  <a:cxn ang="0">
                    <a:pos x="6" y="0"/>
                  </a:cxn>
                </a:cxnLst>
                <a:rect l="0" t="0" r="r" b="b"/>
                <a:pathLst>
                  <a:path w="28" h="23">
                    <a:moveTo>
                      <a:pt x="6" y="0"/>
                    </a:moveTo>
                    <a:cubicBezTo>
                      <a:pt x="6" y="8"/>
                      <a:pt x="4" y="16"/>
                      <a:pt x="0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6" y="16"/>
                      <a:pt x="28" y="8"/>
                      <a:pt x="2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1461"/>
              <p:cNvSpPr>
                <a:spLocks noChangeAspect="1"/>
              </p:cNvSpPr>
              <p:nvPr/>
            </p:nvSpPr>
            <p:spPr bwMode="auto">
              <a:xfrm>
                <a:off x="2265" y="1940"/>
                <a:ext cx="380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23"/>
                  </a:cxn>
                  <a:cxn ang="0">
                    <a:pos x="50" y="0"/>
                  </a:cxn>
                  <a:cxn ang="0">
                    <a:pos x="28" y="0"/>
                  </a:cxn>
                  <a:cxn ang="0">
                    <a:pos x="0" y="23"/>
                  </a:cxn>
                </a:cxnLst>
                <a:rect l="0" t="0" r="r" b="b"/>
                <a:pathLst>
                  <a:path w="50" h="23">
                    <a:moveTo>
                      <a:pt x="0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25" y="23"/>
                      <a:pt x="41" y="13"/>
                      <a:pt x="5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2" y="10"/>
                      <a:pt x="12" y="18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1462"/>
              <p:cNvSpPr>
                <a:spLocks noChangeAspect="1"/>
              </p:cNvSpPr>
              <p:nvPr/>
            </p:nvSpPr>
            <p:spPr bwMode="auto">
              <a:xfrm>
                <a:off x="2304" y="1739"/>
                <a:ext cx="211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1" y="23"/>
                  </a:cxn>
                  <a:cxn ang="0">
                    <a:pos x="28" y="0"/>
                  </a:cxn>
                  <a:cxn ang="0">
                    <a:pos x="5" y="0"/>
                  </a:cxn>
                  <a:cxn ang="0">
                    <a:pos x="0" y="23"/>
                  </a:cxn>
                </a:cxnLst>
                <a:rect l="0" t="0" r="r" b="b"/>
                <a:pathLst>
                  <a:path w="28" h="23">
                    <a:moveTo>
                      <a:pt x="0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6"/>
                      <a:pt x="28" y="8"/>
                      <a:pt x="2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8"/>
                      <a:pt x="3" y="16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463"/>
              <p:cNvSpPr>
                <a:spLocks noChangeAspect="1"/>
              </p:cNvSpPr>
              <p:nvPr/>
            </p:nvSpPr>
            <p:spPr bwMode="auto">
              <a:xfrm>
                <a:off x="2174" y="1940"/>
                <a:ext cx="273" cy="1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6" y="0"/>
                  </a:cxn>
                  <a:cxn ang="0">
                    <a:pos x="0" y="22"/>
                  </a:cxn>
                  <a:cxn ang="0">
                    <a:pos x="36" y="0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9"/>
                      <a:pt x="7" y="17"/>
                      <a:pt x="0" y="22"/>
                    </a:cubicBezTo>
                    <a:cubicBezTo>
                      <a:pt x="15" y="20"/>
                      <a:pt x="28" y="12"/>
                      <a:pt x="36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464"/>
              <p:cNvSpPr>
                <a:spLocks noChangeAspect="1"/>
              </p:cNvSpPr>
              <p:nvPr/>
            </p:nvSpPr>
            <p:spPr bwMode="auto">
              <a:xfrm>
                <a:off x="2023" y="1940"/>
                <a:ext cx="105" cy="15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14" y="20"/>
                  </a:cxn>
                </a:cxnLst>
                <a:rect l="0" t="0" r="r" b="b"/>
                <a:pathLst>
                  <a:path w="14" h="20">
                    <a:moveTo>
                      <a:pt x="14" y="2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8" y="15"/>
                      <a:pt x="14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465"/>
              <p:cNvSpPr>
                <a:spLocks noChangeAspect="1"/>
              </p:cNvSpPr>
              <p:nvPr/>
            </p:nvSpPr>
            <p:spPr bwMode="auto">
              <a:xfrm>
                <a:off x="1833" y="1330"/>
                <a:ext cx="281" cy="1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37" y="0"/>
                  </a:cxn>
                </a:cxnLst>
                <a:rect l="0" t="0" r="r" b="b"/>
                <a:pathLst>
                  <a:path w="37" h="23">
                    <a:moveTo>
                      <a:pt x="37" y="0"/>
                    </a:moveTo>
                    <a:cubicBezTo>
                      <a:pt x="22" y="2"/>
                      <a:pt x="9" y="10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4"/>
                      <a:pt x="30" y="6"/>
                      <a:pt x="3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1466"/>
              <p:cNvSpPr>
                <a:spLocks noChangeAspect="1"/>
              </p:cNvSpPr>
              <p:nvPr/>
            </p:nvSpPr>
            <p:spPr bwMode="auto">
              <a:xfrm>
                <a:off x="1773" y="1534"/>
                <a:ext cx="212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3" y="24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15"/>
                      <a:pt x="25" y="7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1467"/>
              <p:cNvSpPr>
                <a:spLocks noChangeAspect="1"/>
              </p:cNvSpPr>
              <p:nvPr/>
            </p:nvSpPr>
            <p:spPr bwMode="auto">
              <a:xfrm>
                <a:off x="1978" y="1534"/>
                <a:ext cx="150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0" y="24"/>
                  </a:cxn>
                  <a:cxn ang="0">
                    <a:pos x="20" y="0"/>
                  </a:cxn>
                  <a:cxn ang="0">
                    <a:pos x="4" y="0"/>
                  </a:cxn>
                  <a:cxn ang="0">
                    <a:pos x="0" y="24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1468"/>
              <p:cNvSpPr>
                <a:spLocks noChangeAspect="1"/>
              </p:cNvSpPr>
              <p:nvPr/>
            </p:nvSpPr>
            <p:spPr bwMode="auto">
              <a:xfrm>
                <a:off x="2151" y="1534"/>
                <a:ext cx="160" cy="18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17" y="0"/>
                  </a:cxn>
                </a:cxnLst>
                <a:rect l="0" t="0" r="r" b="b"/>
                <a:pathLst>
                  <a:path w="21" h="24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15"/>
                      <a:pt x="20" y="7"/>
                      <a:pt x="1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469"/>
              <p:cNvSpPr>
                <a:spLocks noChangeAspect="1"/>
              </p:cNvSpPr>
              <p:nvPr/>
            </p:nvSpPr>
            <p:spPr bwMode="auto">
              <a:xfrm>
                <a:off x="2151" y="1346"/>
                <a:ext cx="114" cy="159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cubicBezTo>
                      <a:pt x="12" y="13"/>
                      <a:pt x="7" y="5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1470"/>
              <p:cNvSpPr>
                <a:spLocks noChangeAspect="1"/>
              </p:cNvSpPr>
              <p:nvPr/>
            </p:nvSpPr>
            <p:spPr bwMode="auto">
              <a:xfrm>
                <a:off x="1644" y="1330"/>
                <a:ext cx="371" cy="1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3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49" y="0"/>
                  </a:cxn>
                </a:cxnLst>
                <a:rect l="0" t="0" r="r" b="b"/>
                <a:pathLst>
                  <a:path w="49" h="23">
                    <a:moveTo>
                      <a:pt x="49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25" y="0"/>
                      <a:pt x="9" y="9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8" y="12"/>
                      <a:pt x="38" y="4"/>
                      <a:pt x="49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471"/>
              <p:cNvSpPr>
                <a:spLocks noChangeAspect="1"/>
              </p:cNvSpPr>
              <p:nvPr/>
            </p:nvSpPr>
            <p:spPr bwMode="auto">
              <a:xfrm>
                <a:off x="1582" y="1534"/>
                <a:ext cx="214" cy="1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28" y="0"/>
                  </a:cxn>
                </a:cxnLst>
                <a:rect l="0" t="0" r="r" b="b"/>
                <a:pathLst>
                  <a:path w="28" h="24">
                    <a:moveTo>
                      <a:pt x="2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15"/>
                      <a:pt x="24" y="7"/>
                      <a:pt x="28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472"/>
              <p:cNvSpPr>
                <a:spLocks noChangeAspect="1"/>
              </p:cNvSpPr>
              <p:nvPr/>
            </p:nvSpPr>
            <p:spPr bwMode="auto">
              <a:xfrm>
                <a:off x="2493" y="1534"/>
                <a:ext cx="213" cy="182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28" y="24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cubicBezTo>
                      <a:pt x="28" y="15"/>
                      <a:pt x="26" y="7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6" y="15"/>
                      <a:pt x="6" y="24"/>
                    </a:cubicBez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473"/>
              <p:cNvSpPr>
                <a:spLocks noChangeAspect="1"/>
              </p:cNvSpPr>
              <p:nvPr/>
            </p:nvSpPr>
            <p:spPr bwMode="auto">
              <a:xfrm>
                <a:off x="2265" y="1330"/>
                <a:ext cx="380" cy="175"/>
              </a:xfrm>
              <a:custGeom>
                <a:avLst/>
                <a:gdLst/>
                <a:ahLst/>
                <a:cxnLst>
                  <a:cxn ang="0">
                    <a:pos x="28" y="23"/>
                  </a:cxn>
                  <a:cxn ang="0">
                    <a:pos x="50" y="2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8" y="23"/>
                  </a:cxn>
                </a:cxnLst>
                <a:rect l="0" t="0" r="r" b="b"/>
                <a:pathLst>
                  <a:path w="50" h="23">
                    <a:moveTo>
                      <a:pt x="28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41" y="9"/>
                      <a:pt x="25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2" y="12"/>
                      <a:pt x="28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474"/>
              <p:cNvSpPr>
                <a:spLocks noChangeAspect="1"/>
              </p:cNvSpPr>
              <p:nvPr/>
            </p:nvSpPr>
            <p:spPr bwMode="auto">
              <a:xfrm>
                <a:off x="2304" y="1534"/>
                <a:ext cx="211" cy="182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28" y="24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5" y="24"/>
                  </a:cxn>
                </a:cxnLst>
                <a:rect l="0" t="0" r="r" b="b"/>
                <a:pathLst>
                  <a:path w="28" h="24">
                    <a:moveTo>
                      <a:pt x="5" y="2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15"/>
                      <a:pt x="25" y="7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4" y="15"/>
                      <a:pt x="5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475"/>
              <p:cNvSpPr>
                <a:spLocks noChangeAspect="1"/>
              </p:cNvSpPr>
              <p:nvPr/>
            </p:nvSpPr>
            <p:spPr bwMode="auto">
              <a:xfrm>
                <a:off x="2174" y="1330"/>
                <a:ext cx="273" cy="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3"/>
                  </a:cxn>
                  <a:cxn ang="0">
                    <a:pos x="36" y="23"/>
                  </a:cxn>
                  <a:cxn ang="0">
                    <a:pos x="0" y="0"/>
                  </a:cxn>
                </a:cxnLst>
                <a:rect l="0" t="0" r="r" b="b"/>
                <a:pathLst>
                  <a:path w="36" h="23">
                    <a:moveTo>
                      <a:pt x="0" y="0"/>
                    </a:moveTo>
                    <a:cubicBezTo>
                      <a:pt x="7" y="6"/>
                      <a:pt x="12" y="14"/>
                      <a:pt x="1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28" y="11"/>
                      <a:pt x="15" y="2"/>
                      <a:pt x="0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476"/>
              <p:cNvSpPr>
                <a:spLocks noChangeAspect="1"/>
              </p:cNvSpPr>
              <p:nvPr/>
            </p:nvSpPr>
            <p:spPr bwMode="auto">
              <a:xfrm>
                <a:off x="2023" y="1353"/>
                <a:ext cx="105" cy="15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4" y="20"/>
                  </a:cxn>
                  <a:cxn ang="0">
                    <a:pos x="14" y="0"/>
                  </a:cxn>
                  <a:cxn ang="0">
                    <a:pos x="0" y="20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5"/>
                      <a:pt x="3" y="12"/>
                      <a:pt x="0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AB35-599C-4B7C-92B8-FDBADF92EF11}" type="slidenum">
              <a:rPr lang="en-US"/>
              <a:pPr/>
              <a:t>10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Stated Preference Exercise: Express Lanes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b="11355"/>
          <a:stretch>
            <a:fillRect/>
          </a:stretch>
        </p:blipFill>
        <p:spPr bwMode="auto">
          <a:xfrm>
            <a:off x="685800" y="685800"/>
            <a:ext cx="7620000" cy="5550168"/>
          </a:xfrm>
          <a:prstGeom prst="rect">
            <a:avLst/>
          </a:prstGeom>
          <a:noFill/>
          <a:ln w="12700" cmpd="sng">
            <a:solidFill>
              <a:srgbClr val="8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Suppression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about trip reduction under a specific travel scenario</a:t>
            </a:r>
          </a:p>
          <a:p>
            <a:r>
              <a:rPr lang="en-US" dirty="0"/>
              <a:t>Follow-up to find out how trips would be reduced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6000" t="17188" r="16000" b="16406"/>
          <a:stretch>
            <a:fillRect/>
          </a:stretch>
        </p:blipFill>
        <p:spPr bwMode="auto">
          <a:xfrm>
            <a:off x="1219200" y="1593396"/>
            <a:ext cx="6943725" cy="495980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09575" y="2590800"/>
            <a:ext cx="4114800" cy="35052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7725" y="2590800"/>
            <a:ext cx="4114800" cy="35052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998A7-1B99-42B0-BB6F-0FE469DF897A}" type="slidenum">
              <a:rPr lang="en-US"/>
              <a:pPr/>
              <a:t>12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Administration and Sample Characteristics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1524000"/>
          </a:xfrm>
        </p:spPr>
        <p:txBody>
          <a:bodyPr/>
          <a:lstStyle/>
          <a:p>
            <a:r>
              <a:rPr lang="en-US" sz="2000" dirty="0"/>
              <a:t>Survey administered online to residents of all six counties</a:t>
            </a:r>
          </a:p>
          <a:p>
            <a:r>
              <a:rPr lang="en-US" sz="2000" dirty="0"/>
              <a:t>3,590 responses</a:t>
            </a:r>
          </a:p>
          <a:p>
            <a:r>
              <a:rPr lang="en-US" sz="2000" dirty="0"/>
              <a:t>Each respondent evaluated 2 different pricing strategies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5842084"/>
            <a:ext cx="36487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*Census data from the 2009 American Community Survey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10125" y="25908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accent6"/>
                </a:solidFill>
                <a:latin typeface="Trebuchet MS" pitchFamily="34" charset="0"/>
                <a:ea typeface="MS PGothic" pitchFamily="34" charset="-128"/>
              </a:rPr>
              <a:t>Pricing Strategies Evaluated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9125" y="25908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chemeClr val="accent6"/>
                </a:solidFill>
                <a:latin typeface="Trebuchet MS" pitchFamily="34" charset="0"/>
                <a:ea typeface="MS PGothic" pitchFamily="34" charset="-128"/>
              </a:rPr>
              <a:t>County of Residence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314325" y="2895600"/>
          <a:ext cx="4191000" cy="309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4657725" y="2971800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962400" y="609600"/>
            <a:ext cx="4953000" cy="58674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Characteristics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3400" y="762000"/>
            <a:ext cx="3200400" cy="1295400"/>
          </a:xfrm>
        </p:spPr>
        <p:txBody>
          <a:bodyPr/>
          <a:lstStyle/>
          <a:p>
            <a:r>
              <a:rPr lang="en-US" dirty="0"/>
              <a:t>Alternate destination availability</a:t>
            </a:r>
          </a:p>
          <a:p>
            <a:pPr lvl="1"/>
            <a:r>
              <a:rPr lang="en-US" dirty="0"/>
              <a:t>Differs by trip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998A7-1B99-42B0-BB6F-0FE469DF897A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038600" y="762000"/>
          <a:ext cx="47244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267200" y="2590800"/>
          <a:ext cx="457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12"/>
          <p:cNvSpPr txBox="1">
            <a:spLocks/>
          </p:cNvSpPr>
          <p:nvPr/>
        </p:nvSpPr>
        <p:spPr bwMode="auto">
          <a:xfrm>
            <a:off x="533400" y="48768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marR="0" lvl="0" indent="-1666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Opinion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pricing strategy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1963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lang="en-US" sz="1400" kern="0" dirty="0">
                <a:latin typeface="+mn-lt"/>
              </a:rPr>
              <a:t>Opinion decreases as the ability to avoid the toll/fee decreases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Content Placeholder 12"/>
          <p:cNvSpPr txBox="1">
            <a:spLocks/>
          </p:cNvSpPr>
          <p:nvPr/>
        </p:nvSpPr>
        <p:spPr bwMode="auto">
          <a:xfrm>
            <a:off x="533400" y="27432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marR="0" lvl="0" indent="-1666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Departure time shift</a:t>
            </a:r>
          </a:p>
          <a:p>
            <a:pPr marL="461963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54% can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shift earlier</a:t>
            </a:r>
          </a:p>
          <a:p>
            <a:pPr marL="461963" marR="0" lvl="1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Wingdings 2" pitchFamily="18" charset="2"/>
              <a:buChar char="¡"/>
              <a:tabLst/>
              <a:defRPr/>
            </a:pPr>
            <a:r>
              <a:rPr lang="en-US" sz="1400" kern="0" baseline="0" dirty="0">
                <a:latin typeface="+mn-lt"/>
              </a:rPr>
              <a:t>62%</a:t>
            </a:r>
            <a:r>
              <a:rPr lang="en-US" sz="1400" kern="0" dirty="0">
                <a:latin typeface="+mn-lt"/>
              </a:rPr>
              <a:t> can shift later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626" y="257175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+mn-lt"/>
              </a:rPr>
              <a:t>Earlier</a:t>
            </a:r>
            <a:endParaRPr lang="en-US" sz="1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0984" y="2571750"/>
            <a:ext cx="5180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+mn-lt"/>
              </a:rPr>
              <a:t>Later</a:t>
            </a:r>
            <a:endParaRPr lang="en-US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7687" y="657225"/>
            <a:ext cx="3756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+mn-lt"/>
              </a:rPr>
              <a:t>Is an alternate destination available for this trip?</a:t>
            </a:r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6169" y="2362200"/>
            <a:ext cx="3517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+mn-lt"/>
              </a:rPr>
              <a:t>Ability to shift departure time earlier or later 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/>
        </p:nvGraphicFramePr>
        <p:xfrm>
          <a:off x="4191000" y="4724400"/>
          <a:ext cx="4572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44701" y="4572000"/>
            <a:ext cx="2100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+mn-lt"/>
              </a:rPr>
              <a:t>Opinion of pricing strategy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F4F0A-DC85-4C1A-8B5E-C479171AC789}" type="slidenum">
              <a:rPr lang="en-US"/>
              <a:pPr/>
              <a:t>14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Model Estimation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3429000"/>
          </a:xfrm>
        </p:spPr>
        <p:txBody>
          <a:bodyPr/>
          <a:lstStyle/>
          <a:p>
            <a:r>
              <a:rPr lang="en-US" dirty="0"/>
              <a:t>Multinomial </a:t>
            </a:r>
            <a:r>
              <a:rPr lang="en-US" dirty="0" err="1"/>
              <a:t>Logit</a:t>
            </a:r>
            <a:r>
              <a:rPr lang="en-US" dirty="0"/>
              <a:t> (MNL) models estimated using the SP data</a:t>
            </a:r>
          </a:p>
          <a:p>
            <a:r>
              <a:rPr lang="en-US" dirty="0"/>
              <a:t>Tested numerous utility specifications</a:t>
            </a:r>
          </a:p>
          <a:p>
            <a:pPr lvl="1"/>
            <a:r>
              <a:rPr lang="en-US" dirty="0"/>
              <a:t>Variables from the SP experiments (travel time, cost, etc.)</a:t>
            </a:r>
          </a:p>
          <a:p>
            <a:pPr lvl="1"/>
            <a:r>
              <a:rPr lang="en-US" dirty="0"/>
              <a:t>Revealed trip characteristic variables (trip purpose, time of day, etc.)</a:t>
            </a:r>
          </a:p>
          <a:p>
            <a:pPr lvl="1"/>
            <a:r>
              <a:rPr lang="en-US" dirty="0"/>
              <a:t>Demographic variables</a:t>
            </a:r>
          </a:p>
          <a:p>
            <a:r>
              <a:rPr lang="en-US" dirty="0"/>
              <a:t>Models segmented by trip purpose and time of day</a:t>
            </a:r>
          </a:p>
          <a:p>
            <a:r>
              <a:rPr lang="en-US" dirty="0"/>
              <a:t>Final model specification chosen based on:</a:t>
            </a:r>
          </a:p>
          <a:p>
            <a:pPr lvl="1"/>
            <a:r>
              <a:rPr lang="en-US" dirty="0"/>
              <a:t>Expected application</a:t>
            </a:r>
          </a:p>
          <a:p>
            <a:pPr lvl="1"/>
            <a:r>
              <a:rPr lang="en-US" dirty="0"/>
              <a:t>Statistical significance of parameter estimates</a:t>
            </a:r>
          </a:p>
          <a:p>
            <a:pPr lvl="1"/>
            <a:r>
              <a:rPr lang="en-US" dirty="0"/>
              <a:t>Model fit</a:t>
            </a:r>
          </a:p>
          <a:p>
            <a:pPr lvl="1"/>
            <a:r>
              <a:rPr lang="en-US" dirty="0"/>
              <a:t>Intuitiveness and reasonableness of the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4114800"/>
          <a:ext cx="67818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Work Commute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 commute</a:t>
                      </a:r>
                      <a:r>
                        <a:rPr lang="en-US" sz="1400" baseline="0" dirty="0"/>
                        <a:t> trips at any time of day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Business-related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Business-related</a:t>
                      </a:r>
                      <a:r>
                        <a:rPr lang="en-US" sz="1400" baseline="0" dirty="0"/>
                        <a:t> trips at any time of day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Non-work Peak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other trip</a:t>
                      </a:r>
                      <a:r>
                        <a:rPr lang="en-US" sz="1400" baseline="0" dirty="0"/>
                        <a:t> purposes during peak hours</a:t>
                      </a:r>
                    </a:p>
                    <a:p>
                      <a:r>
                        <a:rPr lang="en-US" sz="1400" baseline="0" dirty="0"/>
                        <a:t>(6:00 AM – 10:00 AM; 3:00PM – 7:00 PM)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Non-work Off-peak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other trip purposes during off-peak hours</a:t>
                      </a:r>
                    </a:p>
                    <a:p>
                      <a:r>
                        <a:rPr lang="de-DE" sz="1400" dirty="0"/>
                        <a:t>(10:00 AM – 3:00 PM; 7:00</a:t>
                      </a:r>
                      <a:r>
                        <a:rPr lang="de-DE" sz="1400" baseline="0" dirty="0"/>
                        <a:t> </a:t>
                      </a:r>
                      <a:r>
                        <a:rPr lang="de-DE" sz="1400" dirty="0"/>
                        <a:t>PM – 6:00 AM)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6219825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E649-2FF7-4367-B25C-963831705043}" type="slidenum">
              <a:rPr lang="en-US"/>
              <a:pPr/>
              <a:t>15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Model Results</a:t>
            </a:r>
          </a:p>
        </p:txBody>
      </p:sp>
      <p:sp>
        <p:nvSpPr>
          <p:cNvPr id="178" name="Content Placeholder 175"/>
          <p:cNvSpPr txBox="1">
            <a:spLocks/>
          </p:cNvSpPr>
          <p:nvPr/>
        </p:nvSpPr>
        <p:spPr bwMode="auto">
          <a:xfrm>
            <a:off x="381000" y="60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marR="0" lvl="0" indent="-1666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633" y="914400"/>
            <a:ext cx="437176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762000"/>
            <a:ext cx="4267200" cy="3505200"/>
          </a:xfrm>
        </p:spPr>
        <p:txBody>
          <a:bodyPr/>
          <a:lstStyle/>
          <a:p>
            <a:r>
              <a:rPr lang="en-US" dirty="0"/>
              <a:t>Coefficients specified for:</a:t>
            </a:r>
          </a:p>
          <a:p>
            <a:pPr lvl="1"/>
            <a:r>
              <a:rPr lang="en-US" dirty="0"/>
              <a:t>Travel time</a:t>
            </a:r>
          </a:p>
          <a:p>
            <a:pPr lvl="1"/>
            <a:r>
              <a:rPr lang="en-US" dirty="0"/>
              <a:t>Toll cost</a:t>
            </a:r>
          </a:p>
          <a:p>
            <a:pPr lvl="1"/>
            <a:r>
              <a:rPr lang="en-US" dirty="0"/>
              <a:t>Mode/route specific constants</a:t>
            </a:r>
          </a:p>
          <a:p>
            <a:pPr lvl="1"/>
            <a:r>
              <a:rPr lang="en-US" dirty="0"/>
              <a:t>Departure shift</a:t>
            </a:r>
          </a:p>
          <a:p>
            <a:pPr lvl="1"/>
            <a:r>
              <a:rPr lang="en-US" dirty="0"/>
              <a:t>Dummy variables for current HOV/transit users</a:t>
            </a:r>
          </a:p>
          <a:p>
            <a:pPr lvl="1"/>
            <a:r>
              <a:rPr lang="en-US" dirty="0"/>
              <a:t>Bias removing variables</a:t>
            </a:r>
          </a:p>
          <a:p>
            <a:r>
              <a:rPr lang="en-US" dirty="0"/>
              <a:t>VOT varies from $6.00 to $20.00 depending on traveler segment and household income 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152400" y="3962400"/>
          <a:ext cx="5105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43658" y="609600"/>
            <a:ext cx="4020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Model Coefficients for Commute Segment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90799" y="2676525"/>
            <a:ext cx="6505575" cy="41148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Model Sensitivities: Express Lanes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2438400" y="2752725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50" y="685801"/>
          <a:ext cx="8763007" cy="185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8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Attribute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Express Lanes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Express Lanes Shift Early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Express Lanes Shift Late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Express Lanes HOV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Regular Lanes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Transit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/>
                        <a:t>Travel Time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35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30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30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40</a:t>
                      </a:r>
                      <a:r>
                        <a:rPr lang="en-US" sz="1200" b="1" baseline="0" dirty="0"/>
                        <a:t>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60 minutes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/>
                        <a:t>Toll Cost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$0.10-$1.00/mi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50% discount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50% discount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50%</a:t>
                      </a:r>
                      <a:r>
                        <a:rPr lang="en-US" sz="1200" b="1" baseline="0" dirty="0"/>
                        <a:t> discount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Toll free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$2.00</a:t>
                      </a:r>
                      <a:r>
                        <a:rPr lang="en-US" sz="1200" b="1" baseline="0" dirty="0"/>
                        <a:t> fare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/>
                        <a:t>Shift Amount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60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60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/>
                        <a:t>Occupancy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+1 passenger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52400" y="3073731"/>
            <a:ext cx="2286000" cy="26412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Work Commute Segment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Illustrative only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Based on </a:t>
            </a:r>
            <a:r>
              <a:rPr lang="en-US" sz="1200" dirty="0" err="1">
                <a:latin typeface="+mn-lt"/>
              </a:rPr>
              <a:t>uncalibrated</a:t>
            </a:r>
            <a:r>
              <a:rPr lang="en-US" sz="1200" dirty="0">
                <a:latin typeface="+mn-lt"/>
              </a:rPr>
              <a:t> choice model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Results presented for only 1 example trip with the characteristics outlined above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Results do not include interactions with regional network model</a:t>
            </a:r>
          </a:p>
          <a:p>
            <a:pPr marL="457200" lvl="0" indent="-457200"/>
            <a:endParaRPr lang="en-US" sz="1100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" y="2895600"/>
            <a:ext cx="793665" cy="4105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Notes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90800" y="2676525"/>
            <a:ext cx="6496050" cy="4114800"/>
          </a:xfrm>
          <a:prstGeom prst="rect">
            <a:avLst/>
          </a:prstGeom>
          <a:gradFill rotWithShape="1">
            <a:gsLst>
              <a:gs pos="0">
                <a:srgbClr val="C9C9C9">
                  <a:alpha val="39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DAE4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Model Sensitivities: Area Pricing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1450" y="685801"/>
          <a:ext cx="8763007" cy="185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8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Attribute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Destination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</a:t>
                      </a:r>
                      <a:r>
                        <a:rPr lang="en-US" sz="1400" dirty="0" err="1"/>
                        <a:t>Dest</a:t>
                      </a:r>
                      <a:r>
                        <a:rPr lang="en-US" sz="1400" dirty="0"/>
                        <a:t> Shift Early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 </a:t>
                      </a:r>
                      <a:r>
                        <a:rPr lang="en-US" sz="1400" dirty="0" err="1"/>
                        <a:t>Dest</a:t>
                      </a:r>
                      <a:r>
                        <a:rPr lang="en-US" sz="1400" dirty="0"/>
                        <a:t> Shift Late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Current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Dest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HOV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Alternate Destination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Transit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/>
                        <a:t>Travel Time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35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30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30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40</a:t>
                      </a:r>
                      <a:r>
                        <a:rPr lang="en-US" sz="1200" b="1" baseline="0" dirty="0"/>
                        <a:t> minutes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60 minutes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/>
                        <a:t>Area</a:t>
                      </a:r>
                      <a:r>
                        <a:rPr lang="en-US" sz="1200" b="1" baseline="0" dirty="0"/>
                        <a:t> Pricing Fee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$1.00-$10.00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50% discount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50% discount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50%</a:t>
                      </a:r>
                      <a:r>
                        <a:rPr lang="en-US" sz="1200" b="1" baseline="0" dirty="0"/>
                        <a:t> discount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Toll free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$2.00</a:t>
                      </a:r>
                      <a:r>
                        <a:rPr lang="en-US" sz="1200" b="1" baseline="0" dirty="0"/>
                        <a:t> fare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/>
                        <a:t>Shift Amount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60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60 minutes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497">
                <a:tc>
                  <a:txBody>
                    <a:bodyPr/>
                    <a:lstStyle/>
                    <a:p>
                      <a:r>
                        <a:rPr lang="en-US" sz="1200" b="1" dirty="0"/>
                        <a:t>Occupancy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+1 passenger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371725" y="2733675"/>
          <a:ext cx="708660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52400" y="3073731"/>
            <a:ext cx="2286000" cy="26412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743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Work Commute Segment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Illustrative only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Based on </a:t>
            </a:r>
            <a:r>
              <a:rPr lang="en-US" sz="1200" dirty="0" err="1">
                <a:latin typeface="+mn-lt"/>
              </a:rPr>
              <a:t>uncalibrated</a:t>
            </a:r>
            <a:r>
              <a:rPr lang="en-US" sz="1200" dirty="0">
                <a:latin typeface="+mn-lt"/>
              </a:rPr>
              <a:t> choice model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Results presented for only 1 example trip with the characteristics outlined above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Results do not include interactions with regional network model</a:t>
            </a:r>
          </a:p>
          <a:p>
            <a:pPr marL="457200" lvl="0" indent="-457200"/>
            <a:endParaRPr lang="en-US" sz="1100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1000" y="2895600"/>
            <a:ext cx="793665" cy="410564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Notes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Suppression Model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1"/>
            <a:ext cx="8229600" cy="2362199"/>
          </a:xfrm>
        </p:spPr>
        <p:txBody>
          <a:bodyPr/>
          <a:lstStyle/>
          <a:p>
            <a:r>
              <a:rPr lang="en-US" dirty="0"/>
              <a:t>Linear regression model</a:t>
            </a:r>
          </a:p>
          <a:p>
            <a:pPr lvl="1"/>
            <a:r>
              <a:rPr lang="en-US" dirty="0"/>
              <a:t>Dependent variable: percent of trips reduced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Independent variable: difference in utility (before/after pricing)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Model included trip distance and household income effects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600200"/>
            <a:ext cx="5543550" cy="219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014" y="3200400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Work Commute Suppression 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5875" y="321206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Non-work Peak Suppression Results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3533775"/>
          <a:ext cx="4267200" cy="244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4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Toll Difference</a:t>
                      </a:r>
                    </a:p>
                  </a:txBody>
                  <a:tcPr marL="45720" marR="4572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Travel Time Difference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-5</a:t>
                      </a:r>
                    </a:p>
                  </a:txBody>
                  <a:tcPr marL="45720" marR="4572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 marL="45720" marR="4572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-15</a:t>
                      </a:r>
                    </a:p>
                  </a:txBody>
                  <a:tcPr marL="45720" marR="4572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-20</a:t>
                      </a:r>
                    </a:p>
                  </a:txBody>
                  <a:tcPr marL="45720" marR="4572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$0.00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+0.7%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+1.4%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+2.2%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+2.9%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$2.00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-1.3%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+0.2%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+0.9%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+1.6%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$4.00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-2.5%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-1.8%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+0.3%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$6.00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-3.8%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-0.9%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$8.00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-5.1%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-4.4%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-2.2%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$10.00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-6.4%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-4.2%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-3.5%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00600" y="3524250"/>
          <a:ext cx="4267200" cy="245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425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Toll Difference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Travel Time Difference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-15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-20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+1.2%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+2.4%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+3.6%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+4.7%</a:t>
                      </a:r>
                    </a:p>
                  </a:txBody>
                  <a:tcPr marL="45720" marR="4572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-3.8%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-2.6%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-0.3%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+0.9%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$4.00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-7.6%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-6.5%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-5.3%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-4.1%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-2.9%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-11.5%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-10.3%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-9.1%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-7.9%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-6.7%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$8.00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-15.3%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-14.1%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-12.9%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-11.7%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-10.6%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$10.00</a:t>
                      </a:r>
                    </a:p>
                  </a:txBody>
                  <a:tcPr marL="4572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-19.1%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-17.9%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-16.7%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-15.6%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-14.4%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87613"/>
            <a:ext cx="45974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Suppression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1524000"/>
          </a:xfrm>
        </p:spPr>
        <p:txBody>
          <a:bodyPr/>
          <a:lstStyle/>
          <a:p>
            <a:r>
              <a:rPr lang="en-US" sz="2000" dirty="0"/>
              <a:t>Trip Suppression by Income and Trip Distance</a:t>
            </a:r>
          </a:p>
          <a:p>
            <a:pPr lvl="1"/>
            <a:r>
              <a:rPr lang="en-US" sz="1600" dirty="0"/>
              <a:t>Work Commute Segment</a:t>
            </a:r>
          </a:p>
          <a:p>
            <a:pPr lvl="1"/>
            <a:r>
              <a:rPr lang="en-US" sz="1600" dirty="0"/>
              <a:t>No travel time difference</a:t>
            </a:r>
          </a:p>
          <a:p>
            <a:pPr lvl="1"/>
            <a:r>
              <a:rPr lang="en-US" sz="1600" dirty="0"/>
              <a:t>$2.00 toll</a:t>
            </a:r>
          </a:p>
          <a:p>
            <a:pPr lvl="1"/>
            <a:endParaRPr lang="en-US" sz="16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9449" y="5562600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Income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5334000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Distance (miles)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AG_region.jpg"/>
          <p:cNvPicPr>
            <a:picLocks noChangeAspect="1"/>
          </p:cNvPicPr>
          <p:nvPr/>
        </p:nvPicPr>
        <p:blipFill>
          <a:blip r:embed="rId2" cstate="print"/>
          <a:srcRect l="4048" t="11111" r="4048" b="12222"/>
          <a:stretch>
            <a:fillRect/>
          </a:stretch>
        </p:blipFill>
        <p:spPr>
          <a:xfrm>
            <a:off x="5996354" y="981072"/>
            <a:ext cx="2743200" cy="255784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rot="16200000" flipH="1">
            <a:off x="7429864" y="4843460"/>
            <a:ext cx="2733678" cy="7620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700953" y="3648072"/>
            <a:ext cx="2733679" cy="24669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California Association of Governments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21811" y="1143000"/>
            <a:ext cx="3645389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2743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Nation’s largest MPO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6 Counties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38,000 square miles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19 million residents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550 million daily VMT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20 minutes of delay per driver per day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914400"/>
            <a:ext cx="1748641" cy="51500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Today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1811" y="4495800"/>
            <a:ext cx="3645389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2743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24 million residents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30 minutes of delay per driver per day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4800" y="4267200"/>
            <a:ext cx="1748641" cy="51500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2030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853354" y="2600323"/>
            <a:ext cx="2457450" cy="120014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10804" y="2600322"/>
            <a:ext cx="1447800" cy="9144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8191867" y="3157534"/>
            <a:ext cx="1209675" cy="762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853354" y="3810000"/>
            <a:ext cx="3985846" cy="2438400"/>
            <a:chOff x="4853354" y="3800472"/>
            <a:chExt cx="3985846" cy="2438400"/>
          </a:xfrm>
        </p:grpSpPr>
        <p:pic>
          <p:nvPicPr>
            <p:cNvPr id="14" name="Picture 13" descr="SCAG_region.jpg"/>
            <p:cNvPicPr>
              <a:picLocks noChangeAspect="1"/>
            </p:cNvPicPr>
            <p:nvPr/>
          </p:nvPicPr>
          <p:blipFill>
            <a:blip r:embed="rId3" cstate="print"/>
            <a:srcRect l="47516" t="60000" r="2806" b="12810"/>
            <a:stretch>
              <a:fillRect/>
            </a:stretch>
          </p:blipFill>
          <p:spPr>
            <a:xfrm>
              <a:off x="4853354" y="3800472"/>
              <a:ext cx="3985846" cy="2438400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334000" y="5400675"/>
              <a:ext cx="609600" cy="619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176521" y="53340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Orange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867400" y="53340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29752" y="5166118"/>
            <a:ext cx="822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Riverside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6550" y="4404118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San Bernardino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68101" y="4711895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6583" y="4718443"/>
            <a:ext cx="713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Ventura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1464" y="562629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Imperial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029200"/>
          </a:xfrm>
        </p:spPr>
        <p:txBody>
          <a:bodyPr/>
          <a:lstStyle/>
          <a:p>
            <a:r>
              <a:rPr lang="en-US" dirty="0"/>
              <a:t>Tolling can have a significant impact on travel behavior</a:t>
            </a:r>
          </a:p>
          <a:p>
            <a:r>
              <a:rPr lang="en-US" dirty="0"/>
              <a:t>The models developed using the survey data indicate that facility pricing and regional facility pricing could substantially affect travel behavior in three ways:</a:t>
            </a:r>
          </a:p>
          <a:p>
            <a:pPr lvl="1"/>
            <a:r>
              <a:rPr lang="en-US" dirty="0"/>
              <a:t>Time-of-day shifts</a:t>
            </a:r>
          </a:p>
          <a:p>
            <a:pPr lvl="1"/>
            <a:r>
              <a:rPr lang="en-US" dirty="0"/>
              <a:t>Changes in mode</a:t>
            </a:r>
          </a:p>
          <a:p>
            <a:pPr lvl="1"/>
            <a:r>
              <a:rPr lang="en-US" dirty="0"/>
              <a:t>Use of express lanes</a:t>
            </a:r>
          </a:p>
          <a:p>
            <a:r>
              <a:rPr lang="en-US" dirty="0"/>
              <a:t>Similarly the models show that area, cordon, or VMT pricing could, in addition:</a:t>
            </a:r>
          </a:p>
          <a:p>
            <a:pPr lvl="1"/>
            <a:r>
              <a:rPr lang="en-US" dirty="0"/>
              <a:t>Affect trip destinations</a:t>
            </a:r>
          </a:p>
          <a:p>
            <a:pPr lvl="1"/>
            <a:r>
              <a:rPr lang="en-US" dirty="0"/>
              <a:t>Cause suppression of trips</a:t>
            </a:r>
          </a:p>
          <a:p>
            <a:r>
              <a:rPr lang="en-US" dirty="0"/>
              <a:t>These effects can collectively become quite significant as prices increase</a:t>
            </a:r>
          </a:p>
          <a:p>
            <a:r>
              <a:rPr lang="en-US" dirty="0"/>
              <a:t>Incorporating the survey results into the travel demand model will allow the project team to evaluate a wide range of congestion pricing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0" y="2514321"/>
            <a:ext cx="9144000" cy="533680"/>
          </a:xfrm>
          <a:custGeom>
            <a:avLst/>
            <a:gdLst>
              <a:gd name="T0" fmla="*/ 0 w 5760"/>
              <a:gd name="T1" fmla="*/ 2147483647 h 336"/>
              <a:gd name="T2" fmla="*/ 2147483647 w 5760"/>
              <a:gd name="T3" fmla="*/ 2147483647 h 336"/>
              <a:gd name="T4" fmla="*/ 2147483647 w 5760"/>
              <a:gd name="T5" fmla="*/ 2147483647 h 336"/>
              <a:gd name="T6" fmla="*/ 2147483647 w 5760"/>
              <a:gd name="T7" fmla="*/ 0 h 336"/>
              <a:gd name="T8" fmla="*/ 0 w 5760"/>
              <a:gd name="T9" fmla="*/ 0 h 336"/>
              <a:gd name="T10" fmla="*/ 0 w 5760"/>
              <a:gd name="T11" fmla="*/ 2147483647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336"/>
              <a:gd name="T20" fmla="*/ 5760 w 57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98094"/>
          </a:solidFill>
          <a:ln w="9525">
            <a:noFill/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2742640"/>
          </a:xfrm>
          <a:prstGeom prst="rect">
            <a:avLst/>
          </a:prstGeom>
          <a:solidFill>
            <a:schemeClr val="accent1"/>
          </a:solidFill>
          <a:ln w="0">
            <a:noFill/>
            <a:miter lim="800000"/>
            <a:headEnd/>
            <a:tailEnd/>
          </a:ln>
        </p:spPr>
        <p:txBody>
          <a:bodyPr wrap="none" lIns="91397" tIns="45698" rIns="91397" bIns="45698" anchor="ctr"/>
          <a:lstStyle/>
          <a:p>
            <a:pPr defTabSz="914608"/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512" y="2361640"/>
            <a:ext cx="8382000" cy="533681"/>
          </a:xfrm>
        </p:spPr>
        <p:txBody>
          <a:bodyPr tIns="45698" rIns="91397" bIns="45698"/>
          <a:lstStyle/>
          <a:p>
            <a:r>
              <a:rPr lang="en-US" sz="2500" dirty="0"/>
              <a:t>Contact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0" y="3276320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V="1">
            <a:off x="8763000" y="3048001"/>
            <a:ext cx="381000" cy="22832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4727864" y="3777784"/>
            <a:ext cx="3850409" cy="231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09" rIns="91418" bIns="45709" anchor="ctr"/>
          <a:lstStyle/>
          <a:p>
            <a:pPr defTabSz="914608"/>
            <a:endParaRPr lang="en-US" sz="16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20488" name="Group 21"/>
          <p:cNvPicPr>
            <a:picLocks noGrp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967" y="507067"/>
            <a:ext cx="1313295" cy="18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IMG_02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682" y="512669"/>
            <a:ext cx="1272886" cy="18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 descr="salt_lake_mtns"/>
          <p:cNvPicPr>
            <a:picLocks noChangeAspect="1" noChangeArrowheads="1"/>
          </p:cNvPicPr>
          <p:nvPr/>
        </p:nvPicPr>
        <p:blipFill>
          <a:blip r:embed="rId5" cstate="print">
            <a:lum bright="18000" contrast="6000"/>
          </a:blip>
          <a:srcRect/>
          <a:stretch>
            <a:fillRect/>
          </a:stretch>
        </p:blipFill>
        <p:spPr bwMode="auto">
          <a:xfrm>
            <a:off x="7507432" y="521074"/>
            <a:ext cx="1333500" cy="182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22512" y="2403662"/>
            <a:ext cx="4229965" cy="340379"/>
            <a:chOff x="3203" y="1716"/>
            <a:chExt cx="2931" cy="243"/>
          </a:xfrm>
        </p:grpSpPr>
        <p:sp>
          <p:nvSpPr>
            <p:cNvPr id="20492" name="Rectangle 2"/>
            <p:cNvSpPr>
              <a:spLocks noChangeArrowheads="1"/>
            </p:cNvSpPr>
            <p:nvPr/>
          </p:nvSpPr>
          <p:spPr bwMode="auto">
            <a:xfrm>
              <a:off x="3203" y="1716"/>
              <a:ext cx="9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101882" bIns="50941"/>
            <a:lstStyle/>
            <a:p>
              <a:pPr algn="ctr" defTabSz="914608">
                <a:spcBef>
                  <a:spcPct val="55000"/>
                </a:spcBef>
              </a:pP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Chicago</a:t>
              </a:r>
            </a:p>
          </p:txBody>
        </p:sp>
        <p:sp>
          <p:nvSpPr>
            <p:cNvPr id="20493" name="Rectangle 2"/>
            <p:cNvSpPr>
              <a:spLocks noChangeArrowheads="1"/>
            </p:cNvSpPr>
            <p:nvPr/>
          </p:nvSpPr>
          <p:spPr bwMode="auto">
            <a:xfrm>
              <a:off x="4231" y="1719"/>
              <a:ext cx="86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101882" bIns="50941"/>
            <a:lstStyle/>
            <a:p>
              <a:pPr algn="ctr" defTabSz="914608">
                <a:spcBef>
                  <a:spcPct val="55000"/>
                </a:spcBef>
              </a:pP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Vermont</a:t>
              </a:r>
            </a:p>
          </p:txBody>
        </p:sp>
        <p:sp>
          <p:nvSpPr>
            <p:cNvPr id="20494" name="Rectangle 2"/>
            <p:cNvSpPr>
              <a:spLocks noChangeArrowheads="1"/>
            </p:cNvSpPr>
            <p:nvPr/>
          </p:nvSpPr>
          <p:spPr bwMode="auto">
            <a:xfrm>
              <a:off x="5217" y="1719"/>
              <a:ext cx="91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101882" bIns="50941"/>
            <a:lstStyle/>
            <a:p>
              <a:pPr algn="ctr" defTabSz="914608">
                <a:spcBef>
                  <a:spcPct val="55000"/>
                </a:spcBef>
              </a:pPr>
              <a:r>
                <a:rPr lang="en-US" b="1" dirty="0">
                  <a:solidFill>
                    <a:schemeClr val="bg1"/>
                  </a:solidFill>
                  <a:latin typeface="Trebuchet MS" pitchFamily="34" charset="0"/>
                </a:rPr>
                <a:t>Utah</a:t>
              </a:r>
            </a:p>
          </p:txBody>
        </p:sp>
        <p:sp>
          <p:nvSpPr>
            <p:cNvPr id="20495" name="Text Box 18"/>
            <p:cNvSpPr txBox="1">
              <a:spLocks noChangeArrowheads="1"/>
            </p:cNvSpPr>
            <p:nvPr/>
          </p:nvSpPr>
          <p:spPr bwMode="auto">
            <a:xfrm>
              <a:off x="4070" y="1735"/>
              <a:ext cx="16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608">
                <a:spcBef>
                  <a:spcPct val="50000"/>
                </a:spcBef>
              </a:pPr>
              <a:r>
                <a:rPr lang="en-US" sz="1100" dirty="0">
                  <a:solidFill>
                    <a:schemeClr val="bg1"/>
                  </a:solidFill>
                  <a:sym typeface="Wingdings" pitchFamily="2" charset="2"/>
                </a:rPr>
                <a:t></a:t>
              </a:r>
            </a:p>
          </p:txBody>
        </p:sp>
        <p:sp>
          <p:nvSpPr>
            <p:cNvPr id="20496" name="Text Box 19"/>
            <p:cNvSpPr txBox="1">
              <a:spLocks noChangeArrowheads="1"/>
            </p:cNvSpPr>
            <p:nvPr/>
          </p:nvSpPr>
          <p:spPr bwMode="auto">
            <a:xfrm>
              <a:off x="5070" y="1735"/>
              <a:ext cx="16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608">
                <a:spcBef>
                  <a:spcPct val="50000"/>
                </a:spcBef>
              </a:pPr>
              <a:r>
                <a:rPr lang="en-US" sz="1100" dirty="0">
                  <a:solidFill>
                    <a:schemeClr val="bg1"/>
                  </a:solidFill>
                  <a:sym typeface="Wingdings" pitchFamily="2" charset="2"/>
                </a:rPr>
                <a:t>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38325" y="3276600"/>
            <a:ext cx="2667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Mark Fowler</a:t>
            </a: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Tom Adler</a:t>
            </a: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Stacey Falzarano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Resource Systems Group, Inc.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mfowler@rsginc.com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(802) 295-4999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4516904"/>
            <a:ext cx="2667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Kazem Oryani</a:t>
            </a: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Cissy Kulakowski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Wilbur Smith Associates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koryani@wilbursmith.com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(203) 865-2191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9925" y="6324600"/>
            <a:ext cx="685800" cy="457200"/>
          </a:xfrm>
        </p:spPr>
        <p:txBody>
          <a:bodyPr/>
          <a:lstStyle/>
          <a:p>
            <a:fld id="{CB99D58F-B159-4F50-9136-DC00761AC29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550" y="5800725"/>
            <a:ext cx="3200400" cy="684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2" name="Group 1397"/>
          <p:cNvGrpSpPr>
            <a:grpSpLocks noChangeAspect="1"/>
          </p:cNvGrpSpPr>
          <p:nvPr/>
        </p:nvGrpSpPr>
        <p:grpSpPr bwMode="auto">
          <a:xfrm>
            <a:off x="4777912" y="4640729"/>
            <a:ext cx="1348093" cy="819150"/>
            <a:chOff x="1127" y="984"/>
            <a:chExt cx="3605" cy="2192"/>
          </a:xfrm>
        </p:grpSpPr>
        <p:grpSp>
          <p:nvGrpSpPr>
            <p:cNvPr id="23" name="Group 1398"/>
            <p:cNvGrpSpPr>
              <a:grpSpLocks noChangeAspect="1"/>
            </p:cNvGrpSpPr>
            <p:nvPr/>
          </p:nvGrpSpPr>
          <p:grpSpPr bwMode="auto">
            <a:xfrm>
              <a:off x="1127" y="2206"/>
              <a:ext cx="2656" cy="378"/>
              <a:chOff x="1127" y="2206"/>
              <a:chExt cx="2656" cy="378"/>
            </a:xfrm>
          </p:grpSpPr>
          <p:sp>
            <p:nvSpPr>
              <p:cNvPr id="91" name="Freeform 1399"/>
              <p:cNvSpPr>
                <a:spLocks noChangeAspect="1"/>
              </p:cNvSpPr>
              <p:nvPr/>
            </p:nvSpPr>
            <p:spPr bwMode="auto">
              <a:xfrm>
                <a:off x="1127" y="2220"/>
                <a:ext cx="487" cy="364"/>
              </a:xfrm>
              <a:custGeom>
                <a:avLst/>
                <a:gdLst/>
                <a:ahLst/>
                <a:cxnLst>
                  <a:cxn ang="0">
                    <a:pos x="217" y="208"/>
                  </a:cxn>
                  <a:cxn ang="0">
                    <a:pos x="195" y="208"/>
                  </a:cxn>
                  <a:cxn ang="0">
                    <a:pos x="139" y="44"/>
                  </a:cxn>
                  <a:cxn ang="0">
                    <a:pos x="82" y="208"/>
                  </a:cxn>
                  <a:cxn ang="0">
                    <a:pos x="61" y="208"/>
                  </a:cxn>
                  <a:cxn ang="0">
                    <a:pos x="0" y="5"/>
                  </a:cxn>
                  <a:cxn ang="0">
                    <a:pos x="26" y="0"/>
                  </a:cxn>
                  <a:cxn ang="0">
                    <a:pos x="74" y="165"/>
                  </a:cxn>
                  <a:cxn ang="0">
                    <a:pos x="126" y="5"/>
                  </a:cxn>
                  <a:cxn ang="0">
                    <a:pos x="152" y="5"/>
                  </a:cxn>
                  <a:cxn ang="0">
                    <a:pos x="204" y="165"/>
                  </a:cxn>
                  <a:cxn ang="0">
                    <a:pos x="252" y="5"/>
                  </a:cxn>
                  <a:cxn ang="0">
                    <a:pos x="278" y="5"/>
                  </a:cxn>
                  <a:cxn ang="0">
                    <a:pos x="217" y="208"/>
                  </a:cxn>
                </a:cxnLst>
                <a:rect l="0" t="0" r="r" b="b"/>
                <a:pathLst>
                  <a:path w="278" h="208">
                    <a:moveTo>
                      <a:pt x="217" y="208"/>
                    </a:moveTo>
                    <a:lnTo>
                      <a:pt x="195" y="208"/>
                    </a:lnTo>
                    <a:lnTo>
                      <a:pt x="139" y="44"/>
                    </a:lnTo>
                    <a:lnTo>
                      <a:pt x="82" y="208"/>
                    </a:lnTo>
                    <a:lnTo>
                      <a:pt x="61" y="208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74" y="165"/>
                    </a:lnTo>
                    <a:lnTo>
                      <a:pt x="126" y="5"/>
                    </a:lnTo>
                    <a:lnTo>
                      <a:pt x="152" y="5"/>
                    </a:lnTo>
                    <a:lnTo>
                      <a:pt x="204" y="165"/>
                    </a:lnTo>
                    <a:lnTo>
                      <a:pt x="252" y="5"/>
                    </a:lnTo>
                    <a:lnTo>
                      <a:pt x="278" y="5"/>
                    </a:lnTo>
                    <a:lnTo>
                      <a:pt x="217" y="208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1400"/>
              <p:cNvSpPr>
                <a:spLocks noChangeAspect="1" noEditPoints="1"/>
              </p:cNvSpPr>
              <p:nvPr/>
            </p:nvSpPr>
            <p:spPr bwMode="auto">
              <a:xfrm>
                <a:off x="1636" y="2229"/>
                <a:ext cx="60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1401"/>
              <p:cNvSpPr>
                <a:spLocks noChangeAspect="1"/>
              </p:cNvSpPr>
              <p:nvPr/>
            </p:nvSpPr>
            <p:spPr bwMode="auto">
              <a:xfrm>
                <a:off x="1764" y="2206"/>
                <a:ext cx="46" cy="378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0" y="4"/>
                  </a:cxn>
                  <a:cxn ang="0">
                    <a:pos x="26" y="0"/>
                  </a:cxn>
                  <a:cxn ang="0">
                    <a:pos x="26" y="216"/>
                  </a:cxn>
                  <a:cxn ang="0">
                    <a:pos x="0" y="216"/>
                  </a:cxn>
                </a:cxnLst>
                <a:rect l="0" t="0" r="r" b="b"/>
                <a:pathLst>
                  <a:path w="26" h="216">
                    <a:moveTo>
                      <a:pt x="0" y="216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26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1402"/>
              <p:cNvSpPr>
                <a:spLocks noChangeAspect="1" noEditPoints="1"/>
              </p:cNvSpPr>
              <p:nvPr/>
            </p:nvSpPr>
            <p:spPr bwMode="auto">
              <a:xfrm>
                <a:off x="1887" y="2206"/>
                <a:ext cx="219" cy="378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6" y="27"/>
                  </a:cxn>
                  <a:cxn ang="0">
                    <a:pos x="6" y="44"/>
                  </a:cxn>
                  <a:cxn ang="0">
                    <a:pos x="13" y="45"/>
                  </a:cxn>
                  <a:cxn ang="0">
                    <a:pos x="23" y="33"/>
                  </a:cxn>
                  <a:cxn ang="0">
                    <a:pos x="15" y="22"/>
                  </a:cxn>
                  <a:cxn ang="0">
                    <a:pos x="13" y="50"/>
                  </a:cxn>
                  <a:cxn ang="0">
                    <a:pos x="0" y="48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6" y="16"/>
                  </a:cxn>
                  <a:cxn ang="0">
                    <a:pos x="29" y="32"/>
                  </a:cxn>
                  <a:cxn ang="0">
                    <a:pos x="13" y="50"/>
                  </a:cxn>
                </a:cxnLst>
                <a:rect l="0" t="0" r="r" b="b"/>
                <a:pathLst>
                  <a:path w="29" h="50">
                    <a:moveTo>
                      <a:pt x="15" y="22"/>
                    </a:moveTo>
                    <a:cubicBezTo>
                      <a:pt x="12" y="22"/>
                      <a:pt x="9" y="24"/>
                      <a:pt x="6" y="2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8" y="45"/>
                      <a:pt x="10" y="45"/>
                      <a:pt x="13" y="45"/>
                    </a:cubicBezTo>
                    <a:cubicBezTo>
                      <a:pt x="19" y="45"/>
                      <a:pt x="23" y="41"/>
                      <a:pt x="23" y="33"/>
                    </a:cubicBezTo>
                    <a:cubicBezTo>
                      <a:pt x="23" y="26"/>
                      <a:pt x="20" y="22"/>
                      <a:pt x="15" y="22"/>
                    </a:cubicBezTo>
                    <a:moveTo>
                      <a:pt x="13" y="50"/>
                    </a:moveTo>
                    <a:cubicBezTo>
                      <a:pt x="8" y="50"/>
                      <a:pt x="5" y="49"/>
                      <a:pt x="0" y="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2" y="16"/>
                      <a:pt x="16" y="16"/>
                    </a:cubicBezTo>
                    <a:cubicBezTo>
                      <a:pt x="23" y="16"/>
                      <a:pt x="29" y="22"/>
                      <a:pt x="29" y="32"/>
                    </a:cubicBezTo>
                    <a:cubicBezTo>
                      <a:pt x="29" y="44"/>
                      <a:pt x="22" y="50"/>
                      <a:pt x="13" y="50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403"/>
              <p:cNvSpPr>
                <a:spLocks noChangeAspect="1"/>
              </p:cNvSpPr>
              <p:nvPr/>
            </p:nvSpPr>
            <p:spPr bwMode="auto">
              <a:xfrm>
                <a:off x="2151" y="2334"/>
                <a:ext cx="205" cy="250"/>
              </a:xfrm>
              <a:custGeom>
                <a:avLst/>
                <a:gdLst/>
                <a:ahLst/>
                <a:cxnLst>
                  <a:cxn ang="0">
                    <a:pos x="22" y="33"/>
                  </a:cxn>
                  <a:cxn ang="0">
                    <a:pos x="21" y="28"/>
                  </a:cxn>
                  <a:cxn ang="0">
                    <a:pos x="10" y="33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2"/>
                  </a:cxn>
                  <a:cxn ang="0">
                    <a:pos x="11" y="28"/>
                  </a:cxn>
                  <a:cxn ang="0">
                    <a:pos x="21" y="23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27" y="33"/>
                  </a:cxn>
                  <a:cxn ang="0">
                    <a:pos x="22" y="33"/>
                  </a:cxn>
                </a:cxnLst>
                <a:rect l="0" t="0" r="r" b="b"/>
                <a:pathLst>
                  <a:path w="27" h="33">
                    <a:moveTo>
                      <a:pt x="22" y="33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18" y="31"/>
                      <a:pt x="14" y="33"/>
                      <a:pt x="10" y="33"/>
                    </a:cubicBezTo>
                    <a:cubicBezTo>
                      <a:pt x="3" y="33"/>
                      <a:pt x="0" y="30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6"/>
                      <a:pt x="8" y="28"/>
                      <a:pt x="11" y="28"/>
                    </a:cubicBezTo>
                    <a:cubicBezTo>
                      <a:pt x="14" y="28"/>
                      <a:pt x="18" y="26"/>
                      <a:pt x="21" y="2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1404"/>
              <p:cNvSpPr>
                <a:spLocks noChangeAspect="1"/>
              </p:cNvSpPr>
              <p:nvPr/>
            </p:nvSpPr>
            <p:spPr bwMode="auto">
              <a:xfrm>
                <a:off x="2417" y="2327"/>
                <a:ext cx="137" cy="257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8"/>
                  </a:cxn>
                  <a:cxn ang="0">
                    <a:pos x="17" y="0"/>
                  </a:cxn>
                  <a:cxn ang="0">
                    <a:pos x="18" y="6"/>
                  </a:cxn>
                  <a:cxn ang="0">
                    <a:pos x="6" y="14"/>
                  </a:cxn>
                </a:cxnLst>
                <a:rect l="0" t="0" r="r" b="b"/>
                <a:pathLst>
                  <a:path w="18" h="34">
                    <a:moveTo>
                      <a:pt x="6" y="1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4"/>
                      <a:pt x="12" y="1"/>
                      <a:pt x="17" y="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3" y="7"/>
                      <a:pt x="8" y="10"/>
                      <a:pt x="6" y="14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1405"/>
              <p:cNvSpPr>
                <a:spLocks noChangeAspect="1"/>
              </p:cNvSpPr>
              <p:nvPr/>
            </p:nvSpPr>
            <p:spPr bwMode="auto">
              <a:xfrm>
                <a:off x="2592" y="2220"/>
                <a:ext cx="212" cy="364"/>
              </a:xfrm>
              <a:custGeom>
                <a:avLst/>
                <a:gdLst/>
                <a:ahLst/>
                <a:cxnLst>
                  <a:cxn ang="0">
                    <a:pos x="13" y="48"/>
                  </a:cxn>
                  <a:cxn ang="0">
                    <a:pos x="0" y="45"/>
                  </a:cxn>
                  <a:cxn ang="0">
                    <a:pos x="1" y="39"/>
                  </a:cxn>
                  <a:cxn ang="0">
                    <a:pos x="14" y="43"/>
                  </a:cxn>
                  <a:cxn ang="0">
                    <a:pos x="22" y="35"/>
                  </a:cxn>
                  <a:cxn ang="0">
                    <a:pos x="13" y="26"/>
                  </a:cxn>
                  <a:cxn ang="0">
                    <a:pos x="1" y="12"/>
                  </a:cxn>
                  <a:cxn ang="0">
                    <a:pos x="15" y="0"/>
                  </a:cxn>
                  <a:cxn ang="0">
                    <a:pos x="26" y="3"/>
                  </a:cxn>
                  <a:cxn ang="0">
                    <a:pos x="25" y="9"/>
                  </a:cxn>
                  <a:cxn ang="0">
                    <a:pos x="15" y="6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28" y="35"/>
                  </a:cxn>
                  <a:cxn ang="0">
                    <a:pos x="13" y="48"/>
                  </a:cxn>
                </a:cxnLst>
                <a:rect l="0" t="0" r="r" b="b"/>
                <a:pathLst>
                  <a:path w="28" h="48">
                    <a:moveTo>
                      <a:pt x="13" y="48"/>
                    </a:moveTo>
                    <a:cubicBezTo>
                      <a:pt x="8" y="48"/>
                      <a:pt x="4" y="47"/>
                      <a:pt x="0" y="45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4" y="41"/>
                      <a:pt x="9" y="43"/>
                      <a:pt x="14" y="43"/>
                    </a:cubicBezTo>
                    <a:cubicBezTo>
                      <a:pt x="18" y="43"/>
                      <a:pt x="22" y="40"/>
                      <a:pt x="22" y="35"/>
                    </a:cubicBezTo>
                    <a:cubicBezTo>
                      <a:pt x="22" y="31"/>
                      <a:pt x="20" y="29"/>
                      <a:pt x="13" y="26"/>
                    </a:cubicBezTo>
                    <a:cubicBezTo>
                      <a:pt x="4" y="22"/>
                      <a:pt x="1" y="19"/>
                      <a:pt x="1" y="12"/>
                    </a:cubicBezTo>
                    <a:cubicBezTo>
                      <a:pt x="1" y="5"/>
                      <a:pt x="6" y="0"/>
                      <a:pt x="15" y="0"/>
                    </a:cubicBezTo>
                    <a:cubicBezTo>
                      <a:pt x="20" y="0"/>
                      <a:pt x="23" y="1"/>
                      <a:pt x="26" y="3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7"/>
                      <a:pt x="19" y="6"/>
                      <a:pt x="15" y="6"/>
                    </a:cubicBezTo>
                    <a:cubicBezTo>
                      <a:pt x="9" y="6"/>
                      <a:pt x="7" y="9"/>
                      <a:pt x="7" y="12"/>
                    </a:cubicBezTo>
                    <a:cubicBezTo>
                      <a:pt x="7" y="16"/>
                      <a:pt x="9" y="17"/>
                      <a:pt x="16" y="21"/>
                    </a:cubicBezTo>
                    <a:cubicBezTo>
                      <a:pt x="25" y="25"/>
                      <a:pt x="28" y="28"/>
                      <a:pt x="28" y="35"/>
                    </a:cubicBezTo>
                    <a:cubicBezTo>
                      <a:pt x="28" y="43"/>
                      <a:pt x="22" y="48"/>
                      <a:pt x="13" y="4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 1406"/>
              <p:cNvSpPr>
                <a:spLocks noChangeAspect="1"/>
              </p:cNvSpPr>
              <p:nvPr/>
            </p:nvSpPr>
            <p:spPr bwMode="auto">
              <a:xfrm>
                <a:off x="2859" y="2327"/>
                <a:ext cx="348" cy="257"/>
              </a:xfrm>
              <a:custGeom>
                <a:avLst/>
                <a:gdLst/>
                <a:ahLst/>
                <a:cxnLst>
                  <a:cxn ang="0">
                    <a:pos x="40" y="34"/>
                  </a:cxn>
                  <a:cxn ang="0">
                    <a:pos x="40" y="11"/>
                  </a:cxn>
                  <a:cxn ang="0">
                    <a:pos x="35" y="6"/>
                  </a:cxn>
                  <a:cxn ang="0">
                    <a:pos x="26" y="11"/>
                  </a:cxn>
                  <a:cxn ang="0">
                    <a:pos x="26" y="34"/>
                  </a:cxn>
                  <a:cxn ang="0">
                    <a:pos x="20" y="34"/>
                  </a:cxn>
                  <a:cxn ang="0">
                    <a:pos x="20" y="11"/>
                  </a:cxn>
                  <a:cxn ang="0">
                    <a:pos x="15" y="6"/>
                  </a:cxn>
                  <a:cxn ang="0">
                    <a:pos x="6" y="11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6"/>
                  </a:cxn>
                  <a:cxn ang="0">
                    <a:pos x="17" y="0"/>
                  </a:cxn>
                  <a:cxn ang="0">
                    <a:pos x="25" y="6"/>
                  </a:cxn>
                  <a:cxn ang="0">
                    <a:pos x="37" y="0"/>
                  </a:cxn>
                  <a:cxn ang="0">
                    <a:pos x="46" y="10"/>
                  </a:cxn>
                  <a:cxn ang="0">
                    <a:pos x="46" y="34"/>
                  </a:cxn>
                  <a:cxn ang="0">
                    <a:pos x="40" y="34"/>
                  </a:cxn>
                </a:cxnLst>
                <a:rect l="0" t="0" r="r" b="b"/>
                <a:pathLst>
                  <a:path w="46" h="34">
                    <a:moveTo>
                      <a:pt x="40" y="34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8"/>
                      <a:pt x="39" y="6"/>
                      <a:pt x="35" y="6"/>
                    </a:cubicBezTo>
                    <a:cubicBezTo>
                      <a:pt x="32" y="6"/>
                      <a:pt x="29" y="8"/>
                      <a:pt x="26" y="1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8"/>
                      <a:pt x="19" y="6"/>
                      <a:pt x="15" y="6"/>
                    </a:cubicBezTo>
                    <a:cubicBezTo>
                      <a:pt x="12" y="6"/>
                      <a:pt x="9" y="8"/>
                      <a:pt x="6" y="11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3"/>
                      <a:pt x="12" y="0"/>
                      <a:pt x="17" y="0"/>
                    </a:cubicBezTo>
                    <a:cubicBezTo>
                      <a:pt x="22" y="0"/>
                      <a:pt x="24" y="2"/>
                      <a:pt x="25" y="6"/>
                    </a:cubicBezTo>
                    <a:cubicBezTo>
                      <a:pt x="28" y="3"/>
                      <a:pt x="32" y="0"/>
                      <a:pt x="37" y="0"/>
                    </a:cubicBezTo>
                    <a:cubicBezTo>
                      <a:pt x="43" y="0"/>
                      <a:pt x="46" y="4"/>
                      <a:pt x="46" y="10"/>
                    </a:cubicBezTo>
                    <a:cubicBezTo>
                      <a:pt x="46" y="34"/>
                      <a:pt x="46" y="34"/>
                      <a:pt x="46" y="34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1407"/>
              <p:cNvSpPr>
                <a:spLocks noChangeAspect="1" noEditPoints="1"/>
              </p:cNvSpPr>
              <p:nvPr/>
            </p:nvSpPr>
            <p:spPr bwMode="auto">
              <a:xfrm>
                <a:off x="3275" y="2229"/>
                <a:ext cx="62" cy="355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7" y="14"/>
                  </a:cxn>
                  <a:cxn ang="0">
                    <a:pos x="7" y="47"/>
                  </a:cxn>
                  <a:cxn ang="0">
                    <a:pos x="1" y="47"/>
                  </a:cxn>
                  <a:cxn ang="0">
                    <a:pos x="1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4" y="8"/>
                  </a:cxn>
                </a:cxnLst>
                <a:rect l="0" t="0" r="r" b="b"/>
                <a:pathLst>
                  <a:path w="8" h="47">
                    <a:moveTo>
                      <a:pt x="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" y="14"/>
                    </a:lnTo>
                    <a:close/>
                    <a:moveTo>
                      <a:pt x="4" y="8"/>
                    </a:move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1408"/>
              <p:cNvSpPr>
                <a:spLocks noChangeAspect="1"/>
              </p:cNvSpPr>
              <p:nvPr/>
            </p:nvSpPr>
            <p:spPr bwMode="auto">
              <a:xfrm>
                <a:off x="3382" y="2243"/>
                <a:ext cx="144" cy="341"/>
              </a:xfrm>
              <a:custGeom>
                <a:avLst/>
                <a:gdLst/>
                <a:ahLst/>
                <a:cxnLst>
                  <a:cxn ang="0">
                    <a:pos x="14" y="45"/>
                  </a:cxn>
                  <a:cxn ang="0">
                    <a:pos x="5" y="37"/>
                  </a:cxn>
                  <a:cxn ang="0">
                    <a:pos x="5" y="17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5" y="1"/>
                  </a:cxn>
                  <a:cxn ang="0">
                    <a:pos x="11" y="0"/>
                  </a:cxn>
                  <a:cxn ang="0">
                    <a:pos x="11" y="12"/>
                  </a:cxn>
                  <a:cxn ang="0">
                    <a:pos x="18" y="12"/>
                  </a:cxn>
                  <a:cxn ang="0">
                    <a:pos x="18" y="17"/>
                  </a:cxn>
                  <a:cxn ang="0">
                    <a:pos x="11" y="17"/>
                  </a:cxn>
                  <a:cxn ang="0">
                    <a:pos x="11" y="36"/>
                  </a:cxn>
                  <a:cxn ang="0">
                    <a:pos x="15" y="40"/>
                  </a:cxn>
                  <a:cxn ang="0">
                    <a:pos x="18" y="40"/>
                  </a:cxn>
                  <a:cxn ang="0">
                    <a:pos x="19" y="45"/>
                  </a:cxn>
                  <a:cxn ang="0">
                    <a:pos x="14" y="45"/>
                  </a:cxn>
                </a:cxnLst>
                <a:rect l="0" t="0" r="r" b="b"/>
                <a:pathLst>
                  <a:path w="19" h="45">
                    <a:moveTo>
                      <a:pt x="14" y="45"/>
                    </a:moveTo>
                    <a:cubicBezTo>
                      <a:pt x="8" y="45"/>
                      <a:pt x="5" y="43"/>
                      <a:pt x="5" y="3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8"/>
                      <a:pt x="12" y="40"/>
                      <a:pt x="15" y="40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45"/>
                      <a:pt x="16" y="45"/>
                      <a:pt x="14" y="45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409"/>
              <p:cNvSpPr>
                <a:spLocks noChangeAspect="1"/>
              </p:cNvSpPr>
              <p:nvPr/>
            </p:nvSpPr>
            <p:spPr bwMode="auto">
              <a:xfrm>
                <a:off x="3578" y="2206"/>
                <a:ext cx="205" cy="378"/>
              </a:xfrm>
              <a:custGeom>
                <a:avLst/>
                <a:gdLst/>
                <a:ahLst/>
                <a:cxnLst>
                  <a:cxn ang="0">
                    <a:pos x="21" y="50"/>
                  </a:cxn>
                  <a:cxn ang="0">
                    <a:pos x="21" y="27"/>
                  </a:cxn>
                  <a:cxn ang="0">
                    <a:pos x="16" y="22"/>
                  </a:cxn>
                  <a:cxn ang="0">
                    <a:pos x="6" y="27"/>
                  </a:cxn>
                  <a:cxn ang="0">
                    <a:pos x="6" y="50"/>
                  </a:cxn>
                  <a:cxn ang="0">
                    <a:pos x="0" y="50"/>
                  </a:cxn>
                  <a:cxn ang="0">
                    <a:pos x="0" y="1"/>
                  </a:cxn>
                  <a:cxn ang="0">
                    <a:pos x="6" y="0"/>
                  </a:cxn>
                  <a:cxn ang="0">
                    <a:pos x="6" y="21"/>
                  </a:cxn>
                  <a:cxn ang="0">
                    <a:pos x="17" y="16"/>
                  </a:cxn>
                  <a:cxn ang="0">
                    <a:pos x="27" y="26"/>
                  </a:cxn>
                  <a:cxn ang="0">
                    <a:pos x="27" y="50"/>
                  </a:cxn>
                  <a:cxn ang="0">
                    <a:pos x="21" y="50"/>
                  </a:cxn>
                </a:cxnLst>
                <a:rect l="0" t="0" r="r" b="b"/>
                <a:pathLst>
                  <a:path w="27" h="50">
                    <a:moveTo>
                      <a:pt x="21" y="50"/>
                    </a:move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4"/>
                      <a:pt x="19" y="22"/>
                      <a:pt x="16" y="22"/>
                    </a:cubicBezTo>
                    <a:cubicBezTo>
                      <a:pt x="12" y="22"/>
                      <a:pt x="9" y="24"/>
                      <a:pt x="6" y="27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9"/>
                      <a:pt x="13" y="16"/>
                      <a:pt x="17" y="16"/>
                    </a:cubicBezTo>
                    <a:cubicBezTo>
                      <a:pt x="23" y="16"/>
                      <a:pt x="27" y="20"/>
                      <a:pt x="27" y="26"/>
                    </a:cubicBezTo>
                    <a:cubicBezTo>
                      <a:pt x="27" y="50"/>
                      <a:pt x="27" y="50"/>
                      <a:pt x="27" y="50"/>
                    </a:cubicBez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410"/>
            <p:cNvGrpSpPr>
              <a:grpSpLocks noChangeAspect="1"/>
            </p:cNvGrpSpPr>
            <p:nvPr/>
          </p:nvGrpSpPr>
          <p:grpSpPr bwMode="auto">
            <a:xfrm>
              <a:off x="1332" y="984"/>
              <a:ext cx="3400" cy="2192"/>
              <a:chOff x="1332" y="984"/>
              <a:chExt cx="3400" cy="2192"/>
            </a:xfrm>
          </p:grpSpPr>
          <p:sp>
            <p:nvSpPr>
              <p:cNvPr id="89" name="Freeform 1411"/>
              <p:cNvSpPr>
                <a:spLocks noChangeAspect="1"/>
              </p:cNvSpPr>
              <p:nvPr/>
            </p:nvSpPr>
            <p:spPr bwMode="auto">
              <a:xfrm>
                <a:off x="2698" y="1924"/>
                <a:ext cx="2034" cy="1252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3" y="136"/>
                  </a:cxn>
                  <a:cxn ang="0">
                    <a:pos x="182" y="0"/>
                  </a:cxn>
                  <a:cxn ang="0">
                    <a:pos x="237" y="130"/>
                  </a:cxn>
                  <a:cxn ang="0">
                    <a:pos x="0" y="119"/>
                  </a:cxn>
                </a:cxnLst>
                <a:rect l="0" t="0" r="r" b="b"/>
                <a:pathLst>
                  <a:path w="268" h="165">
                    <a:moveTo>
                      <a:pt x="0" y="119"/>
                    </a:moveTo>
                    <a:cubicBezTo>
                      <a:pt x="36" y="132"/>
                      <a:pt x="54" y="134"/>
                      <a:pt x="73" y="136"/>
                    </a:cubicBezTo>
                    <a:cubicBezTo>
                      <a:pt x="201" y="145"/>
                      <a:pt x="262" y="92"/>
                      <a:pt x="182" y="0"/>
                    </a:cubicBezTo>
                    <a:cubicBezTo>
                      <a:pt x="251" y="55"/>
                      <a:pt x="268" y="105"/>
                      <a:pt x="237" y="130"/>
                    </a:cubicBezTo>
                    <a:cubicBezTo>
                      <a:pt x="194" y="165"/>
                      <a:pt x="70" y="147"/>
                      <a:pt x="0" y="119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412"/>
              <p:cNvSpPr>
                <a:spLocks noChangeAspect="1"/>
              </p:cNvSpPr>
              <p:nvPr/>
            </p:nvSpPr>
            <p:spPr bwMode="auto">
              <a:xfrm>
                <a:off x="1332" y="984"/>
                <a:ext cx="1868" cy="842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7" y="111"/>
                  </a:cxn>
                  <a:cxn ang="0">
                    <a:pos x="30" y="50"/>
                  </a:cxn>
                  <a:cxn ang="0">
                    <a:pos x="246" y="50"/>
                  </a:cxn>
                  <a:cxn ang="0">
                    <a:pos x="14" y="41"/>
                  </a:cxn>
                </a:cxnLst>
                <a:rect l="0" t="0" r="r" b="b"/>
                <a:pathLst>
                  <a:path w="246" h="111">
                    <a:moveTo>
                      <a:pt x="14" y="41"/>
                    </a:moveTo>
                    <a:cubicBezTo>
                      <a:pt x="0" y="59"/>
                      <a:pt x="2" y="84"/>
                      <a:pt x="17" y="111"/>
                    </a:cubicBezTo>
                    <a:cubicBezTo>
                      <a:pt x="9" y="88"/>
                      <a:pt x="13" y="66"/>
                      <a:pt x="30" y="50"/>
                    </a:cubicBezTo>
                    <a:cubicBezTo>
                      <a:pt x="67" y="13"/>
                      <a:pt x="159" y="14"/>
                      <a:pt x="246" y="50"/>
                    </a:cubicBezTo>
                    <a:cubicBezTo>
                      <a:pt x="146" y="5"/>
                      <a:pt x="46" y="0"/>
                      <a:pt x="14" y="41"/>
                    </a:cubicBezTo>
                  </a:path>
                </a:pathLst>
              </a:custGeom>
              <a:solidFill>
                <a:srgbClr val="6E60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1413"/>
            <p:cNvGrpSpPr>
              <a:grpSpLocks noChangeAspect="1"/>
            </p:cNvGrpSpPr>
            <p:nvPr/>
          </p:nvGrpSpPr>
          <p:grpSpPr bwMode="auto">
            <a:xfrm>
              <a:off x="3076" y="1409"/>
              <a:ext cx="1053" cy="465"/>
              <a:chOff x="3076" y="1409"/>
              <a:chExt cx="1053" cy="465"/>
            </a:xfrm>
          </p:grpSpPr>
          <p:sp>
            <p:nvSpPr>
              <p:cNvPr id="62" name="Freeform 1414"/>
              <p:cNvSpPr>
                <a:spLocks noChangeAspect="1"/>
              </p:cNvSpPr>
              <p:nvPr/>
            </p:nvSpPr>
            <p:spPr bwMode="auto">
              <a:xfrm>
                <a:off x="3166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100" y="92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100" y="92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415"/>
              <p:cNvSpPr>
                <a:spLocks noChangeAspect="1"/>
              </p:cNvSpPr>
              <p:nvPr/>
            </p:nvSpPr>
            <p:spPr bwMode="auto">
              <a:xfrm>
                <a:off x="3261" y="1411"/>
                <a:ext cx="91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7" y="15"/>
                  </a:cxn>
                  <a:cxn ang="0">
                    <a:pos x="7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5" y="78"/>
                      <a:pt x="56" y="80"/>
                      <a:pt x="57" y="81"/>
                    </a:cubicBezTo>
                    <a:cubicBezTo>
                      <a:pt x="56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1416"/>
              <p:cNvSpPr>
                <a:spLocks noChangeAspect="1"/>
              </p:cNvSpPr>
              <p:nvPr/>
            </p:nvSpPr>
            <p:spPr bwMode="auto">
              <a:xfrm>
                <a:off x="3380" y="1409"/>
                <a:ext cx="103" cy="131"/>
              </a:xfrm>
              <a:custGeom>
                <a:avLst/>
                <a:gdLst/>
                <a:ahLst/>
                <a:cxnLst>
                  <a:cxn ang="0">
                    <a:pos x="69" y="5"/>
                  </a:cxn>
                  <a:cxn ang="0">
                    <a:pos x="68" y="13"/>
                  </a:cxn>
                  <a:cxn ang="0">
                    <a:pos x="57" y="9"/>
                  </a:cxn>
                  <a:cxn ang="0">
                    <a:pos x="45" y="8"/>
                  </a:cxn>
                  <a:cxn ang="0">
                    <a:pos x="19" y="18"/>
                  </a:cxn>
                  <a:cxn ang="0">
                    <a:pos x="9" y="45"/>
                  </a:cxn>
                  <a:cxn ang="0">
                    <a:pos x="19" y="74"/>
                  </a:cxn>
                  <a:cxn ang="0">
                    <a:pos x="47" y="84"/>
                  </a:cxn>
                  <a:cxn ang="0">
                    <a:pos x="56" y="83"/>
                  </a:cxn>
                  <a:cxn ang="0">
                    <a:pos x="63" y="81"/>
                  </a:cxn>
                  <a:cxn ang="0">
                    <a:pos x="63" y="49"/>
                  </a:cxn>
                  <a:cxn ang="0">
                    <a:pos x="43" y="49"/>
                  </a:cxn>
                  <a:cxn ang="0">
                    <a:pos x="43" y="42"/>
                  </a:cxn>
                  <a:cxn ang="0">
                    <a:pos x="72" y="42"/>
                  </a:cxn>
                  <a:cxn ang="0">
                    <a:pos x="72" y="86"/>
                  </a:cxn>
                  <a:cxn ang="0">
                    <a:pos x="60" y="90"/>
                  </a:cxn>
                  <a:cxn ang="0">
                    <a:pos x="46" y="91"/>
                  </a:cxn>
                  <a:cxn ang="0">
                    <a:pos x="30" y="89"/>
                  </a:cxn>
                  <a:cxn ang="0">
                    <a:pos x="17" y="82"/>
                  </a:cxn>
                  <a:cxn ang="0">
                    <a:pos x="4" y="67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8" y="18"/>
                  </a:cxn>
                  <a:cxn ang="0">
                    <a:pos x="24" y="5"/>
                  </a:cxn>
                  <a:cxn ang="0">
                    <a:pos x="45" y="0"/>
                  </a:cxn>
                  <a:cxn ang="0">
                    <a:pos x="58" y="2"/>
                  </a:cxn>
                  <a:cxn ang="0">
                    <a:pos x="69" y="5"/>
                  </a:cxn>
                </a:cxnLst>
                <a:rect l="0" t="0" r="r" b="b"/>
                <a:pathLst>
                  <a:path w="72" h="91">
                    <a:moveTo>
                      <a:pt x="69" y="5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4" y="11"/>
                      <a:pt x="61" y="10"/>
                      <a:pt x="57" y="9"/>
                    </a:cubicBezTo>
                    <a:cubicBezTo>
                      <a:pt x="53" y="8"/>
                      <a:pt x="49" y="8"/>
                      <a:pt x="45" y="8"/>
                    </a:cubicBezTo>
                    <a:cubicBezTo>
                      <a:pt x="34" y="8"/>
                      <a:pt x="25" y="11"/>
                      <a:pt x="19" y="18"/>
                    </a:cubicBezTo>
                    <a:cubicBezTo>
                      <a:pt x="12" y="25"/>
                      <a:pt x="9" y="34"/>
                      <a:pt x="9" y="45"/>
                    </a:cubicBezTo>
                    <a:cubicBezTo>
                      <a:pt x="9" y="57"/>
                      <a:pt x="12" y="67"/>
                      <a:pt x="19" y="74"/>
                    </a:cubicBezTo>
                    <a:cubicBezTo>
                      <a:pt x="26" y="81"/>
                      <a:pt x="35" y="84"/>
                      <a:pt x="47" y="84"/>
                    </a:cubicBezTo>
                    <a:cubicBezTo>
                      <a:pt x="50" y="84"/>
                      <a:pt x="53" y="84"/>
                      <a:pt x="56" y="83"/>
                    </a:cubicBezTo>
                    <a:cubicBezTo>
                      <a:pt x="58" y="83"/>
                      <a:pt x="61" y="82"/>
                      <a:pt x="63" y="81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68" y="88"/>
                      <a:pt x="64" y="89"/>
                      <a:pt x="60" y="90"/>
                    </a:cubicBezTo>
                    <a:cubicBezTo>
                      <a:pt x="55" y="91"/>
                      <a:pt x="51" y="91"/>
                      <a:pt x="46" y="91"/>
                    </a:cubicBezTo>
                    <a:cubicBezTo>
                      <a:pt x="40" y="91"/>
                      <a:pt x="35" y="90"/>
                      <a:pt x="30" y="89"/>
                    </a:cubicBezTo>
                    <a:cubicBezTo>
                      <a:pt x="25" y="88"/>
                      <a:pt x="21" y="85"/>
                      <a:pt x="17" y="82"/>
                    </a:cubicBezTo>
                    <a:cubicBezTo>
                      <a:pt x="11" y="78"/>
                      <a:pt x="7" y="73"/>
                      <a:pt x="4" y="67"/>
                    </a:cubicBezTo>
                    <a:cubicBezTo>
                      <a:pt x="1" y="60"/>
                      <a:pt x="0" y="53"/>
                      <a:pt x="0" y="46"/>
                    </a:cubicBezTo>
                    <a:cubicBezTo>
                      <a:pt x="0" y="40"/>
                      <a:pt x="0" y="36"/>
                      <a:pt x="2" y="31"/>
                    </a:cubicBezTo>
                    <a:cubicBezTo>
                      <a:pt x="3" y="26"/>
                      <a:pt x="5" y="22"/>
                      <a:pt x="8" y="18"/>
                    </a:cubicBezTo>
                    <a:cubicBezTo>
                      <a:pt x="12" y="12"/>
                      <a:pt x="17" y="8"/>
                      <a:pt x="24" y="5"/>
                    </a:cubicBezTo>
                    <a:cubicBezTo>
                      <a:pt x="30" y="2"/>
                      <a:pt x="37" y="0"/>
                      <a:pt x="45" y="0"/>
                    </a:cubicBezTo>
                    <a:cubicBezTo>
                      <a:pt x="50" y="0"/>
                      <a:pt x="54" y="1"/>
                      <a:pt x="58" y="2"/>
                    </a:cubicBezTo>
                    <a:cubicBezTo>
                      <a:pt x="62" y="2"/>
                      <a:pt x="65" y="3"/>
                      <a:pt x="69" y="5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1417"/>
              <p:cNvSpPr>
                <a:spLocks noChangeAspect="1" noChangeArrowheads="1"/>
              </p:cNvSpPr>
              <p:nvPr/>
            </p:nvSpPr>
            <p:spPr bwMode="auto">
              <a:xfrm>
                <a:off x="3513" y="1411"/>
                <a:ext cx="13" cy="128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418"/>
              <p:cNvSpPr>
                <a:spLocks noChangeAspect="1"/>
              </p:cNvSpPr>
              <p:nvPr/>
            </p:nvSpPr>
            <p:spPr bwMode="auto">
              <a:xfrm>
                <a:off x="3560" y="1411"/>
                <a:ext cx="92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7"/>
                  </a:cxn>
                  <a:cxn ang="0">
                    <a:pos x="57" y="81"/>
                  </a:cxn>
                  <a:cxn ang="0">
                    <a:pos x="56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89"/>
                  </a:cxn>
                  <a:cxn ang="0">
                    <a:pos x="54" y="89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8" y="15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</a:cxnLst>
                <a:rect l="0" t="0" r="r" b="b"/>
                <a:pathLst>
                  <a:path w="64" h="89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5"/>
                      <a:pt x="55" y="76"/>
                      <a:pt x="55" y="77"/>
                    </a:cubicBezTo>
                    <a:cubicBezTo>
                      <a:pt x="56" y="78"/>
                      <a:pt x="56" y="80"/>
                      <a:pt x="57" y="81"/>
                    </a:cubicBezTo>
                    <a:cubicBezTo>
                      <a:pt x="57" y="80"/>
                      <a:pt x="56" y="78"/>
                      <a:pt x="56" y="77"/>
                    </a:cubicBezTo>
                    <a:cubicBezTo>
                      <a:pt x="56" y="75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8" y="10"/>
                      <a:pt x="7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1419"/>
              <p:cNvSpPr>
                <a:spLocks noChangeAspect="1"/>
              </p:cNvSpPr>
              <p:nvPr/>
            </p:nvSpPr>
            <p:spPr bwMode="auto">
              <a:xfrm>
                <a:off x="3687" y="1411"/>
                <a:ext cx="63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19" y="16"/>
                  </a:cxn>
                  <a:cxn ang="0">
                    <a:pos x="19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4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19" y="16"/>
                    </a:lnTo>
                    <a:lnTo>
                      <a:pt x="19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420"/>
              <p:cNvSpPr>
                <a:spLocks noChangeAspect="1"/>
              </p:cNvSpPr>
              <p:nvPr/>
            </p:nvSpPr>
            <p:spPr bwMode="auto">
              <a:xfrm>
                <a:off x="3779" y="1411"/>
                <a:ext cx="65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6"/>
                  </a:cxn>
                  <a:cxn ang="0">
                    <a:pos x="22" y="16"/>
                  </a:cxn>
                  <a:cxn ang="0">
                    <a:pos x="22" y="92"/>
                  </a:cxn>
                  <a:cxn ang="0">
                    <a:pos x="99" y="92"/>
                  </a:cxn>
                  <a:cxn ang="0">
                    <a:pos x="99" y="111"/>
                  </a:cxn>
                  <a:cxn ang="0">
                    <a:pos x="22" y="111"/>
                  </a:cxn>
                  <a:cxn ang="0">
                    <a:pos x="22" y="194"/>
                  </a:cxn>
                  <a:cxn ang="0">
                    <a:pos x="107" y="194"/>
                  </a:cxn>
                  <a:cxn ang="0">
                    <a:pos x="107" y="210"/>
                  </a:cxn>
                  <a:cxn ang="0">
                    <a:pos x="0" y="210"/>
                  </a:cxn>
                  <a:cxn ang="0">
                    <a:pos x="0" y="0"/>
                  </a:cxn>
                </a:cxnLst>
                <a:rect l="0" t="0" r="r" b="b"/>
                <a:pathLst>
                  <a:path w="107" h="210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6"/>
                    </a:lnTo>
                    <a:lnTo>
                      <a:pt x="22" y="16"/>
                    </a:lnTo>
                    <a:lnTo>
                      <a:pt x="22" y="92"/>
                    </a:lnTo>
                    <a:lnTo>
                      <a:pt x="99" y="92"/>
                    </a:lnTo>
                    <a:lnTo>
                      <a:pt x="99" y="111"/>
                    </a:lnTo>
                    <a:lnTo>
                      <a:pt x="22" y="111"/>
                    </a:lnTo>
                    <a:lnTo>
                      <a:pt x="22" y="194"/>
                    </a:lnTo>
                    <a:lnTo>
                      <a:pt x="107" y="194"/>
                    </a:lnTo>
                    <a:lnTo>
                      <a:pt x="107" y="210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1421"/>
              <p:cNvSpPr>
                <a:spLocks noChangeAspect="1" noEditPoints="1"/>
              </p:cNvSpPr>
              <p:nvPr/>
            </p:nvSpPr>
            <p:spPr bwMode="auto">
              <a:xfrm>
                <a:off x="3874" y="1411"/>
                <a:ext cx="79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4"/>
                  </a:cxn>
                  <a:cxn ang="0">
                    <a:pos x="36" y="48"/>
                  </a:cxn>
                  <a:cxn ang="0">
                    <a:pos x="41" y="56"/>
                  </a:cxn>
                  <a:cxn ang="0">
                    <a:pos x="55" y="89"/>
                  </a:cxn>
                  <a:cxn ang="0">
                    <a:pos x="46" y="89"/>
                  </a:cxn>
                  <a:cxn ang="0">
                    <a:pos x="33" y="58"/>
                  </a:cxn>
                  <a:cxn ang="0">
                    <a:pos x="27" y="50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89"/>
                  </a:cxn>
                  <a:cxn ang="0">
                    <a:pos x="0" y="89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0"/>
                  </a:cxn>
                  <a:cxn ang="0">
                    <a:pos x="19" y="40"/>
                  </a:cxn>
                  <a:cxn ang="0">
                    <a:pos x="34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5" h="89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9" y="0"/>
                      <a:pt x="37" y="2"/>
                      <a:pt x="42" y="6"/>
                    </a:cubicBezTo>
                    <a:cubicBezTo>
                      <a:pt x="47" y="9"/>
                      <a:pt x="49" y="15"/>
                      <a:pt x="49" y="23"/>
                    </a:cubicBezTo>
                    <a:cubicBezTo>
                      <a:pt x="49" y="28"/>
                      <a:pt x="47" y="33"/>
                      <a:pt x="44" y="37"/>
                    </a:cubicBezTo>
                    <a:cubicBezTo>
                      <a:pt x="40" y="40"/>
                      <a:pt x="35" y="43"/>
                      <a:pt x="29" y="44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2"/>
                      <a:pt x="41" y="56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4"/>
                      <a:pt x="29" y="52"/>
                      <a:pt x="27" y="50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89"/>
                      <a:pt x="0" y="89"/>
                      <a:pt x="0" y="89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5" y="40"/>
                      <a:pt x="31" y="39"/>
                      <a:pt x="34" y="36"/>
                    </a:cubicBezTo>
                    <a:cubicBezTo>
                      <a:pt x="38" y="33"/>
                      <a:pt x="40" y="28"/>
                      <a:pt x="40" y="23"/>
                    </a:cubicBezTo>
                    <a:cubicBezTo>
                      <a:pt x="40" y="18"/>
                      <a:pt x="38" y="14"/>
                      <a:pt x="35" y="11"/>
                    </a:cubicBezTo>
                    <a:cubicBezTo>
                      <a:pt x="31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1422"/>
              <p:cNvSpPr>
                <a:spLocks noChangeAspect="1"/>
              </p:cNvSpPr>
              <p:nvPr/>
            </p:nvSpPr>
            <p:spPr bwMode="auto">
              <a:xfrm>
                <a:off x="3969" y="1409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1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5" y="54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0" y="83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6" y="1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1" y="10"/>
                      <a:pt x="39" y="9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1"/>
                    </a:cubicBezTo>
                    <a:cubicBezTo>
                      <a:pt x="10" y="14"/>
                      <a:pt x="8" y="17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7" y="41"/>
                      <a:pt x="29" y="41"/>
                      <a:pt x="30" y="42"/>
                    </a:cubicBezTo>
                    <a:cubicBezTo>
                      <a:pt x="38" y="47"/>
                      <a:pt x="43" y="51"/>
                      <a:pt x="45" y="54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4"/>
                      <a:pt x="46" y="80"/>
                      <a:pt x="41" y="84"/>
                    </a:cubicBezTo>
                    <a:cubicBezTo>
                      <a:pt x="36" y="89"/>
                      <a:pt x="29" y="91"/>
                      <a:pt x="20" y="91"/>
                    </a:cubicBezTo>
                    <a:cubicBezTo>
                      <a:pt x="17" y="91"/>
                      <a:pt x="13" y="91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4" y="83"/>
                      <a:pt x="18" y="83"/>
                      <a:pt x="20" y="83"/>
                    </a:cubicBezTo>
                    <a:cubicBezTo>
                      <a:pt x="26" y="83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4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6" y="1"/>
                    </a:cubicBezTo>
                    <a:cubicBezTo>
                      <a:pt x="39" y="2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423"/>
              <p:cNvSpPr>
                <a:spLocks noChangeAspect="1" noEditPoints="1"/>
              </p:cNvSpPr>
              <p:nvPr/>
            </p:nvSpPr>
            <p:spPr bwMode="auto">
              <a:xfrm>
                <a:off x="3201" y="1581"/>
                <a:ext cx="70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41" y="6"/>
                  </a:cxn>
                  <a:cxn ang="0">
                    <a:pos x="49" y="25"/>
                  </a:cxn>
                  <a:cxn ang="0">
                    <a:pos x="41" y="44"/>
                  </a:cxn>
                  <a:cxn ang="0">
                    <a:pos x="17" y="51"/>
                  </a:cxn>
                  <a:cxn ang="0">
                    <a:pos x="8" y="51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17" y="44"/>
                  </a:cxn>
                  <a:cxn ang="0">
                    <a:pos x="34" y="39"/>
                  </a:cxn>
                  <a:cxn ang="0">
                    <a:pos x="40" y="25"/>
                  </a:cxn>
                  <a:cxn ang="0">
                    <a:pos x="35" y="12"/>
                  </a:cxn>
                  <a:cxn ang="0">
                    <a:pos x="20" y="7"/>
                  </a:cxn>
                  <a:cxn ang="0">
                    <a:pos x="8" y="7"/>
                  </a:cxn>
                </a:cxnLst>
                <a:rect l="0" t="0" r="r" b="b"/>
                <a:pathLst>
                  <a:path w="49" h="90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9" y="0"/>
                      <a:pt x="36" y="2"/>
                      <a:pt x="41" y="6"/>
                    </a:cubicBezTo>
                    <a:cubicBezTo>
                      <a:pt x="47" y="11"/>
                      <a:pt x="49" y="17"/>
                      <a:pt x="49" y="25"/>
                    </a:cubicBezTo>
                    <a:cubicBezTo>
                      <a:pt x="49" y="33"/>
                      <a:pt x="46" y="40"/>
                      <a:pt x="41" y="44"/>
                    </a:cubicBezTo>
                    <a:cubicBezTo>
                      <a:pt x="35" y="49"/>
                      <a:pt x="27" y="51"/>
                      <a:pt x="17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25" y="44"/>
                      <a:pt x="30" y="42"/>
                      <a:pt x="34" y="39"/>
                    </a:cubicBezTo>
                    <a:cubicBezTo>
                      <a:pt x="38" y="36"/>
                      <a:pt x="40" y="31"/>
                      <a:pt x="40" y="25"/>
                    </a:cubicBezTo>
                    <a:cubicBezTo>
                      <a:pt x="40" y="19"/>
                      <a:pt x="38" y="15"/>
                      <a:pt x="35" y="12"/>
                    </a:cubicBezTo>
                    <a:cubicBezTo>
                      <a:pt x="31" y="9"/>
                      <a:pt x="26" y="7"/>
                      <a:pt x="20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1424"/>
              <p:cNvSpPr>
                <a:spLocks noChangeAspect="1"/>
              </p:cNvSpPr>
              <p:nvPr/>
            </p:nvSpPr>
            <p:spPr bwMode="auto">
              <a:xfrm>
                <a:off x="3293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9" y="0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1425"/>
              <p:cNvSpPr>
                <a:spLocks noChangeAspect="1" noEditPoints="1"/>
              </p:cNvSpPr>
              <p:nvPr/>
            </p:nvSpPr>
            <p:spPr bwMode="auto">
              <a:xfrm>
                <a:off x="3370" y="1581"/>
                <a:ext cx="119" cy="129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11" y="0"/>
                  </a:cxn>
                  <a:cxn ang="0">
                    <a:pos x="196" y="213"/>
                  </a:cxn>
                  <a:cxn ang="0">
                    <a:pos x="175" y="213"/>
                  </a:cxn>
                  <a:cxn ang="0">
                    <a:pos x="151" y="154"/>
                  </a:cxn>
                  <a:cxn ang="0">
                    <a:pos x="42" y="154"/>
                  </a:cxn>
                  <a:cxn ang="0">
                    <a:pos x="21" y="213"/>
                  </a:cxn>
                  <a:cxn ang="0">
                    <a:pos x="0" y="213"/>
                  </a:cxn>
                  <a:cxn ang="0">
                    <a:pos x="87" y="0"/>
                  </a:cxn>
                  <a:cxn ang="0">
                    <a:pos x="99" y="17"/>
                  </a:cxn>
                  <a:cxn ang="0">
                    <a:pos x="52" y="137"/>
                  </a:cxn>
                  <a:cxn ang="0">
                    <a:pos x="144" y="137"/>
                  </a:cxn>
                  <a:cxn ang="0">
                    <a:pos x="99" y="17"/>
                  </a:cxn>
                </a:cxnLst>
                <a:rect l="0" t="0" r="r" b="b"/>
                <a:pathLst>
                  <a:path w="196" h="213">
                    <a:moveTo>
                      <a:pt x="87" y="0"/>
                    </a:moveTo>
                    <a:lnTo>
                      <a:pt x="111" y="0"/>
                    </a:lnTo>
                    <a:lnTo>
                      <a:pt x="196" y="213"/>
                    </a:lnTo>
                    <a:lnTo>
                      <a:pt x="175" y="213"/>
                    </a:lnTo>
                    <a:lnTo>
                      <a:pt x="151" y="154"/>
                    </a:lnTo>
                    <a:lnTo>
                      <a:pt x="42" y="154"/>
                    </a:lnTo>
                    <a:lnTo>
                      <a:pt x="21" y="213"/>
                    </a:lnTo>
                    <a:lnTo>
                      <a:pt x="0" y="213"/>
                    </a:lnTo>
                    <a:lnTo>
                      <a:pt x="87" y="0"/>
                    </a:lnTo>
                    <a:close/>
                    <a:moveTo>
                      <a:pt x="99" y="17"/>
                    </a:moveTo>
                    <a:lnTo>
                      <a:pt x="52" y="137"/>
                    </a:lnTo>
                    <a:lnTo>
                      <a:pt x="144" y="137"/>
                    </a:lnTo>
                    <a:lnTo>
                      <a:pt x="99" y="1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1426"/>
              <p:cNvSpPr>
                <a:spLocks noChangeAspect="1"/>
              </p:cNvSpPr>
              <p:nvPr/>
            </p:nvSpPr>
            <p:spPr bwMode="auto">
              <a:xfrm>
                <a:off x="3504" y="1581"/>
                <a:ext cx="92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6" y="73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6" y="74"/>
                      <a:pt x="56" y="7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8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7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1427"/>
              <p:cNvSpPr>
                <a:spLocks noChangeAspect="1"/>
              </p:cNvSpPr>
              <p:nvPr/>
            </p:nvSpPr>
            <p:spPr bwMode="auto">
              <a:xfrm>
                <a:off x="3631" y="1581"/>
                <a:ext cx="9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77"/>
                  </a:cxn>
                  <a:cxn ang="0">
                    <a:pos x="57" y="73"/>
                  </a:cxn>
                  <a:cxn ang="0">
                    <a:pos x="57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10" y="14"/>
                  </a:cxn>
                  <a:cxn ang="0">
                    <a:pos x="9" y="11"/>
                  </a:cxn>
                  <a:cxn ang="0">
                    <a:pos x="7" y="7"/>
                  </a:cxn>
                  <a:cxn ang="0">
                    <a:pos x="8" y="12"/>
                  </a:cxn>
                  <a:cxn ang="0">
                    <a:pos x="8" y="15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6"/>
                      <a:pt x="55" y="76"/>
                      <a:pt x="56" y="78"/>
                    </a:cubicBezTo>
                    <a:cubicBezTo>
                      <a:pt x="56" y="79"/>
                      <a:pt x="57" y="80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4"/>
                      <a:pt x="57" y="73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8" y="10"/>
                      <a:pt x="8" y="9"/>
                      <a:pt x="7" y="7"/>
                    </a:cubicBezTo>
                    <a:cubicBezTo>
                      <a:pt x="8" y="9"/>
                      <a:pt x="8" y="11"/>
                      <a:pt x="8" y="12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1428"/>
              <p:cNvSpPr>
                <a:spLocks noChangeAspect="1"/>
              </p:cNvSpPr>
              <p:nvPr/>
            </p:nvSpPr>
            <p:spPr bwMode="auto">
              <a:xfrm>
                <a:off x="3758" y="1581"/>
                <a:ext cx="6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0"/>
                  </a:cxn>
                  <a:cxn ang="0">
                    <a:pos x="101" y="17"/>
                  </a:cxn>
                  <a:cxn ang="0">
                    <a:pos x="19" y="17"/>
                  </a:cxn>
                  <a:cxn ang="0">
                    <a:pos x="19" y="92"/>
                  </a:cxn>
                  <a:cxn ang="0">
                    <a:pos x="97" y="92"/>
                  </a:cxn>
                  <a:cxn ang="0">
                    <a:pos x="97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4" y="194"/>
                  </a:cxn>
                  <a:cxn ang="0">
                    <a:pos x="104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4" h="21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17"/>
                    </a:lnTo>
                    <a:lnTo>
                      <a:pt x="19" y="17"/>
                    </a:lnTo>
                    <a:lnTo>
                      <a:pt x="19" y="92"/>
                    </a:lnTo>
                    <a:lnTo>
                      <a:pt x="97" y="92"/>
                    </a:lnTo>
                    <a:lnTo>
                      <a:pt x="97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4" y="194"/>
                    </a:lnTo>
                    <a:lnTo>
                      <a:pt x="104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1429"/>
              <p:cNvSpPr>
                <a:spLocks noChangeAspect="1" noEditPoints="1"/>
              </p:cNvSpPr>
              <p:nvPr/>
            </p:nvSpPr>
            <p:spPr bwMode="auto">
              <a:xfrm>
                <a:off x="3851" y="1581"/>
                <a:ext cx="81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0"/>
                  </a:cxn>
                  <a:cxn ang="0">
                    <a:pos x="42" y="6"/>
                  </a:cxn>
                  <a:cxn ang="0">
                    <a:pos x="49" y="23"/>
                  </a:cxn>
                  <a:cxn ang="0">
                    <a:pos x="44" y="37"/>
                  </a:cxn>
                  <a:cxn ang="0">
                    <a:pos x="29" y="45"/>
                  </a:cxn>
                  <a:cxn ang="0">
                    <a:pos x="36" y="48"/>
                  </a:cxn>
                  <a:cxn ang="0">
                    <a:pos x="41" y="57"/>
                  </a:cxn>
                  <a:cxn ang="0">
                    <a:pos x="56" y="90"/>
                  </a:cxn>
                  <a:cxn ang="0">
                    <a:pos x="46" y="90"/>
                  </a:cxn>
                  <a:cxn ang="0">
                    <a:pos x="33" y="58"/>
                  </a:cxn>
                  <a:cxn ang="0">
                    <a:pos x="27" y="51"/>
                  </a:cxn>
                  <a:cxn ang="0">
                    <a:pos x="17" y="48"/>
                  </a:cxn>
                  <a:cxn ang="0">
                    <a:pos x="8" y="48"/>
                  </a:cxn>
                  <a:cxn ang="0">
                    <a:pos x="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8" y="7"/>
                  </a:cxn>
                  <a:cxn ang="0">
                    <a:pos x="8" y="41"/>
                  </a:cxn>
                  <a:cxn ang="0">
                    <a:pos x="19" y="41"/>
                  </a:cxn>
                  <a:cxn ang="0">
                    <a:pos x="35" y="36"/>
                  </a:cxn>
                  <a:cxn ang="0">
                    <a:pos x="40" y="23"/>
                  </a:cxn>
                  <a:cxn ang="0">
                    <a:pos x="35" y="11"/>
                  </a:cxn>
                  <a:cxn ang="0">
                    <a:pos x="19" y="7"/>
                  </a:cxn>
                  <a:cxn ang="0">
                    <a:pos x="8" y="7"/>
                  </a:cxn>
                </a:cxnLst>
                <a:rect l="0" t="0" r="r" b="b"/>
                <a:pathLst>
                  <a:path w="56" h="90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7" y="2"/>
                      <a:pt x="42" y="6"/>
                    </a:cubicBezTo>
                    <a:cubicBezTo>
                      <a:pt x="47" y="10"/>
                      <a:pt x="49" y="15"/>
                      <a:pt x="49" y="23"/>
                    </a:cubicBezTo>
                    <a:cubicBezTo>
                      <a:pt x="49" y="28"/>
                      <a:pt x="48" y="33"/>
                      <a:pt x="44" y="37"/>
                    </a:cubicBezTo>
                    <a:cubicBezTo>
                      <a:pt x="40" y="41"/>
                      <a:pt x="35" y="43"/>
                      <a:pt x="29" y="45"/>
                    </a:cubicBezTo>
                    <a:cubicBezTo>
                      <a:pt x="32" y="45"/>
                      <a:pt x="34" y="46"/>
                      <a:pt x="36" y="48"/>
                    </a:cubicBezTo>
                    <a:cubicBezTo>
                      <a:pt x="37" y="50"/>
                      <a:pt x="39" y="53"/>
                      <a:pt x="41" y="57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1" y="55"/>
                      <a:pt x="29" y="52"/>
                      <a:pt x="27" y="51"/>
                    </a:cubicBezTo>
                    <a:cubicBezTo>
                      <a:pt x="25" y="49"/>
                      <a:pt x="21" y="48"/>
                      <a:pt x="1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  <a:moveTo>
                      <a:pt x="8" y="7"/>
                    </a:moveTo>
                    <a:cubicBezTo>
                      <a:pt x="8" y="41"/>
                      <a:pt x="8" y="41"/>
                      <a:pt x="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1"/>
                      <a:pt x="31" y="39"/>
                      <a:pt x="35" y="36"/>
                    </a:cubicBezTo>
                    <a:cubicBezTo>
                      <a:pt x="38" y="33"/>
                      <a:pt x="40" y="29"/>
                      <a:pt x="40" y="23"/>
                    </a:cubicBezTo>
                    <a:cubicBezTo>
                      <a:pt x="40" y="18"/>
                      <a:pt x="39" y="14"/>
                      <a:pt x="35" y="11"/>
                    </a:cubicBezTo>
                    <a:cubicBezTo>
                      <a:pt x="32" y="9"/>
                      <a:pt x="26" y="7"/>
                      <a:pt x="19" y="7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430"/>
              <p:cNvSpPr>
                <a:spLocks noChangeAspect="1"/>
              </p:cNvSpPr>
              <p:nvPr/>
            </p:nvSpPr>
            <p:spPr bwMode="auto">
              <a:xfrm>
                <a:off x="3946" y="1580"/>
                <a:ext cx="70" cy="13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4" y="12"/>
                  </a:cxn>
                  <a:cxn ang="0">
                    <a:pos x="36" y="9"/>
                  </a:cxn>
                  <a:cxn ang="0">
                    <a:pos x="28" y="8"/>
                  </a:cxn>
                  <a:cxn ang="0">
                    <a:pos x="14" y="12"/>
                  </a:cxn>
                  <a:cxn ang="0">
                    <a:pos x="8" y="22"/>
                  </a:cxn>
                  <a:cxn ang="0">
                    <a:pos x="26" y="40"/>
                  </a:cxn>
                  <a:cxn ang="0">
                    <a:pos x="30" y="42"/>
                  </a:cxn>
                  <a:cxn ang="0">
                    <a:pos x="46" y="54"/>
                  </a:cxn>
                  <a:cxn ang="0">
                    <a:pos x="49" y="66"/>
                  </a:cxn>
                  <a:cxn ang="0">
                    <a:pos x="41" y="85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8"/>
                  </a:cxn>
                  <a:cxn ang="0">
                    <a:pos x="11" y="82"/>
                  </a:cxn>
                  <a:cxn ang="0">
                    <a:pos x="21" y="84"/>
                  </a:cxn>
                  <a:cxn ang="0">
                    <a:pos x="35" y="79"/>
                  </a:cxn>
                  <a:cxn ang="0">
                    <a:pos x="40" y="67"/>
                  </a:cxn>
                  <a:cxn ang="0">
                    <a:pos x="23" y="48"/>
                  </a:cxn>
                  <a:cxn ang="0">
                    <a:pos x="19" y="46"/>
                  </a:cxn>
                  <a:cxn ang="0">
                    <a:pos x="4" y="34"/>
                  </a:cxn>
                  <a:cxn ang="0">
                    <a:pos x="0" y="22"/>
                  </a:cxn>
                  <a:cxn ang="0">
                    <a:pos x="7" y="6"/>
                  </a:cxn>
                  <a:cxn ang="0">
                    <a:pos x="28" y="0"/>
                  </a:cxn>
                  <a:cxn ang="0">
                    <a:pos x="37" y="1"/>
                  </a:cxn>
                  <a:cxn ang="0">
                    <a:pos x="45" y="4"/>
                  </a:cxn>
                </a:cxnLst>
                <a:rect l="0" t="0" r="r" b="b"/>
                <a:pathLst>
                  <a:path w="49" h="91">
                    <a:moveTo>
                      <a:pt x="45" y="4"/>
                    </a:moveTo>
                    <a:cubicBezTo>
                      <a:pt x="44" y="12"/>
                      <a:pt x="44" y="12"/>
                      <a:pt x="44" y="12"/>
                    </a:cubicBezTo>
                    <a:cubicBezTo>
                      <a:pt x="42" y="11"/>
                      <a:pt x="39" y="10"/>
                      <a:pt x="36" y="9"/>
                    </a:cubicBezTo>
                    <a:cubicBezTo>
                      <a:pt x="34" y="8"/>
                      <a:pt x="31" y="8"/>
                      <a:pt x="28" y="8"/>
                    </a:cubicBezTo>
                    <a:cubicBezTo>
                      <a:pt x="22" y="8"/>
                      <a:pt x="17" y="9"/>
                      <a:pt x="14" y="12"/>
                    </a:cubicBezTo>
                    <a:cubicBezTo>
                      <a:pt x="10" y="14"/>
                      <a:pt x="8" y="18"/>
                      <a:pt x="8" y="22"/>
                    </a:cubicBezTo>
                    <a:cubicBezTo>
                      <a:pt x="8" y="27"/>
                      <a:pt x="14" y="33"/>
                      <a:pt x="26" y="40"/>
                    </a:cubicBezTo>
                    <a:cubicBezTo>
                      <a:pt x="28" y="41"/>
                      <a:pt x="29" y="42"/>
                      <a:pt x="30" y="42"/>
                    </a:cubicBezTo>
                    <a:cubicBezTo>
                      <a:pt x="38" y="47"/>
                      <a:pt x="43" y="51"/>
                      <a:pt x="46" y="54"/>
                    </a:cubicBezTo>
                    <a:cubicBezTo>
                      <a:pt x="48" y="58"/>
                      <a:pt x="49" y="62"/>
                      <a:pt x="49" y="66"/>
                    </a:cubicBezTo>
                    <a:cubicBezTo>
                      <a:pt x="49" y="74"/>
                      <a:pt x="47" y="80"/>
                      <a:pt x="41" y="85"/>
                    </a:cubicBezTo>
                    <a:cubicBezTo>
                      <a:pt x="36" y="89"/>
                      <a:pt x="29" y="91"/>
                      <a:pt x="21" y="91"/>
                    </a:cubicBezTo>
                    <a:cubicBezTo>
                      <a:pt x="17" y="91"/>
                      <a:pt x="14" y="91"/>
                      <a:pt x="10" y="90"/>
                    </a:cubicBezTo>
                    <a:cubicBezTo>
                      <a:pt x="7" y="90"/>
                      <a:pt x="3" y="89"/>
                      <a:pt x="0" y="8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5" y="80"/>
                      <a:pt x="8" y="81"/>
                      <a:pt x="11" y="82"/>
                    </a:cubicBezTo>
                    <a:cubicBezTo>
                      <a:pt x="15" y="83"/>
                      <a:pt x="18" y="84"/>
                      <a:pt x="21" y="84"/>
                    </a:cubicBezTo>
                    <a:cubicBezTo>
                      <a:pt x="27" y="84"/>
                      <a:pt x="31" y="82"/>
                      <a:pt x="35" y="79"/>
                    </a:cubicBezTo>
                    <a:cubicBezTo>
                      <a:pt x="38" y="76"/>
                      <a:pt x="40" y="72"/>
                      <a:pt x="40" y="67"/>
                    </a:cubicBezTo>
                    <a:cubicBezTo>
                      <a:pt x="40" y="61"/>
                      <a:pt x="35" y="55"/>
                      <a:pt x="23" y="48"/>
                    </a:cubicBezTo>
                    <a:cubicBezTo>
                      <a:pt x="21" y="47"/>
                      <a:pt x="20" y="46"/>
                      <a:pt x="19" y="46"/>
                    </a:cubicBezTo>
                    <a:cubicBezTo>
                      <a:pt x="11" y="41"/>
                      <a:pt x="6" y="37"/>
                      <a:pt x="4" y="34"/>
                    </a:cubicBezTo>
                    <a:cubicBezTo>
                      <a:pt x="1" y="31"/>
                      <a:pt x="0" y="27"/>
                      <a:pt x="0" y="22"/>
                    </a:cubicBezTo>
                    <a:cubicBezTo>
                      <a:pt x="0" y="15"/>
                      <a:pt x="2" y="10"/>
                      <a:pt x="7" y="6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1"/>
                      <a:pt x="37" y="1"/>
                    </a:cubicBezTo>
                    <a:cubicBezTo>
                      <a:pt x="39" y="2"/>
                      <a:pt x="42" y="2"/>
                      <a:pt x="45" y="4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431"/>
              <p:cNvSpPr>
                <a:spLocks noChangeAspect="1"/>
              </p:cNvSpPr>
              <p:nvPr/>
            </p:nvSpPr>
            <p:spPr bwMode="auto">
              <a:xfrm>
                <a:off x="3076" y="1743"/>
                <a:ext cx="65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" y="0"/>
                  </a:cxn>
                  <a:cxn ang="0">
                    <a:pos x="104" y="17"/>
                  </a:cxn>
                  <a:cxn ang="0">
                    <a:pos x="19" y="17"/>
                  </a:cxn>
                  <a:cxn ang="0">
                    <a:pos x="19" y="95"/>
                  </a:cxn>
                  <a:cxn ang="0">
                    <a:pos x="100" y="95"/>
                  </a:cxn>
                  <a:cxn ang="0">
                    <a:pos x="100" y="111"/>
                  </a:cxn>
                  <a:cxn ang="0">
                    <a:pos x="19" y="111"/>
                  </a:cxn>
                  <a:cxn ang="0">
                    <a:pos x="19" y="194"/>
                  </a:cxn>
                  <a:cxn ang="0">
                    <a:pos x="107" y="194"/>
                  </a:cxn>
                  <a:cxn ang="0">
                    <a:pos x="107" y="213"/>
                  </a:cxn>
                  <a:cxn ang="0">
                    <a:pos x="0" y="213"/>
                  </a:cxn>
                  <a:cxn ang="0">
                    <a:pos x="0" y="0"/>
                  </a:cxn>
                </a:cxnLst>
                <a:rect l="0" t="0" r="r" b="b"/>
                <a:pathLst>
                  <a:path w="107" h="213">
                    <a:moveTo>
                      <a:pt x="0" y="0"/>
                    </a:moveTo>
                    <a:lnTo>
                      <a:pt x="104" y="0"/>
                    </a:lnTo>
                    <a:lnTo>
                      <a:pt x="104" y="17"/>
                    </a:lnTo>
                    <a:lnTo>
                      <a:pt x="19" y="17"/>
                    </a:lnTo>
                    <a:lnTo>
                      <a:pt x="19" y="95"/>
                    </a:lnTo>
                    <a:lnTo>
                      <a:pt x="100" y="95"/>
                    </a:lnTo>
                    <a:lnTo>
                      <a:pt x="100" y="111"/>
                    </a:lnTo>
                    <a:lnTo>
                      <a:pt x="19" y="111"/>
                    </a:lnTo>
                    <a:lnTo>
                      <a:pt x="19" y="194"/>
                    </a:lnTo>
                    <a:lnTo>
                      <a:pt x="107" y="194"/>
                    </a:lnTo>
                    <a:lnTo>
                      <a:pt x="107" y="213"/>
                    </a:lnTo>
                    <a:lnTo>
                      <a:pt x="0" y="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432"/>
              <p:cNvSpPr>
                <a:spLocks noChangeAspect="1"/>
              </p:cNvSpPr>
              <p:nvPr/>
            </p:nvSpPr>
            <p:spPr bwMode="auto">
              <a:xfrm>
                <a:off x="3164" y="1743"/>
                <a:ext cx="94" cy="13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11"/>
                  </a:cxn>
                  <a:cxn ang="0">
                    <a:pos x="55" y="8"/>
                  </a:cxn>
                  <a:cxn ang="0">
                    <a:pos x="46" y="7"/>
                  </a:cxn>
                  <a:cxn ang="0">
                    <a:pos x="18" y="17"/>
                  </a:cxn>
                  <a:cxn ang="0">
                    <a:pos x="9" y="46"/>
                  </a:cxn>
                  <a:cxn ang="0">
                    <a:pos x="18" y="73"/>
                  </a:cxn>
                  <a:cxn ang="0">
                    <a:pos x="46" y="82"/>
                  </a:cxn>
                  <a:cxn ang="0">
                    <a:pos x="56" y="82"/>
                  </a:cxn>
                  <a:cxn ang="0">
                    <a:pos x="65" y="79"/>
                  </a:cxn>
                  <a:cxn ang="0">
                    <a:pos x="65" y="87"/>
                  </a:cxn>
                  <a:cxn ang="0">
                    <a:pos x="56" y="90"/>
                  </a:cxn>
                  <a:cxn ang="0">
                    <a:pos x="44" y="90"/>
                  </a:cxn>
                  <a:cxn ang="0">
                    <a:pos x="12" y="78"/>
                  </a:cxn>
                  <a:cxn ang="0">
                    <a:pos x="0" y="46"/>
                  </a:cxn>
                  <a:cxn ang="0">
                    <a:pos x="12" y="12"/>
                  </a:cxn>
                  <a:cxn ang="0">
                    <a:pos x="46" y="0"/>
                  </a:cxn>
                  <a:cxn ang="0">
                    <a:pos x="57" y="1"/>
                  </a:cxn>
                  <a:cxn ang="0">
                    <a:pos x="66" y="3"/>
                  </a:cxn>
                </a:cxnLst>
                <a:rect l="0" t="0" r="r" b="b"/>
                <a:pathLst>
                  <a:path w="66" h="90">
                    <a:moveTo>
                      <a:pt x="66" y="3"/>
                    </a:moveTo>
                    <a:cubicBezTo>
                      <a:pt x="66" y="11"/>
                      <a:pt x="66" y="11"/>
                      <a:pt x="66" y="11"/>
                    </a:cubicBezTo>
                    <a:cubicBezTo>
                      <a:pt x="62" y="10"/>
                      <a:pt x="59" y="9"/>
                      <a:pt x="55" y="8"/>
                    </a:cubicBezTo>
                    <a:cubicBezTo>
                      <a:pt x="52" y="8"/>
                      <a:pt x="49" y="7"/>
                      <a:pt x="46" y="7"/>
                    </a:cubicBezTo>
                    <a:cubicBezTo>
                      <a:pt x="34" y="7"/>
                      <a:pt x="25" y="11"/>
                      <a:pt x="18" y="17"/>
                    </a:cubicBezTo>
                    <a:cubicBezTo>
                      <a:pt x="12" y="24"/>
                      <a:pt x="9" y="34"/>
                      <a:pt x="9" y="46"/>
                    </a:cubicBezTo>
                    <a:cubicBezTo>
                      <a:pt x="9" y="57"/>
                      <a:pt x="12" y="66"/>
                      <a:pt x="18" y="73"/>
                    </a:cubicBezTo>
                    <a:cubicBezTo>
                      <a:pt x="25" y="79"/>
                      <a:pt x="34" y="82"/>
                      <a:pt x="46" y="82"/>
                    </a:cubicBezTo>
                    <a:cubicBezTo>
                      <a:pt x="49" y="82"/>
                      <a:pt x="53" y="82"/>
                      <a:pt x="56" y="82"/>
                    </a:cubicBezTo>
                    <a:cubicBezTo>
                      <a:pt x="59" y="81"/>
                      <a:pt x="62" y="80"/>
                      <a:pt x="65" y="79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2" y="88"/>
                      <a:pt x="59" y="89"/>
                      <a:pt x="56" y="90"/>
                    </a:cubicBezTo>
                    <a:cubicBezTo>
                      <a:pt x="52" y="90"/>
                      <a:pt x="49" y="90"/>
                      <a:pt x="44" y="90"/>
                    </a:cubicBezTo>
                    <a:cubicBezTo>
                      <a:pt x="31" y="90"/>
                      <a:pt x="20" y="86"/>
                      <a:pt x="12" y="78"/>
                    </a:cubicBezTo>
                    <a:cubicBezTo>
                      <a:pt x="4" y="70"/>
                      <a:pt x="0" y="59"/>
                      <a:pt x="0" y="46"/>
                    </a:cubicBezTo>
                    <a:cubicBezTo>
                      <a:pt x="0" y="32"/>
                      <a:pt x="4" y="21"/>
                      <a:pt x="12" y="12"/>
                    </a:cubicBezTo>
                    <a:cubicBezTo>
                      <a:pt x="21" y="4"/>
                      <a:pt x="32" y="0"/>
                      <a:pt x="46" y="0"/>
                    </a:cubicBezTo>
                    <a:cubicBezTo>
                      <a:pt x="50" y="0"/>
                      <a:pt x="53" y="0"/>
                      <a:pt x="57" y="1"/>
                    </a:cubicBezTo>
                    <a:cubicBezTo>
                      <a:pt x="60" y="1"/>
                      <a:pt x="63" y="2"/>
                      <a:pt x="66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1433"/>
              <p:cNvSpPr>
                <a:spLocks noChangeAspect="1" noEditPoints="1"/>
              </p:cNvSpPr>
              <p:nvPr/>
            </p:nvSpPr>
            <p:spPr bwMode="auto">
              <a:xfrm>
                <a:off x="3272" y="1742"/>
                <a:ext cx="112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1" y="80"/>
                  </a:cxn>
                  <a:cxn ang="0">
                    <a:pos x="0" y="46"/>
                  </a:cxn>
                  <a:cxn ang="0">
                    <a:pos x="11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1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1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434"/>
              <p:cNvSpPr>
                <a:spLocks noChangeAspect="1"/>
              </p:cNvSpPr>
              <p:nvPr/>
            </p:nvSpPr>
            <p:spPr bwMode="auto">
              <a:xfrm>
                <a:off x="3412" y="1743"/>
                <a:ext cx="92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54" y="75"/>
                  </a:cxn>
                  <a:cxn ang="0">
                    <a:pos x="55" y="78"/>
                  </a:cxn>
                  <a:cxn ang="0">
                    <a:pos x="57" y="82"/>
                  </a:cxn>
                  <a:cxn ang="0">
                    <a:pos x="56" y="77"/>
                  </a:cxn>
                  <a:cxn ang="0">
                    <a:pos x="56" y="74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9" y="14"/>
                  </a:cxn>
                  <a:cxn ang="0">
                    <a:pos x="8" y="11"/>
                  </a:cxn>
                  <a:cxn ang="0">
                    <a:pos x="7" y="7"/>
                  </a:cxn>
                  <a:cxn ang="0">
                    <a:pos x="7" y="13"/>
                  </a:cxn>
                  <a:cxn ang="0">
                    <a:pos x="7" y="15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64" h="90">
                    <a:moveTo>
                      <a:pt x="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6"/>
                      <a:pt x="55" y="77"/>
                      <a:pt x="55" y="78"/>
                    </a:cubicBezTo>
                    <a:cubicBezTo>
                      <a:pt x="56" y="79"/>
                      <a:pt x="56" y="80"/>
                      <a:pt x="57" y="82"/>
                    </a:cubicBezTo>
                    <a:cubicBezTo>
                      <a:pt x="56" y="80"/>
                      <a:pt x="56" y="79"/>
                      <a:pt x="56" y="77"/>
                    </a:cubicBezTo>
                    <a:cubicBezTo>
                      <a:pt x="56" y="76"/>
                      <a:pt x="56" y="75"/>
                      <a:pt x="56" y="7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10"/>
                      <a:pt x="7" y="9"/>
                      <a:pt x="7" y="7"/>
                    </a:cubicBezTo>
                    <a:cubicBezTo>
                      <a:pt x="7" y="9"/>
                      <a:pt x="7" y="11"/>
                      <a:pt x="7" y="13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435"/>
              <p:cNvSpPr>
                <a:spLocks noChangeAspect="1" noEditPoints="1"/>
              </p:cNvSpPr>
              <p:nvPr/>
            </p:nvSpPr>
            <p:spPr bwMode="auto">
              <a:xfrm>
                <a:off x="3531" y="1742"/>
                <a:ext cx="113" cy="1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8" y="12"/>
                  </a:cxn>
                  <a:cxn ang="0">
                    <a:pos x="79" y="46"/>
                  </a:cxn>
                  <a:cxn ang="0">
                    <a:pos x="68" y="80"/>
                  </a:cxn>
                  <a:cxn ang="0">
                    <a:pos x="39" y="92"/>
                  </a:cxn>
                  <a:cxn ang="0">
                    <a:pos x="10" y="80"/>
                  </a:cxn>
                  <a:cxn ang="0">
                    <a:pos x="0" y="46"/>
                  </a:cxn>
                  <a:cxn ang="0">
                    <a:pos x="10" y="12"/>
                  </a:cxn>
                  <a:cxn ang="0">
                    <a:pos x="39" y="0"/>
                  </a:cxn>
                  <a:cxn ang="0">
                    <a:pos x="39" y="7"/>
                  </a:cxn>
                  <a:cxn ang="0">
                    <a:pos x="17" y="18"/>
                  </a:cxn>
                  <a:cxn ang="0">
                    <a:pos x="9" y="46"/>
                  </a:cxn>
                  <a:cxn ang="0">
                    <a:pos x="17" y="74"/>
                  </a:cxn>
                  <a:cxn ang="0">
                    <a:pos x="39" y="85"/>
                  </a:cxn>
                  <a:cxn ang="0">
                    <a:pos x="61" y="74"/>
                  </a:cxn>
                  <a:cxn ang="0">
                    <a:pos x="70" y="46"/>
                  </a:cxn>
                  <a:cxn ang="0">
                    <a:pos x="61" y="18"/>
                  </a:cxn>
                  <a:cxn ang="0">
                    <a:pos x="39" y="7"/>
                  </a:cxn>
                </a:cxnLst>
                <a:rect l="0" t="0" r="r" b="b"/>
                <a:pathLst>
                  <a:path w="79" h="92">
                    <a:moveTo>
                      <a:pt x="39" y="0"/>
                    </a:moveTo>
                    <a:cubicBezTo>
                      <a:pt x="51" y="0"/>
                      <a:pt x="61" y="4"/>
                      <a:pt x="68" y="12"/>
                    </a:cubicBezTo>
                    <a:cubicBezTo>
                      <a:pt x="75" y="21"/>
                      <a:pt x="79" y="32"/>
                      <a:pt x="79" y="46"/>
                    </a:cubicBezTo>
                    <a:cubicBezTo>
                      <a:pt x="79" y="60"/>
                      <a:pt x="75" y="72"/>
                      <a:pt x="68" y="80"/>
                    </a:cubicBezTo>
                    <a:cubicBezTo>
                      <a:pt x="61" y="88"/>
                      <a:pt x="51" y="92"/>
                      <a:pt x="39" y="92"/>
                    </a:cubicBezTo>
                    <a:cubicBezTo>
                      <a:pt x="27" y="92"/>
                      <a:pt x="18" y="88"/>
                      <a:pt x="10" y="80"/>
                    </a:cubicBezTo>
                    <a:cubicBezTo>
                      <a:pt x="3" y="71"/>
                      <a:pt x="0" y="60"/>
                      <a:pt x="0" y="46"/>
                    </a:cubicBezTo>
                    <a:cubicBezTo>
                      <a:pt x="0" y="32"/>
                      <a:pt x="3" y="21"/>
                      <a:pt x="10" y="12"/>
                    </a:cubicBezTo>
                    <a:cubicBezTo>
                      <a:pt x="18" y="4"/>
                      <a:pt x="27" y="0"/>
                      <a:pt x="39" y="0"/>
                    </a:cubicBezTo>
                    <a:close/>
                    <a:moveTo>
                      <a:pt x="39" y="7"/>
                    </a:moveTo>
                    <a:cubicBezTo>
                      <a:pt x="30" y="7"/>
                      <a:pt x="23" y="11"/>
                      <a:pt x="17" y="18"/>
                    </a:cubicBezTo>
                    <a:cubicBezTo>
                      <a:pt x="12" y="25"/>
                      <a:pt x="9" y="34"/>
                      <a:pt x="9" y="46"/>
                    </a:cubicBezTo>
                    <a:cubicBezTo>
                      <a:pt x="9" y="58"/>
                      <a:pt x="12" y="67"/>
                      <a:pt x="17" y="74"/>
                    </a:cubicBezTo>
                    <a:cubicBezTo>
                      <a:pt x="23" y="81"/>
                      <a:pt x="30" y="85"/>
                      <a:pt x="39" y="85"/>
                    </a:cubicBezTo>
                    <a:cubicBezTo>
                      <a:pt x="48" y="85"/>
                      <a:pt x="56" y="81"/>
                      <a:pt x="61" y="74"/>
                    </a:cubicBezTo>
                    <a:cubicBezTo>
                      <a:pt x="67" y="67"/>
                      <a:pt x="70" y="58"/>
                      <a:pt x="70" y="46"/>
                    </a:cubicBezTo>
                    <a:cubicBezTo>
                      <a:pt x="70" y="34"/>
                      <a:pt x="67" y="25"/>
                      <a:pt x="61" y="18"/>
                    </a:cubicBezTo>
                    <a:cubicBezTo>
                      <a:pt x="56" y="11"/>
                      <a:pt x="48" y="7"/>
                      <a:pt x="39" y="7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436"/>
              <p:cNvSpPr>
                <a:spLocks noChangeAspect="1"/>
              </p:cNvSpPr>
              <p:nvPr/>
            </p:nvSpPr>
            <p:spPr bwMode="auto">
              <a:xfrm>
                <a:off x="3672" y="1743"/>
                <a:ext cx="12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42" y="74"/>
                  </a:cxn>
                  <a:cxn ang="0">
                    <a:pos x="44" y="78"/>
                  </a:cxn>
                  <a:cxn ang="0">
                    <a:pos x="44" y="82"/>
                  </a:cxn>
                  <a:cxn ang="0">
                    <a:pos x="45" y="78"/>
                  </a:cxn>
                  <a:cxn ang="0">
                    <a:pos x="46" y="75"/>
                  </a:cxn>
                  <a:cxn ang="0">
                    <a:pos x="78" y="0"/>
                  </a:cxn>
                  <a:cxn ang="0">
                    <a:pos x="90" y="0"/>
                  </a:cxn>
                  <a:cxn ang="0">
                    <a:pos x="90" y="90"/>
                  </a:cxn>
                  <a:cxn ang="0">
                    <a:pos x="83" y="90"/>
                  </a:cxn>
                  <a:cxn ang="0">
                    <a:pos x="83" y="14"/>
                  </a:cxn>
                  <a:cxn ang="0">
                    <a:pos x="82" y="13"/>
                  </a:cxn>
                  <a:cxn ang="0">
                    <a:pos x="82" y="12"/>
                  </a:cxn>
                  <a:cxn ang="0">
                    <a:pos x="83" y="9"/>
                  </a:cxn>
                  <a:cxn ang="0">
                    <a:pos x="83" y="6"/>
                  </a:cxn>
                  <a:cxn ang="0">
                    <a:pos x="80" y="13"/>
                  </a:cxn>
                  <a:cxn ang="0">
                    <a:pos x="80" y="13"/>
                  </a:cxn>
                  <a:cxn ang="0">
                    <a:pos x="48" y="90"/>
                  </a:cxn>
                  <a:cxn ang="0">
                    <a:pos x="41" y="90"/>
                  </a:cxn>
                  <a:cxn ang="0">
                    <a:pos x="9" y="13"/>
                  </a:cxn>
                  <a:cxn ang="0">
                    <a:pos x="7" y="9"/>
                  </a:cxn>
                  <a:cxn ang="0">
                    <a:pos x="7" y="6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90" h="9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5"/>
                      <a:pt x="43" y="76"/>
                      <a:pt x="44" y="78"/>
                    </a:cubicBezTo>
                    <a:cubicBezTo>
                      <a:pt x="44" y="79"/>
                      <a:pt x="44" y="80"/>
                      <a:pt x="44" y="82"/>
                    </a:cubicBezTo>
                    <a:cubicBezTo>
                      <a:pt x="45" y="81"/>
                      <a:pt x="45" y="79"/>
                      <a:pt x="45" y="78"/>
                    </a:cubicBezTo>
                    <a:cubicBezTo>
                      <a:pt x="45" y="77"/>
                      <a:pt x="46" y="76"/>
                      <a:pt x="46" y="75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4"/>
                      <a:pt x="83" y="14"/>
                      <a:pt x="82" y="13"/>
                    </a:cubicBezTo>
                    <a:cubicBezTo>
                      <a:pt x="82" y="13"/>
                      <a:pt x="82" y="12"/>
                      <a:pt x="82" y="12"/>
                    </a:cubicBezTo>
                    <a:cubicBezTo>
                      <a:pt x="82" y="11"/>
                      <a:pt x="82" y="10"/>
                      <a:pt x="83" y="9"/>
                    </a:cubicBezTo>
                    <a:cubicBezTo>
                      <a:pt x="83" y="8"/>
                      <a:pt x="83" y="7"/>
                      <a:pt x="83" y="6"/>
                    </a:cubicBezTo>
                    <a:cubicBezTo>
                      <a:pt x="82" y="9"/>
                      <a:pt x="81" y="11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1"/>
                      <a:pt x="7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8"/>
                      <a:pt x="7" y="10"/>
                      <a:pt x="7" y="11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1437"/>
              <p:cNvSpPr>
                <a:spLocks noChangeAspect="1" noChangeArrowheads="1"/>
              </p:cNvSpPr>
              <p:nvPr/>
            </p:nvSpPr>
            <p:spPr bwMode="auto">
              <a:xfrm>
                <a:off x="3835" y="1743"/>
                <a:ext cx="13" cy="130"/>
              </a:xfrm>
              <a:prstGeom prst="rect">
                <a:avLst/>
              </a:prstGeom>
              <a:solidFill>
                <a:srgbClr val="6E605E"/>
              </a:solidFill>
              <a:ln w="3175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1438"/>
              <p:cNvSpPr>
                <a:spLocks noChangeAspect="1"/>
              </p:cNvSpPr>
              <p:nvPr/>
            </p:nvSpPr>
            <p:spPr bwMode="auto">
              <a:xfrm>
                <a:off x="3876" y="1743"/>
                <a:ext cx="71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8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5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8" y="17"/>
                      <a:pt x="8" y="21"/>
                    </a:cubicBezTo>
                    <a:cubicBezTo>
                      <a:pt x="8" y="27"/>
                      <a:pt x="14" y="33"/>
                      <a:pt x="26" y="39"/>
                    </a:cubicBezTo>
                    <a:cubicBezTo>
                      <a:pt x="27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5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6" y="79"/>
                      <a:pt x="41" y="84"/>
                    </a:cubicBezTo>
                    <a:cubicBezTo>
                      <a:pt x="36" y="88"/>
                      <a:pt x="29" y="91"/>
                      <a:pt x="20" y="91"/>
                    </a:cubicBezTo>
                    <a:cubicBezTo>
                      <a:pt x="17" y="91"/>
                      <a:pt x="13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6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4" y="54"/>
                      <a:pt x="23" y="47"/>
                    </a:cubicBezTo>
                    <a:cubicBezTo>
                      <a:pt x="21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6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1439"/>
              <p:cNvSpPr>
                <a:spLocks noChangeAspect="1"/>
              </p:cNvSpPr>
              <p:nvPr/>
            </p:nvSpPr>
            <p:spPr bwMode="auto">
              <a:xfrm>
                <a:off x="3958" y="1743"/>
                <a:ext cx="88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19"/>
                  </a:cxn>
                  <a:cxn ang="0">
                    <a:pos x="80" y="19"/>
                  </a:cxn>
                  <a:cxn ang="0">
                    <a:pos x="80" y="213"/>
                  </a:cxn>
                  <a:cxn ang="0">
                    <a:pos x="61" y="213"/>
                  </a:cxn>
                  <a:cxn ang="0">
                    <a:pos x="61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144" h="213">
                    <a:moveTo>
                      <a:pt x="0" y="0"/>
                    </a:moveTo>
                    <a:lnTo>
                      <a:pt x="144" y="0"/>
                    </a:lnTo>
                    <a:lnTo>
                      <a:pt x="144" y="19"/>
                    </a:lnTo>
                    <a:lnTo>
                      <a:pt x="80" y="19"/>
                    </a:lnTo>
                    <a:lnTo>
                      <a:pt x="80" y="213"/>
                    </a:lnTo>
                    <a:lnTo>
                      <a:pt x="61" y="213"/>
                    </a:lnTo>
                    <a:lnTo>
                      <a:pt x="61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1440"/>
              <p:cNvSpPr>
                <a:spLocks noChangeAspect="1"/>
              </p:cNvSpPr>
              <p:nvPr/>
            </p:nvSpPr>
            <p:spPr bwMode="auto">
              <a:xfrm>
                <a:off x="4059" y="1743"/>
                <a:ext cx="70" cy="131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4" y="11"/>
                  </a:cxn>
                  <a:cxn ang="0">
                    <a:pos x="36" y="8"/>
                  </a:cxn>
                  <a:cxn ang="0">
                    <a:pos x="28" y="7"/>
                  </a:cxn>
                  <a:cxn ang="0">
                    <a:pos x="14" y="11"/>
                  </a:cxn>
                  <a:cxn ang="0">
                    <a:pos x="9" y="21"/>
                  </a:cxn>
                  <a:cxn ang="0">
                    <a:pos x="26" y="39"/>
                  </a:cxn>
                  <a:cxn ang="0">
                    <a:pos x="30" y="41"/>
                  </a:cxn>
                  <a:cxn ang="0">
                    <a:pos x="46" y="53"/>
                  </a:cxn>
                  <a:cxn ang="0">
                    <a:pos x="49" y="66"/>
                  </a:cxn>
                  <a:cxn ang="0">
                    <a:pos x="41" y="84"/>
                  </a:cxn>
                  <a:cxn ang="0">
                    <a:pos x="21" y="91"/>
                  </a:cxn>
                  <a:cxn ang="0">
                    <a:pos x="10" y="90"/>
                  </a:cxn>
                  <a:cxn ang="0">
                    <a:pos x="0" y="87"/>
                  </a:cxn>
                  <a:cxn ang="0">
                    <a:pos x="1" y="77"/>
                  </a:cxn>
                  <a:cxn ang="0">
                    <a:pos x="11" y="82"/>
                  </a:cxn>
                  <a:cxn ang="0">
                    <a:pos x="21" y="83"/>
                  </a:cxn>
                  <a:cxn ang="0">
                    <a:pos x="35" y="78"/>
                  </a:cxn>
                  <a:cxn ang="0">
                    <a:pos x="40" y="66"/>
                  </a:cxn>
                  <a:cxn ang="0">
                    <a:pos x="23" y="47"/>
                  </a:cxn>
                  <a:cxn ang="0">
                    <a:pos x="19" y="45"/>
                  </a:cxn>
                  <a:cxn ang="0">
                    <a:pos x="4" y="33"/>
                  </a:cxn>
                  <a:cxn ang="0">
                    <a:pos x="0" y="22"/>
                  </a:cxn>
                  <a:cxn ang="0">
                    <a:pos x="7" y="5"/>
                  </a:cxn>
                  <a:cxn ang="0">
                    <a:pos x="28" y="0"/>
                  </a:cxn>
                  <a:cxn ang="0">
                    <a:pos x="37" y="0"/>
                  </a:cxn>
                  <a:cxn ang="0">
                    <a:pos x="45" y="3"/>
                  </a:cxn>
                </a:cxnLst>
                <a:rect l="0" t="0" r="r" b="b"/>
                <a:pathLst>
                  <a:path w="49" h="91">
                    <a:moveTo>
                      <a:pt x="45" y="3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39" y="9"/>
                      <a:pt x="36" y="8"/>
                    </a:cubicBezTo>
                    <a:cubicBezTo>
                      <a:pt x="34" y="8"/>
                      <a:pt x="31" y="7"/>
                      <a:pt x="28" y="7"/>
                    </a:cubicBezTo>
                    <a:cubicBezTo>
                      <a:pt x="22" y="7"/>
                      <a:pt x="17" y="8"/>
                      <a:pt x="14" y="11"/>
                    </a:cubicBezTo>
                    <a:cubicBezTo>
                      <a:pt x="10" y="13"/>
                      <a:pt x="9" y="17"/>
                      <a:pt x="9" y="21"/>
                    </a:cubicBezTo>
                    <a:cubicBezTo>
                      <a:pt x="9" y="27"/>
                      <a:pt x="14" y="33"/>
                      <a:pt x="26" y="39"/>
                    </a:cubicBezTo>
                    <a:cubicBezTo>
                      <a:pt x="28" y="40"/>
                      <a:pt x="29" y="41"/>
                      <a:pt x="30" y="41"/>
                    </a:cubicBezTo>
                    <a:cubicBezTo>
                      <a:pt x="38" y="46"/>
                      <a:pt x="43" y="50"/>
                      <a:pt x="46" y="53"/>
                    </a:cubicBezTo>
                    <a:cubicBezTo>
                      <a:pt x="48" y="57"/>
                      <a:pt x="49" y="61"/>
                      <a:pt x="49" y="66"/>
                    </a:cubicBezTo>
                    <a:cubicBezTo>
                      <a:pt x="49" y="73"/>
                      <a:pt x="47" y="79"/>
                      <a:pt x="41" y="84"/>
                    </a:cubicBezTo>
                    <a:cubicBezTo>
                      <a:pt x="36" y="88"/>
                      <a:pt x="29" y="91"/>
                      <a:pt x="21" y="91"/>
                    </a:cubicBezTo>
                    <a:cubicBezTo>
                      <a:pt x="17" y="91"/>
                      <a:pt x="14" y="90"/>
                      <a:pt x="10" y="90"/>
                    </a:cubicBezTo>
                    <a:cubicBezTo>
                      <a:pt x="7" y="89"/>
                      <a:pt x="3" y="88"/>
                      <a:pt x="0" y="8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5" y="79"/>
                      <a:pt x="8" y="81"/>
                      <a:pt x="11" y="82"/>
                    </a:cubicBezTo>
                    <a:cubicBezTo>
                      <a:pt x="15" y="82"/>
                      <a:pt x="18" y="83"/>
                      <a:pt x="21" y="83"/>
                    </a:cubicBezTo>
                    <a:cubicBezTo>
                      <a:pt x="27" y="83"/>
                      <a:pt x="31" y="81"/>
                      <a:pt x="35" y="78"/>
                    </a:cubicBezTo>
                    <a:cubicBezTo>
                      <a:pt x="38" y="75"/>
                      <a:pt x="40" y="71"/>
                      <a:pt x="40" y="66"/>
                    </a:cubicBezTo>
                    <a:cubicBezTo>
                      <a:pt x="40" y="60"/>
                      <a:pt x="35" y="54"/>
                      <a:pt x="23" y="47"/>
                    </a:cubicBezTo>
                    <a:cubicBezTo>
                      <a:pt x="22" y="46"/>
                      <a:pt x="20" y="46"/>
                      <a:pt x="19" y="45"/>
                    </a:cubicBezTo>
                    <a:cubicBezTo>
                      <a:pt x="11" y="41"/>
                      <a:pt x="6" y="37"/>
                      <a:pt x="4" y="33"/>
                    </a:cubicBezTo>
                    <a:cubicBezTo>
                      <a:pt x="1" y="30"/>
                      <a:pt x="0" y="26"/>
                      <a:pt x="0" y="22"/>
                    </a:cubicBezTo>
                    <a:cubicBezTo>
                      <a:pt x="0" y="15"/>
                      <a:pt x="2" y="9"/>
                      <a:pt x="7" y="5"/>
                    </a:cubicBezTo>
                    <a:cubicBezTo>
                      <a:pt x="12" y="2"/>
                      <a:pt x="19" y="0"/>
                      <a:pt x="28" y="0"/>
                    </a:cubicBezTo>
                    <a:cubicBezTo>
                      <a:pt x="31" y="0"/>
                      <a:pt x="34" y="0"/>
                      <a:pt x="37" y="0"/>
                    </a:cubicBezTo>
                    <a:cubicBezTo>
                      <a:pt x="39" y="1"/>
                      <a:pt x="42" y="2"/>
                      <a:pt x="45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3175">
                <a:solidFill>
                  <a:srgbClr val="6E605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441"/>
            <p:cNvGrpSpPr>
              <a:grpSpLocks noChangeAspect="1"/>
            </p:cNvGrpSpPr>
            <p:nvPr/>
          </p:nvGrpSpPr>
          <p:grpSpPr bwMode="auto">
            <a:xfrm>
              <a:off x="1512" y="2661"/>
              <a:ext cx="1910" cy="102"/>
              <a:chOff x="1512" y="2661"/>
              <a:chExt cx="1910" cy="102"/>
            </a:xfrm>
          </p:grpSpPr>
          <p:sp>
            <p:nvSpPr>
              <p:cNvPr id="52" name="Freeform 1442"/>
              <p:cNvSpPr>
                <a:spLocks noChangeAspect="1" noEditPoints="1"/>
              </p:cNvSpPr>
              <p:nvPr/>
            </p:nvSpPr>
            <p:spPr bwMode="auto">
              <a:xfrm>
                <a:off x="1512" y="2661"/>
                <a:ext cx="81" cy="9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6" y="0"/>
                  </a:cxn>
                  <a:cxn ang="0">
                    <a:pos x="81" y="100"/>
                  </a:cxn>
                  <a:cxn ang="0">
                    <a:pos x="73" y="100"/>
                  </a:cxn>
                  <a:cxn ang="0">
                    <a:pos x="63" y="73"/>
                  </a:cxn>
                  <a:cxn ang="0">
                    <a:pos x="17" y="73"/>
                  </a:cxn>
                  <a:cxn ang="0">
                    <a:pos x="8" y="100"/>
                  </a:cxn>
                  <a:cxn ang="0">
                    <a:pos x="0" y="100"/>
                  </a:cxn>
                  <a:cxn ang="0">
                    <a:pos x="36" y="0"/>
                  </a:cxn>
                  <a:cxn ang="0">
                    <a:pos x="41" y="8"/>
                  </a:cxn>
                  <a:cxn ang="0">
                    <a:pos x="20" y="63"/>
                  </a:cxn>
                  <a:cxn ang="0">
                    <a:pos x="60" y="63"/>
                  </a:cxn>
                  <a:cxn ang="0">
                    <a:pos x="41" y="8"/>
                  </a:cxn>
                </a:cxnLst>
                <a:rect l="0" t="0" r="r" b="b"/>
                <a:pathLst>
                  <a:path w="81" h="100">
                    <a:moveTo>
                      <a:pt x="36" y="0"/>
                    </a:moveTo>
                    <a:lnTo>
                      <a:pt x="46" y="0"/>
                    </a:lnTo>
                    <a:lnTo>
                      <a:pt x="81" y="100"/>
                    </a:lnTo>
                    <a:lnTo>
                      <a:pt x="73" y="100"/>
                    </a:lnTo>
                    <a:lnTo>
                      <a:pt x="63" y="73"/>
                    </a:lnTo>
                    <a:lnTo>
                      <a:pt x="17" y="73"/>
                    </a:lnTo>
                    <a:lnTo>
                      <a:pt x="8" y="100"/>
                    </a:lnTo>
                    <a:lnTo>
                      <a:pt x="0" y="100"/>
                    </a:lnTo>
                    <a:lnTo>
                      <a:pt x="36" y="0"/>
                    </a:lnTo>
                    <a:close/>
                    <a:moveTo>
                      <a:pt x="41" y="8"/>
                    </a:moveTo>
                    <a:lnTo>
                      <a:pt x="20" y="63"/>
                    </a:lnTo>
                    <a:lnTo>
                      <a:pt x="60" y="63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1443"/>
              <p:cNvSpPr>
                <a:spLocks noChangeAspect="1" noEditPoints="1"/>
              </p:cNvSpPr>
              <p:nvPr/>
            </p:nvSpPr>
            <p:spPr bwMode="auto">
              <a:xfrm>
                <a:off x="2749" y="2661"/>
                <a:ext cx="80" cy="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7" y="0"/>
                  </a:cxn>
                  <a:cxn ang="0">
                    <a:pos x="81" y="98"/>
                  </a:cxn>
                  <a:cxn ang="0">
                    <a:pos x="72" y="98"/>
                  </a:cxn>
                  <a:cxn ang="0">
                    <a:pos x="62" y="71"/>
                  </a:cxn>
                  <a:cxn ang="0">
                    <a:pos x="18" y="71"/>
                  </a:cxn>
                  <a:cxn ang="0">
                    <a:pos x="8" y="98"/>
                  </a:cxn>
                  <a:cxn ang="0">
                    <a:pos x="0" y="98"/>
                  </a:cxn>
                  <a:cxn ang="0">
                    <a:pos x="35" y="0"/>
                  </a:cxn>
                  <a:cxn ang="0">
                    <a:pos x="42" y="7"/>
                  </a:cxn>
                  <a:cxn ang="0">
                    <a:pos x="21" y="63"/>
                  </a:cxn>
                  <a:cxn ang="0">
                    <a:pos x="61" y="63"/>
                  </a:cxn>
                  <a:cxn ang="0">
                    <a:pos x="42" y="7"/>
                  </a:cxn>
                </a:cxnLst>
                <a:rect l="0" t="0" r="r" b="b"/>
                <a:pathLst>
                  <a:path w="81" h="98">
                    <a:moveTo>
                      <a:pt x="35" y="0"/>
                    </a:moveTo>
                    <a:lnTo>
                      <a:pt x="47" y="0"/>
                    </a:lnTo>
                    <a:lnTo>
                      <a:pt x="81" y="98"/>
                    </a:lnTo>
                    <a:lnTo>
                      <a:pt x="72" y="98"/>
                    </a:lnTo>
                    <a:lnTo>
                      <a:pt x="62" y="71"/>
                    </a:lnTo>
                    <a:lnTo>
                      <a:pt x="18" y="71"/>
                    </a:lnTo>
                    <a:lnTo>
                      <a:pt x="8" y="98"/>
                    </a:lnTo>
                    <a:lnTo>
                      <a:pt x="0" y="98"/>
                    </a:lnTo>
                    <a:lnTo>
                      <a:pt x="35" y="0"/>
                    </a:lnTo>
                    <a:close/>
                    <a:moveTo>
                      <a:pt x="42" y="7"/>
                    </a:moveTo>
                    <a:lnTo>
                      <a:pt x="21" y="63"/>
                    </a:lnTo>
                    <a:lnTo>
                      <a:pt x="61" y="63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444"/>
              <p:cNvSpPr>
                <a:spLocks noChangeAspect="1"/>
              </p:cNvSpPr>
              <p:nvPr/>
            </p:nvSpPr>
            <p:spPr bwMode="auto">
              <a:xfrm>
                <a:off x="2965" y="2661"/>
                <a:ext cx="6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60" y="8"/>
                  </a:cxn>
                  <a:cxn ang="0">
                    <a:pos x="35" y="8"/>
                  </a:cxn>
                  <a:cxn ang="0">
                    <a:pos x="35" y="99"/>
                  </a:cxn>
                  <a:cxn ang="0">
                    <a:pos x="27" y="99"/>
                  </a:cxn>
                  <a:cxn ang="0">
                    <a:pos x="27" y="8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60" h="99">
                    <a:moveTo>
                      <a:pt x="0" y="0"/>
                    </a:moveTo>
                    <a:lnTo>
                      <a:pt x="60" y="0"/>
                    </a:lnTo>
                    <a:lnTo>
                      <a:pt x="60" y="8"/>
                    </a:lnTo>
                    <a:lnTo>
                      <a:pt x="35" y="8"/>
                    </a:lnTo>
                    <a:lnTo>
                      <a:pt x="35" y="99"/>
                    </a:lnTo>
                    <a:lnTo>
                      <a:pt x="27" y="99"/>
                    </a:lnTo>
                    <a:lnTo>
                      <a:pt x="27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1445"/>
              <p:cNvSpPr>
                <a:spLocks noChangeAspect="1"/>
              </p:cNvSpPr>
              <p:nvPr/>
            </p:nvSpPr>
            <p:spPr bwMode="auto">
              <a:xfrm>
                <a:off x="3177" y="2661"/>
                <a:ext cx="4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0"/>
                  </a:cxn>
                  <a:cxn ang="0">
                    <a:pos x="49" y="8"/>
                  </a:cxn>
                  <a:cxn ang="0">
                    <a:pos x="9" y="8"/>
                  </a:cxn>
                  <a:cxn ang="0">
                    <a:pos x="9" y="43"/>
                  </a:cxn>
                  <a:cxn ang="0">
                    <a:pos x="46" y="43"/>
                  </a:cxn>
                  <a:cxn ang="0">
                    <a:pos x="46" y="51"/>
                  </a:cxn>
                  <a:cxn ang="0">
                    <a:pos x="9" y="51"/>
                  </a:cxn>
                  <a:cxn ang="0">
                    <a:pos x="9" y="90"/>
                  </a:cxn>
                  <a:cxn ang="0">
                    <a:pos x="49" y="90"/>
                  </a:cxn>
                  <a:cxn ang="0">
                    <a:pos x="49" y="98"/>
                  </a:cxn>
                  <a:cxn ang="0">
                    <a:pos x="0" y="98"/>
                  </a:cxn>
                  <a:cxn ang="0">
                    <a:pos x="0" y="0"/>
                  </a:cxn>
                </a:cxnLst>
                <a:rect l="0" t="0" r="r" b="b"/>
                <a:pathLst>
                  <a:path w="49" h="98">
                    <a:moveTo>
                      <a:pt x="0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9" y="8"/>
                    </a:lnTo>
                    <a:lnTo>
                      <a:pt x="9" y="43"/>
                    </a:lnTo>
                    <a:lnTo>
                      <a:pt x="46" y="43"/>
                    </a:lnTo>
                    <a:lnTo>
                      <a:pt x="46" y="51"/>
                    </a:lnTo>
                    <a:lnTo>
                      <a:pt x="9" y="51"/>
                    </a:lnTo>
                    <a:lnTo>
                      <a:pt x="9" y="90"/>
                    </a:lnTo>
                    <a:lnTo>
                      <a:pt x="49" y="90"/>
                    </a:lnTo>
                    <a:lnTo>
                      <a:pt x="49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446"/>
              <p:cNvSpPr>
                <a:spLocks noChangeAspect="1"/>
              </p:cNvSpPr>
              <p:nvPr/>
            </p:nvSpPr>
            <p:spPr bwMode="auto">
              <a:xfrm>
                <a:off x="1740" y="2661"/>
                <a:ext cx="49" cy="99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6"/>
                  </a:cxn>
                  <a:cxn ang="0">
                    <a:pos x="9" y="8"/>
                  </a:cxn>
                  <a:cxn ang="0">
                    <a:pos x="5" y="15"/>
                  </a:cxn>
                  <a:cxn ang="0">
                    <a:pos x="16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9"/>
                  </a:cxn>
                  <a:cxn ang="0">
                    <a:pos x="13" y="63"/>
                  </a:cxn>
                  <a:cxn ang="0">
                    <a:pos x="6" y="63"/>
                  </a:cxn>
                  <a:cxn ang="0">
                    <a:pos x="0" y="61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5" y="47"/>
                  </a:cxn>
                  <a:cxn ang="0">
                    <a:pos x="15" y="34"/>
                  </a:cxn>
                  <a:cxn ang="0">
                    <a:pos x="12" y="32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8" y="2"/>
                  </a:cxn>
                </a:cxnLst>
                <a:rect l="0" t="0" r="r" b="b"/>
                <a:pathLst>
                  <a:path w="31" h="63">
                    <a:moveTo>
                      <a:pt x="28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7"/>
                      <a:pt x="23" y="6"/>
                    </a:cubicBezTo>
                    <a:cubicBezTo>
                      <a:pt x="21" y="6"/>
                      <a:pt x="19" y="6"/>
                      <a:pt x="18" y="6"/>
                    </a:cubicBezTo>
                    <a:cubicBezTo>
                      <a:pt x="14" y="6"/>
                      <a:pt x="11" y="6"/>
                      <a:pt x="9" y="8"/>
                    </a:cubicBezTo>
                    <a:cubicBezTo>
                      <a:pt x="6" y="10"/>
                      <a:pt x="5" y="12"/>
                      <a:pt x="5" y="15"/>
                    </a:cubicBezTo>
                    <a:cubicBezTo>
                      <a:pt x="5" y="19"/>
                      <a:pt x="9" y="23"/>
                      <a:pt x="16" y="28"/>
                    </a:cubicBezTo>
                    <a:cubicBezTo>
                      <a:pt x="17" y="29"/>
                      <a:pt x="18" y="29"/>
                      <a:pt x="19" y="29"/>
                    </a:cubicBezTo>
                    <a:cubicBezTo>
                      <a:pt x="24" y="33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9"/>
                    </a:cubicBezTo>
                    <a:cubicBezTo>
                      <a:pt x="23" y="62"/>
                      <a:pt x="18" y="63"/>
                      <a:pt x="13" y="63"/>
                    </a:cubicBezTo>
                    <a:cubicBezTo>
                      <a:pt x="11" y="63"/>
                      <a:pt x="9" y="63"/>
                      <a:pt x="6" y="63"/>
                    </a:cubicBezTo>
                    <a:cubicBezTo>
                      <a:pt x="4" y="62"/>
                      <a:pt x="2" y="62"/>
                      <a:pt x="0" y="61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6"/>
                      <a:pt x="5" y="57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5" y="50"/>
                      <a:pt x="25" y="47"/>
                    </a:cubicBezTo>
                    <a:cubicBezTo>
                      <a:pt x="25" y="42"/>
                      <a:pt x="22" y="38"/>
                      <a:pt x="15" y="34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2" y="24"/>
                    </a:cubicBezTo>
                    <a:cubicBezTo>
                      <a:pt x="1" y="21"/>
                      <a:pt x="0" y="19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2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  <a:cubicBezTo>
                      <a:pt x="25" y="1"/>
                      <a:pt x="27" y="2"/>
                      <a:pt x="28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1447"/>
              <p:cNvSpPr>
                <a:spLocks noChangeAspect="1"/>
              </p:cNvSpPr>
              <p:nvPr/>
            </p:nvSpPr>
            <p:spPr bwMode="auto">
              <a:xfrm>
                <a:off x="1937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7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2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7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3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0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5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9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7"/>
                    </a:cubicBezTo>
                    <a:cubicBezTo>
                      <a:pt x="30" y="40"/>
                      <a:pt x="31" y="42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1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2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5" y="56"/>
                      <a:pt x="7" y="57"/>
                    </a:cubicBezTo>
                    <a:cubicBezTo>
                      <a:pt x="9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7" y="28"/>
                      <a:pt x="4" y="26"/>
                      <a:pt x="3" y="23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5" y="1"/>
                      <a:pt x="27" y="1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448"/>
              <p:cNvSpPr>
                <a:spLocks noChangeAspect="1"/>
              </p:cNvSpPr>
              <p:nvPr/>
            </p:nvSpPr>
            <p:spPr bwMode="auto">
              <a:xfrm>
                <a:off x="3373" y="2661"/>
                <a:ext cx="49" cy="9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8" y="5"/>
                  </a:cxn>
                  <a:cxn ang="0">
                    <a:pos x="9" y="8"/>
                  </a:cxn>
                  <a:cxn ang="0">
                    <a:pos x="6" y="15"/>
                  </a:cxn>
                  <a:cxn ang="0">
                    <a:pos x="17" y="28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1" y="46"/>
                  </a:cxn>
                  <a:cxn ang="0">
                    <a:pos x="26" y="58"/>
                  </a:cxn>
                  <a:cxn ang="0">
                    <a:pos x="13" y="63"/>
                  </a:cxn>
                  <a:cxn ang="0">
                    <a:pos x="7" y="63"/>
                  </a:cxn>
                  <a:cxn ang="0">
                    <a:pos x="0" y="60"/>
                  </a:cxn>
                  <a:cxn ang="0">
                    <a:pos x="1" y="54"/>
                  </a:cxn>
                  <a:cxn ang="0">
                    <a:pos x="8" y="57"/>
                  </a:cxn>
                  <a:cxn ang="0">
                    <a:pos x="13" y="58"/>
                  </a:cxn>
                  <a:cxn ang="0">
                    <a:pos x="22" y="55"/>
                  </a:cxn>
                  <a:cxn ang="0">
                    <a:pos x="26" y="46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3" y="24"/>
                  </a:cxn>
                  <a:cxn ang="0">
                    <a:pos x="0" y="15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9" y="2"/>
                  </a:cxn>
                </a:cxnLst>
                <a:rect l="0" t="0" r="r" b="b"/>
                <a:pathLst>
                  <a:path w="31" h="63">
                    <a:moveTo>
                      <a:pt x="29" y="2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6" y="7"/>
                      <a:pt x="25" y="6"/>
                      <a:pt x="23" y="6"/>
                    </a:cubicBezTo>
                    <a:cubicBezTo>
                      <a:pt x="21" y="6"/>
                      <a:pt x="20" y="5"/>
                      <a:pt x="18" y="5"/>
                    </a:cubicBezTo>
                    <a:cubicBezTo>
                      <a:pt x="14" y="5"/>
                      <a:pt x="11" y="6"/>
                      <a:pt x="9" y="8"/>
                    </a:cubicBezTo>
                    <a:cubicBezTo>
                      <a:pt x="7" y="10"/>
                      <a:pt x="6" y="12"/>
                      <a:pt x="6" y="15"/>
                    </a:cubicBezTo>
                    <a:cubicBezTo>
                      <a:pt x="6" y="19"/>
                      <a:pt x="9" y="23"/>
                      <a:pt x="17" y="28"/>
                    </a:cubicBezTo>
                    <a:cubicBezTo>
                      <a:pt x="18" y="28"/>
                      <a:pt x="18" y="29"/>
                      <a:pt x="19" y="29"/>
                    </a:cubicBezTo>
                    <a:cubicBezTo>
                      <a:pt x="24" y="32"/>
                      <a:pt x="27" y="35"/>
                      <a:pt x="29" y="38"/>
                    </a:cubicBezTo>
                    <a:cubicBezTo>
                      <a:pt x="30" y="40"/>
                      <a:pt x="31" y="43"/>
                      <a:pt x="31" y="46"/>
                    </a:cubicBezTo>
                    <a:cubicBezTo>
                      <a:pt x="31" y="51"/>
                      <a:pt x="29" y="55"/>
                      <a:pt x="26" y="58"/>
                    </a:cubicBezTo>
                    <a:cubicBezTo>
                      <a:pt x="23" y="62"/>
                      <a:pt x="19" y="63"/>
                      <a:pt x="13" y="63"/>
                    </a:cubicBezTo>
                    <a:cubicBezTo>
                      <a:pt x="11" y="63"/>
                      <a:pt x="9" y="63"/>
                      <a:pt x="7" y="63"/>
                    </a:cubicBezTo>
                    <a:cubicBezTo>
                      <a:pt x="5" y="62"/>
                      <a:pt x="2" y="61"/>
                      <a:pt x="0" y="6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3" y="55"/>
                      <a:pt x="6" y="56"/>
                      <a:pt x="8" y="57"/>
                    </a:cubicBezTo>
                    <a:cubicBezTo>
                      <a:pt x="10" y="58"/>
                      <a:pt x="11" y="58"/>
                      <a:pt x="13" y="58"/>
                    </a:cubicBezTo>
                    <a:cubicBezTo>
                      <a:pt x="17" y="58"/>
                      <a:pt x="20" y="57"/>
                      <a:pt x="22" y="55"/>
                    </a:cubicBezTo>
                    <a:cubicBezTo>
                      <a:pt x="24" y="53"/>
                      <a:pt x="26" y="50"/>
                      <a:pt x="26" y="46"/>
                    </a:cubicBezTo>
                    <a:cubicBezTo>
                      <a:pt x="26" y="42"/>
                      <a:pt x="22" y="38"/>
                      <a:pt x="15" y="33"/>
                    </a:cubicBezTo>
                    <a:cubicBezTo>
                      <a:pt x="14" y="33"/>
                      <a:pt x="13" y="32"/>
                      <a:pt x="12" y="32"/>
                    </a:cubicBezTo>
                    <a:cubicBezTo>
                      <a:pt x="7" y="29"/>
                      <a:pt x="4" y="26"/>
                      <a:pt x="3" y="24"/>
                    </a:cubicBezTo>
                    <a:cubicBezTo>
                      <a:pt x="1" y="21"/>
                      <a:pt x="0" y="18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  <a:cubicBezTo>
                      <a:pt x="25" y="1"/>
                      <a:pt x="27" y="2"/>
                      <a:pt x="29" y="2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1449"/>
              <p:cNvSpPr>
                <a:spLocks noChangeAspect="1" noEditPoints="1"/>
              </p:cNvSpPr>
              <p:nvPr/>
            </p:nvSpPr>
            <p:spPr bwMode="auto">
              <a:xfrm>
                <a:off x="2136" y="2661"/>
                <a:ext cx="88" cy="10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47" y="9"/>
                  </a:cxn>
                  <a:cxn ang="0">
                    <a:pos x="55" y="33"/>
                  </a:cxn>
                  <a:cxn ang="0">
                    <a:pos x="47" y="56"/>
                  </a:cxn>
                  <a:cxn ang="0">
                    <a:pos x="27" y="65"/>
                  </a:cxn>
                  <a:cxn ang="0">
                    <a:pos x="7" y="56"/>
                  </a:cxn>
                  <a:cxn ang="0">
                    <a:pos x="0" y="33"/>
                  </a:cxn>
                  <a:cxn ang="0">
                    <a:pos x="7" y="9"/>
                  </a:cxn>
                  <a:cxn ang="0">
                    <a:pos x="27" y="0"/>
                  </a:cxn>
                  <a:cxn ang="0">
                    <a:pos x="28" y="6"/>
                  </a:cxn>
                  <a:cxn ang="0">
                    <a:pos x="12" y="13"/>
                  </a:cxn>
                  <a:cxn ang="0">
                    <a:pos x="6" y="33"/>
                  </a:cxn>
                  <a:cxn ang="0">
                    <a:pos x="12" y="52"/>
                  </a:cxn>
                  <a:cxn ang="0">
                    <a:pos x="28" y="60"/>
                  </a:cxn>
                  <a:cxn ang="0">
                    <a:pos x="43" y="52"/>
                  </a:cxn>
                  <a:cxn ang="0">
                    <a:pos x="49" y="33"/>
                  </a:cxn>
                  <a:cxn ang="0">
                    <a:pos x="43" y="13"/>
                  </a:cxn>
                  <a:cxn ang="0">
                    <a:pos x="28" y="6"/>
                  </a:cxn>
                </a:cxnLst>
                <a:rect l="0" t="0" r="r" b="b"/>
                <a:pathLst>
                  <a:path w="55" h="65">
                    <a:moveTo>
                      <a:pt x="27" y="0"/>
                    </a:moveTo>
                    <a:cubicBezTo>
                      <a:pt x="36" y="0"/>
                      <a:pt x="43" y="3"/>
                      <a:pt x="47" y="9"/>
                    </a:cubicBezTo>
                    <a:cubicBezTo>
                      <a:pt x="52" y="15"/>
                      <a:pt x="55" y="23"/>
                      <a:pt x="55" y="33"/>
                    </a:cubicBezTo>
                    <a:cubicBezTo>
                      <a:pt x="55" y="42"/>
                      <a:pt x="52" y="50"/>
                      <a:pt x="47" y="56"/>
                    </a:cubicBezTo>
                    <a:cubicBezTo>
                      <a:pt x="43" y="62"/>
                      <a:pt x="36" y="65"/>
                      <a:pt x="27" y="65"/>
                    </a:cubicBezTo>
                    <a:cubicBezTo>
                      <a:pt x="19" y="65"/>
                      <a:pt x="12" y="62"/>
                      <a:pt x="7" y="56"/>
                    </a:cubicBezTo>
                    <a:cubicBezTo>
                      <a:pt x="2" y="50"/>
                      <a:pt x="0" y="42"/>
                      <a:pt x="0" y="33"/>
                    </a:cubicBezTo>
                    <a:cubicBezTo>
                      <a:pt x="0" y="23"/>
                      <a:pt x="2" y="15"/>
                      <a:pt x="7" y="9"/>
                    </a:cubicBezTo>
                    <a:cubicBezTo>
                      <a:pt x="12" y="3"/>
                      <a:pt x="19" y="0"/>
                      <a:pt x="27" y="0"/>
                    </a:cubicBezTo>
                    <a:close/>
                    <a:moveTo>
                      <a:pt x="28" y="6"/>
                    </a:moveTo>
                    <a:cubicBezTo>
                      <a:pt x="21" y="6"/>
                      <a:pt x="16" y="8"/>
                      <a:pt x="12" y="13"/>
                    </a:cubicBezTo>
                    <a:cubicBezTo>
                      <a:pt x="8" y="18"/>
                      <a:pt x="6" y="24"/>
                      <a:pt x="6" y="33"/>
                    </a:cubicBezTo>
                    <a:cubicBezTo>
                      <a:pt x="6" y="41"/>
                      <a:pt x="8" y="47"/>
                      <a:pt x="12" y="52"/>
                    </a:cubicBezTo>
                    <a:cubicBezTo>
                      <a:pt x="16" y="57"/>
                      <a:pt x="21" y="60"/>
                      <a:pt x="28" y="60"/>
                    </a:cubicBezTo>
                    <a:cubicBezTo>
                      <a:pt x="34" y="60"/>
                      <a:pt x="39" y="57"/>
                      <a:pt x="43" y="52"/>
                    </a:cubicBezTo>
                    <a:cubicBezTo>
                      <a:pt x="47" y="47"/>
                      <a:pt x="49" y="41"/>
                      <a:pt x="49" y="33"/>
                    </a:cubicBezTo>
                    <a:cubicBezTo>
                      <a:pt x="49" y="24"/>
                      <a:pt x="47" y="18"/>
                      <a:pt x="43" y="13"/>
                    </a:cubicBezTo>
                    <a:cubicBezTo>
                      <a:pt x="39" y="8"/>
                      <a:pt x="34" y="6"/>
                      <a:pt x="28" y="6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450"/>
              <p:cNvSpPr>
                <a:spLocks noChangeAspect="1"/>
              </p:cNvSpPr>
              <p:nvPr/>
            </p:nvSpPr>
            <p:spPr bwMode="auto">
              <a:xfrm>
                <a:off x="2367" y="2661"/>
                <a:ext cx="67" cy="98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8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12" y="13"/>
                  </a:cxn>
                  <a:cxn ang="0">
                    <a:pos x="6" y="32"/>
                  </a:cxn>
                  <a:cxn ang="0">
                    <a:pos x="12" y="51"/>
                  </a:cxn>
                  <a:cxn ang="0">
                    <a:pos x="30" y="58"/>
                  </a:cxn>
                  <a:cxn ang="0">
                    <a:pos x="36" y="57"/>
                  </a:cxn>
                  <a:cxn ang="0">
                    <a:pos x="42" y="55"/>
                  </a:cxn>
                  <a:cxn ang="0">
                    <a:pos x="42" y="61"/>
                  </a:cxn>
                  <a:cxn ang="0">
                    <a:pos x="36" y="63"/>
                  </a:cxn>
                  <a:cxn ang="0">
                    <a:pos x="29" y="63"/>
                  </a:cxn>
                  <a:cxn ang="0">
                    <a:pos x="8" y="55"/>
                  </a:cxn>
                  <a:cxn ang="0">
                    <a:pos x="0" y="32"/>
                  </a:cxn>
                  <a:cxn ang="0">
                    <a:pos x="8" y="9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2" y="3"/>
                  </a:cxn>
                </a:cxnLst>
                <a:rect l="0" t="0" r="r" b="b"/>
                <a:pathLst>
                  <a:path w="42" h="63">
                    <a:moveTo>
                      <a:pt x="42" y="3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0" y="7"/>
                      <a:pt x="38" y="7"/>
                      <a:pt x="36" y="6"/>
                    </a:cubicBezTo>
                    <a:cubicBezTo>
                      <a:pt x="34" y="6"/>
                      <a:pt x="32" y="6"/>
                      <a:pt x="30" y="6"/>
                    </a:cubicBezTo>
                    <a:cubicBezTo>
                      <a:pt x="22" y="6"/>
                      <a:pt x="16" y="8"/>
                      <a:pt x="12" y="13"/>
                    </a:cubicBezTo>
                    <a:cubicBezTo>
                      <a:pt x="8" y="17"/>
                      <a:pt x="6" y="24"/>
                      <a:pt x="6" y="32"/>
                    </a:cubicBezTo>
                    <a:cubicBezTo>
                      <a:pt x="6" y="40"/>
                      <a:pt x="8" y="46"/>
                      <a:pt x="12" y="51"/>
                    </a:cubicBezTo>
                    <a:cubicBezTo>
                      <a:pt x="16" y="56"/>
                      <a:pt x="22" y="58"/>
                      <a:pt x="30" y="58"/>
                    </a:cubicBezTo>
                    <a:cubicBezTo>
                      <a:pt x="32" y="58"/>
                      <a:pt x="34" y="58"/>
                      <a:pt x="36" y="57"/>
                    </a:cubicBezTo>
                    <a:cubicBezTo>
                      <a:pt x="38" y="57"/>
                      <a:pt x="40" y="56"/>
                      <a:pt x="42" y="55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0" y="62"/>
                      <a:pt x="38" y="62"/>
                      <a:pt x="36" y="63"/>
                    </a:cubicBezTo>
                    <a:cubicBezTo>
                      <a:pt x="34" y="63"/>
                      <a:pt x="31" y="63"/>
                      <a:pt x="29" y="63"/>
                    </a:cubicBezTo>
                    <a:cubicBezTo>
                      <a:pt x="20" y="63"/>
                      <a:pt x="13" y="60"/>
                      <a:pt x="8" y="55"/>
                    </a:cubicBezTo>
                    <a:cubicBezTo>
                      <a:pt x="2" y="49"/>
                      <a:pt x="0" y="42"/>
                      <a:pt x="0" y="32"/>
                    </a:cubicBezTo>
                    <a:cubicBezTo>
                      <a:pt x="0" y="23"/>
                      <a:pt x="3" y="15"/>
                      <a:pt x="8" y="9"/>
                    </a:cubicBezTo>
                    <a:cubicBezTo>
                      <a:pt x="13" y="3"/>
                      <a:pt x="21" y="0"/>
                      <a:pt x="30" y="0"/>
                    </a:cubicBezTo>
                    <a:cubicBezTo>
                      <a:pt x="32" y="0"/>
                      <a:pt x="34" y="1"/>
                      <a:pt x="36" y="1"/>
                    </a:cubicBezTo>
                    <a:cubicBezTo>
                      <a:pt x="39" y="1"/>
                      <a:pt x="40" y="2"/>
                      <a:pt x="42" y="3"/>
                    </a:cubicBezTo>
                    <a:close/>
                  </a:path>
                </a:pathLst>
              </a:custGeom>
              <a:solidFill>
                <a:srgbClr val="6E605E"/>
              </a:solidFill>
              <a:ln w="6350" cap="flat">
                <a:solidFill>
                  <a:srgbClr val="6E605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1451"/>
              <p:cNvSpPr>
                <a:spLocks noChangeAspect="1" noChangeArrowheads="1"/>
              </p:cNvSpPr>
              <p:nvPr/>
            </p:nvSpPr>
            <p:spPr bwMode="auto">
              <a:xfrm>
                <a:off x="2589" y="2661"/>
                <a:ext cx="9" cy="97"/>
              </a:xfrm>
              <a:prstGeom prst="rect">
                <a:avLst/>
              </a:prstGeom>
              <a:solidFill>
                <a:srgbClr val="6E605E"/>
              </a:solidFill>
              <a:ln w="6350">
                <a:solidFill>
                  <a:srgbClr val="6E605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452"/>
            <p:cNvGrpSpPr>
              <a:grpSpLocks noChangeAspect="1"/>
            </p:cNvGrpSpPr>
            <p:nvPr/>
          </p:nvGrpSpPr>
          <p:grpSpPr bwMode="auto">
            <a:xfrm>
              <a:off x="1582" y="1330"/>
              <a:ext cx="1124" cy="783"/>
              <a:chOff x="1582" y="1330"/>
              <a:chExt cx="1124" cy="783"/>
            </a:xfrm>
          </p:grpSpPr>
          <p:sp>
            <p:nvSpPr>
              <p:cNvPr id="28" name="Freeform 1453"/>
              <p:cNvSpPr>
                <a:spLocks noChangeAspect="1"/>
              </p:cNvSpPr>
              <p:nvPr/>
            </p:nvSpPr>
            <p:spPr bwMode="auto">
              <a:xfrm>
                <a:off x="1833" y="1940"/>
                <a:ext cx="281" cy="166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37" y="22"/>
                  </a:cxn>
                  <a:cxn ang="0">
                    <a:pos x="21" y="0"/>
                  </a:cxn>
                </a:cxnLst>
                <a:rect l="0" t="0" r="r" b="b"/>
                <a:pathLst>
                  <a:path w="37" h="2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22" y="21"/>
                      <a:pt x="37" y="22"/>
                    </a:cubicBezTo>
                    <a:cubicBezTo>
                      <a:pt x="30" y="17"/>
                      <a:pt x="25" y="9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454"/>
              <p:cNvSpPr>
                <a:spLocks noChangeAspect="1"/>
              </p:cNvSpPr>
              <p:nvPr/>
            </p:nvSpPr>
            <p:spPr bwMode="auto">
              <a:xfrm>
                <a:off x="1773" y="1739"/>
                <a:ext cx="212" cy="17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8" y="23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6" y="23"/>
                  </a:cxn>
                </a:cxnLst>
                <a:rect l="0" t="0" r="r" b="b"/>
                <a:pathLst>
                  <a:path w="28" h="23">
                    <a:moveTo>
                      <a:pt x="6" y="2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25" y="16"/>
                      <a:pt x="24" y="8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1455"/>
              <p:cNvSpPr>
                <a:spLocks noChangeAspect="1"/>
              </p:cNvSpPr>
              <p:nvPr/>
            </p:nvSpPr>
            <p:spPr bwMode="auto">
              <a:xfrm>
                <a:off x="1978" y="1739"/>
                <a:ext cx="150" cy="173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4" y="23"/>
                  </a:cxn>
                </a:cxnLst>
                <a:rect l="0" t="0" r="r" b="b"/>
                <a:pathLst>
                  <a:path w="20" h="23">
                    <a:moveTo>
                      <a:pt x="4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1" y="16"/>
                      <a:pt x="4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456"/>
              <p:cNvSpPr>
                <a:spLocks noChangeAspect="1"/>
              </p:cNvSpPr>
              <p:nvPr/>
            </p:nvSpPr>
            <p:spPr bwMode="auto">
              <a:xfrm>
                <a:off x="2151" y="1739"/>
                <a:ext cx="160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17" y="23"/>
                  </a:cxn>
                  <a:cxn ang="0">
                    <a:pos x="21" y="0"/>
                  </a:cxn>
                </a:cxnLst>
                <a:rect l="0" t="0" r="r" b="b"/>
                <a:pathLst>
                  <a:path w="21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20" y="16"/>
                      <a:pt x="21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457"/>
              <p:cNvSpPr>
                <a:spLocks noChangeAspect="1"/>
              </p:cNvSpPr>
              <p:nvPr/>
            </p:nvSpPr>
            <p:spPr bwMode="auto">
              <a:xfrm>
                <a:off x="2151" y="1940"/>
                <a:ext cx="114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7" y="15"/>
                      <a:pt x="12" y="8"/>
                      <a:pt x="1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458"/>
              <p:cNvSpPr>
                <a:spLocks noChangeAspect="1"/>
              </p:cNvSpPr>
              <p:nvPr/>
            </p:nvSpPr>
            <p:spPr bwMode="auto">
              <a:xfrm>
                <a:off x="1644" y="1940"/>
                <a:ext cx="371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43" y="23"/>
                  </a:cxn>
                  <a:cxn ang="0">
                    <a:pos x="49" y="23"/>
                  </a:cxn>
                  <a:cxn ang="0">
                    <a:pos x="21" y="0"/>
                  </a:cxn>
                </a:cxnLst>
                <a:rect l="0" t="0" r="r" b="b"/>
                <a:pathLst>
                  <a:path w="49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13"/>
                      <a:pt x="25" y="23"/>
                      <a:pt x="43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38" y="18"/>
                      <a:pt x="28" y="10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459"/>
              <p:cNvSpPr>
                <a:spLocks noChangeAspect="1"/>
              </p:cNvSpPr>
              <p:nvPr/>
            </p:nvSpPr>
            <p:spPr bwMode="auto">
              <a:xfrm>
                <a:off x="1582" y="1739"/>
                <a:ext cx="214" cy="17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0"/>
                  </a:cxn>
                  <a:cxn ang="0">
                    <a:pos x="6" y="23"/>
                  </a:cxn>
                  <a:cxn ang="0">
                    <a:pos x="28" y="23"/>
                  </a:cxn>
                  <a:cxn ang="0">
                    <a:pos x="21" y="0"/>
                  </a:cxn>
                </a:cxnLst>
                <a:rect l="0" t="0" r="r" b="b"/>
                <a:pathLst>
                  <a:path w="28" h="23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6"/>
                      <a:pt x="6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4" y="16"/>
                      <a:pt x="22" y="8"/>
                      <a:pt x="21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460"/>
              <p:cNvSpPr>
                <a:spLocks noChangeAspect="1"/>
              </p:cNvSpPr>
              <p:nvPr/>
            </p:nvSpPr>
            <p:spPr bwMode="auto">
              <a:xfrm>
                <a:off x="2493" y="1739"/>
                <a:ext cx="213" cy="17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3"/>
                  </a:cxn>
                  <a:cxn ang="0">
                    <a:pos x="22" y="23"/>
                  </a:cxn>
                  <a:cxn ang="0">
                    <a:pos x="28" y="0"/>
                  </a:cxn>
                  <a:cxn ang="0">
                    <a:pos x="6" y="0"/>
                  </a:cxn>
                </a:cxnLst>
                <a:rect l="0" t="0" r="r" b="b"/>
                <a:pathLst>
                  <a:path w="28" h="23">
                    <a:moveTo>
                      <a:pt x="6" y="0"/>
                    </a:moveTo>
                    <a:cubicBezTo>
                      <a:pt x="6" y="8"/>
                      <a:pt x="4" y="16"/>
                      <a:pt x="0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6" y="16"/>
                      <a:pt x="28" y="8"/>
                      <a:pt x="28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461"/>
              <p:cNvSpPr>
                <a:spLocks noChangeAspect="1"/>
              </p:cNvSpPr>
              <p:nvPr/>
            </p:nvSpPr>
            <p:spPr bwMode="auto">
              <a:xfrm>
                <a:off x="2265" y="1940"/>
                <a:ext cx="380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23"/>
                  </a:cxn>
                  <a:cxn ang="0">
                    <a:pos x="50" y="0"/>
                  </a:cxn>
                  <a:cxn ang="0">
                    <a:pos x="28" y="0"/>
                  </a:cxn>
                  <a:cxn ang="0">
                    <a:pos x="0" y="23"/>
                  </a:cxn>
                </a:cxnLst>
                <a:rect l="0" t="0" r="r" b="b"/>
                <a:pathLst>
                  <a:path w="50" h="23">
                    <a:moveTo>
                      <a:pt x="0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25" y="23"/>
                      <a:pt x="41" y="13"/>
                      <a:pt x="5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2" y="10"/>
                      <a:pt x="12" y="18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462"/>
              <p:cNvSpPr>
                <a:spLocks noChangeAspect="1"/>
              </p:cNvSpPr>
              <p:nvPr/>
            </p:nvSpPr>
            <p:spPr bwMode="auto">
              <a:xfrm>
                <a:off x="2304" y="1739"/>
                <a:ext cx="211" cy="17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1" y="23"/>
                  </a:cxn>
                  <a:cxn ang="0">
                    <a:pos x="28" y="0"/>
                  </a:cxn>
                  <a:cxn ang="0">
                    <a:pos x="5" y="0"/>
                  </a:cxn>
                  <a:cxn ang="0">
                    <a:pos x="0" y="23"/>
                  </a:cxn>
                </a:cxnLst>
                <a:rect l="0" t="0" r="r" b="b"/>
                <a:pathLst>
                  <a:path w="28" h="23">
                    <a:moveTo>
                      <a:pt x="0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6"/>
                      <a:pt x="28" y="8"/>
                      <a:pt x="2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8"/>
                      <a:pt x="3" y="16"/>
                      <a:pt x="0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463"/>
              <p:cNvSpPr>
                <a:spLocks noChangeAspect="1"/>
              </p:cNvSpPr>
              <p:nvPr/>
            </p:nvSpPr>
            <p:spPr bwMode="auto">
              <a:xfrm>
                <a:off x="2174" y="1940"/>
                <a:ext cx="273" cy="1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6" y="0"/>
                  </a:cxn>
                  <a:cxn ang="0">
                    <a:pos x="0" y="22"/>
                  </a:cxn>
                  <a:cxn ang="0">
                    <a:pos x="36" y="0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2" y="9"/>
                      <a:pt x="7" y="17"/>
                      <a:pt x="0" y="22"/>
                    </a:cubicBezTo>
                    <a:cubicBezTo>
                      <a:pt x="15" y="20"/>
                      <a:pt x="28" y="12"/>
                      <a:pt x="36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1464"/>
              <p:cNvSpPr>
                <a:spLocks noChangeAspect="1"/>
              </p:cNvSpPr>
              <p:nvPr/>
            </p:nvSpPr>
            <p:spPr bwMode="auto">
              <a:xfrm>
                <a:off x="2023" y="1940"/>
                <a:ext cx="105" cy="15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14" y="20"/>
                  </a:cxn>
                </a:cxnLst>
                <a:rect l="0" t="0" r="r" b="b"/>
                <a:pathLst>
                  <a:path w="14" h="20">
                    <a:moveTo>
                      <a:pt x="14" y="2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8"/>
                      <a:pt x="8" y="15"/>
                      <a:pt x="14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465"/>
              <p:cNvSpPr>
                <a:spLocks noChangeAspect="1"/>
              </p:cNvSpPr>
              <p:nvPr/>
            </p:nvSpPr>
            <p:spPr bwMode="auto">
              <a:xfrm>
                <a:off x="1833" y="1330"/>
                <a:ext cx="281" cy="17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37" y="0"/>
                  </a:cxn>
                </a:cxnLst>
                <a:rect l="0" t="0" r="r" b="b"/>
                <a:pathLst>
                  <a:path w="37" h="23">
                    <a:moveTo>
                      <a:pt x="37" y="0"/>
                    </a:moveTo>
                    <a:cubicBezTo>
                      <a:pt x="22" y="2"/>
                      <a:pt x="9" y="10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5" y="14"/>
                      <a:pt x="30" y="6"/>
                      <a:pt x="3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1466"/>
              <p:cNvSpPr>
                <a:spLocks noChangeAspect="1"/>
              </p:cNvSpPr>
              <p:nvPr/>
            </p:nvSpPr>
            <p:spPr bwMode="auto">
              <a:xfrm>
                <a:off x="1773" y="1534"/>
                <a:ext cx="212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3" y="24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15"/>
                      <a:pt x="25" y="7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467"/>
              <p:cNvSpPr>
                <a:spLocks noChangeAspect="1"/>
              </p:cNvSpPr>
              <p:nvPr/>
            </p:nvSpPr>
            <p:spPr bwMode="auto">
              <a:xfrm>
                <a:off x="1978" y="1534"/>
                <a:ext cx="150" cy="18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0" y="24"/>
                  </a:cxn>
                  <a:cxn ang="0">
                    <a:pos x="20" y="0"/>
                  </a:cxn>
                  <a:cxn ang="0">
                    <a:pos x="4" y="0"/>
                  </a:cxn>
                  <a:cxn ang="0">
                    <a:pos x="0" y="24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7"/>
                      <a:pt x="0" y="15"/>
                      <a:pt x="0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468"/>
              <p:cNvSpPr>
                <a:spLocks noChangeAspect="1"/>
              </p:cNvSpPr>
              <p:nvPr/>
            </p:nvSpPr>
            <p:spPr bwMode="auto">
              <a:xfrm>
                <a:off x="2151" y="1534"/>
                <a:ext cx="160" cy="18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17" y="0"/>
                  </a:cxn>
                </a:cxnLst>
                <a:rect l="0" t="0" r="r" b="b"/>
                <a:pathLst>
                  <a:path w="21" h="24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15"/>
                      <a:pt x="20" y="7"/>
                      <a:pt x="17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469"/>
              <p:cNvSpPr>
                <a:spLocks noChangeAspect="1"/>
              </p:cNvSpPr>
              <p:nvPr/>
            </p:nvSpPr>
            <p:spPr bwMode="auto">
              <a:xfrm>
                <a:off x="2151" y="1346"/>
                <a:ext cx="114" cy="159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cubicBezTo>
                      <a:pt x="12" y="13"/>
                      <a:pt x="7" y="5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1470"/>
              <p:cNvSpPr>
                <a:spLocks noChangeAspect="1"/>
              </p:cNvSpPr>
              <p:nvPr/>
            </p:nvSpPr>
            <p:spPr bwMode="auto">
              <a:xfrm>
                <a:off x="1644" y="1330"/>
                <a:ext cx="371" cy="1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3" y="0"/>
                  </a:cxn>
                  <a:cxn ang="0">
                    <a:pos x="0" y="23"/>
                  </a:cxn>
                  <a:cxn ang="0">
                    <a:pos x="21" y="23"/>
                  </a:cxn>
                  <a:cxn ang="0">
                    <a:pos x="49" y="0"/>
                  </a:cxn>
                </a:cxnLst>
                <a:rect l="0" t="0" r="r" b="b"/>
                <a:pathLst>
                  <a:path w="49" h="23">
                    <a:moveTo>
                      <a:pt x="49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25" y="0"/>
                      <a:pt x="9" y="9"/>
                      <a:pt x="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8" y="12"/>
                      <a:pt x="38" y="4"/>
                      <a:pt x="49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471"/>
              <p:cNvSpPr>
                <a:spLocks noChangeAspect="1"/>
              </p:cNvSpPr>
              <p:nvPr/>
            </p:nvSpPr>
            <p:spPr bwMode="auto">
              <a:xfrm>
                <a:off x="1582" y="1534"/>
                <a:ext cx="214" cy="1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6" y="0"/>
                  </a:cxn>
                  <a:cxn ang="0">
                    <a:pos x="0" y="24"/>
                  </a:cxn>
                  <a:cxn ang="0">
                    <a:pos x="21" y="24"/>
                  </a:cxn>
                  <a:cxn ang="0">
                    <a:pos x="28" y="0"/>
                  </a:cxn>
                </a:cxnLst>
                <a:rect l="0" t="0" r="r" b="b"/>
                <a:pathLst>
                  <a:path w="28" h="24">
                    <a:moveTo>
                      <a:pt x="2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7"/>
                      <a:pt x="0" y="15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15"/>
                      <a:pt x="24" y="7"/>
                      <a:pt x="28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472"/>
              <p:cNvSpPr>
                <a:spLocks noChangeAspect="1"/>
              </p:cNvSpPr>
              <p:nvPr/>
            </p:nvSpPr>
            <p:spPr bwMode="auto">
              <a:xfrm>
                <a:off x="2493" y="1534"/>
                <a:ext cx="213" cy="182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6" y="24"/>
                  </a:cxn>
                  <a:cxn ang="0">
                    <a:pos x="28" y="24"/>
                  </a:cxn>
                </a:cxnLst>
                <a:rect l="0" t="0" r="r" b="b"/>
                <a:pathLst>
                  <a:path w="28" h="24">
                    <a:moveTo>
                      <a:pt x="28" y="24"/>
                    </a:moveTo>
                    <a:cubicBezTo>
                      <a:pt x="28" y="15"/>
                      <a:pt x="26" y="7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7"/>
                      <a:pt x="6" y="15"/>
                      <a:pt x="6" y="24"/>
                    </a:cubicBez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473"/>
              <p:cNvSpPr>
                <a:spLocks noChangeAspect="1"/>
              </p:cNvSpPr>
              <p:nvPr/>
            </p:nvSpPr>
            <p:spPr bwMode="auto">
              <a:xfrm>
                <a:off x="2265" y="1330"/>
                <a:ext cx="380" cy="175"/>
              </a:xfrm>
              <a:custGeom>
                <a:avLst/>
                <a:gdLst/>
                <a:ahLst/>
                <a:cxnLst>
                  <a:cxn ang="0">
                    <a:pos x="28" y="23"/>
                  </a:cxn>
                  <a:cxn ang="0">
                    <a:pos x="50" y="23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8" y="23"/>
                  </a:cxn>
                </a:cxnLst>
                <a:rect l="0" t="0" r="r" b="b"/>
                <a:pathLst>
                  <a:path w="50" h="23">
                    <a:moveTo>
                      <a:pt x="28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41" y="9"/>
                      <a:pt x="25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4"/>
                      <a:pt x="22" y="12"/>
                      <a:pt x="28" y="23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474"/>
              <p:cNvSpPr>
                <a:spLocks noChangeAspect="1"/>
              </p:cNvSpPr>
              <p:nvPr/>
            </p:nvSpPr>
            <p:spPr bwMode="auto">
              <a:xfrm>
                <a:off x="2304" y="1534"/>
                <a:ext cx="211" cy="182"/>
              </a:xfrm>
              <a:custGeom>
                <a:avLst/>
                <a:gdLst/>
                <a:ahLst/>
                <a:cxnLst>
                  <a:cxn ang="0">
                    <a:pos x="5" y="24"/>
                  </a:cxn>
                  <a:cxn ang="0">
                    <a:pos x="28" y="24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5" y="24"/>
                  </a:cxn>
                </a:cxnLst>
                <a:rect l="0" t="0" r="r" b="b"/>
                <a:pathLst>
                  <a:path w="28" h="24">
                    <a:moveTo>
                      <a:pt x="5" y="24"/>
                    </a:move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15"/>
                      <a:pt x="25" y="7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7"/>
                      <a:pt x="4" y="15"/>
                      <a:pt x="5" y="24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1475"/>
              <p:cNvSpPr>
                <a:spLocks noChangeAspect="1"/>
              </p:cNvSpPr>
              <p:nvPr/>
            </p:nvSpPr>
            <p:spPr bwMode="auto">
              <a:xfrm>
                <a:off x="2174" y="1330"/>
                <a:ext cx="273" cy="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3"/>
                  </a:cxn>
                  <a:cxn ang="0">
                    <a:pos x="36" y="23"/>
                  </a:cxn>
                  <a:cxn ang="0">
                    <a:pos x="0" y="0"/>
                  </a:cxn>
                </a:cxnLst>
                <a:rect l="0" t="0" r="r" b="b"/>
                <a:pathLst>
                  <a:path w="36" h="23">
                    <a:moveTo>
                      <a:pt x="0" y="0"/>
                    </a:moveTo>
                    <a:cubicBezTo>
                      <a:pt x="7" y="6"/>
                      <a:pt x="12" y="14"/>
                      <a:pt x="1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28" y="11"/>
                      <a:pt x="15" y="2"/>
                      <a:pt x="0" y="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1476"/>
              <p:cNvSpPr>
                <a:spLocks noChangeAspect="1"/>
              </p:cNvSpPr>
              <p:nvPr/>
            </p:nvSpPr>
            <p:spPr bwMode="auto">
              <a:xfrm>
                <a:off x="2023" y="1353"/>
                <a:ext cx="105" cy="15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4" y="20"/>
                  </a:cxn>
                  <a:cxn ang="0">
                    <a:pos x="14" y="0"/>
                  </a:cxn>
                  <a:cxn ang="0">
                    <a:pos x="0" y="20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8" y="5"/>
                      <a:pt x="3" y="12"/>
                      <a:pt x="0" y="20"/>
                    </a:cubicBezTo>
                  </a:path>
                </a:pathLst>
              </a:custGeom>
              <a:solidFill>
                <a:srgbClr val="5A9E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" name="Picture 8" descr="logo_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1550" y="3521169"/>
            <a:ext cx="2667000" cy="62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TextBox 102"/>
          <p:cNvSpPr txBox="1"/>
          <p:nvPr/>
        </p:nvSpPr>
        <p:spPr>
          <a:xfrm>
            <a:off x="1838324" y="5736134"/>
            <a:ext cx="2886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Thanks to: Annie Nam,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Guoxiong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Huang, Wesley Hong, and Warren Whiteaker of the Southern California Association of Governments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4" name="Line 6"/>
          <p:cNvSpPr>
            <a:spLocks noChangeShapeType="1"/>
          </p:cNvSpPr>
          <p:nvPr/>
        </p:nvSpPr>
        <p:spPr bwMode="auto">
          <a:xfrm>
            <a:off x="0" y="4447894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5" name="Line 7"/>
          <p:cNvSpPr>
            <a:spLocks noChangeShapeType="1"/>
          </p:cNvSpPr>
          <p:nvPr/>
        </p:nvSpPr>
        <p:spPr bwMode="auto">
          <a:xfrm flipV="1">
            <a:off x="8763000" y="4210050"/>
            <a:ext cx="381000" cy="22832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6" name="Line 6"/>
          <p:cNvSpPr>
            <a:spLocks noChangeShapeType="1"/>
          </p:cNvSpPr>
          <p:nvPr/>
        </p:nvSpPr>
        <p:spPr bwMode="auto">
          <a:xfrm>
            <a:off x="0" y="5610225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07" name="Line 7"/>
          <p:cNvSpPr>
            <a:spLocks noChangeShapeType="1"/>
          </p:cNvSpPr>
          <p:nvPr/>
        </p:nvSpPr>
        <p:spPr bwMode="auto">
          <a:xfrm flipV="1">
            <a:off x="8763000" y="5381905"/>
            <a:ext cx="381000" cy="22832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SCAG Express Travel Choices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533400" y="1016331"/>
            <a:ext cx="8153400" cy="16506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576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lvl="0" indent="-457200"/>
            <a:r>
              <a:rPr lang="en-US" dirty="0">
                <a:latin typeface="+mn-lt"/>
              </a:rPr>
              <a:t>Understand how </a:t>
            </a:r>
            <a:r>
              <a:rPr lang="en-US" b="1" dirty="0">
                <a:latin typeface="+mn-lt"/>
              </a:rPr>
              <a:t>congestion pricing</a:t>
            </a:r>
            <a:r>
              <a:rPr lang="en-US" dirty="0">
                <a:latin typeface="+mn-lt"/>
              </a:rPr>
              <a:t> can be used in the SCAG region to: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Reduce congestion and improve transportation system performance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Improve air quality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Enhance transportation revenues</a:t>
            </a:r>
            <a:endParaRPr lang="en-US" sz="16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06535" y="762000"/>
            <a:ext cx="2089065" cy="48688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Objectives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pic>
        <p:nvPicPr>
          <p:cNvPr id="7" name="Picture 6" descr="slide.png"/>
          <p:cNvPicPr>
            <a:picLocks noChangeAspect="1"/>
          </p:cNvPicPr>
          <p:nvPr/>
        </p:nvPicPr>
        <p:blipFill>
          <a:blip r:embed="rId2" cstate="print"/>
          <a:srcRect l="2494" r="19588" b="82220"/>
          <a:stretch>
            <a:fillRect/>
          </a:stretch>
        </p:blipFill>
        <p:spPr>
          <a:xfrm>
            <a:off x="5438775" y="2085975"/>
            <a:ext cx="3219450" cy="550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533400" y="3378531"/>
            <a:ext cx="8153400" cy="248886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576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Outreach and public participation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Case studies for existing pricing projects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Update SCAG regional travel demand model to incorporate pricing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+mn-lt"/>
              </a:rPr>
              <a:t>Understand behavioral response to pricing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+mn-lt"/>
              </a:rPr>
              <a:t>Stated preference surveys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Performance and feasibility analysis, develop regional strategy, identify pilot projects, etc...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06535" y="3124200"/>
            <a:ext cx="2165265" cy="486888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Approach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Strategies Under Consideration</a:t>
            </a:r>
          </a:p>
        </p:txBody>
      </p:sp>
      <p:pic>
        <p:nvPicPr>
          <p:cNvPr id="5" name="Content Placeholder 4" descr="SCAG Base 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257300"/>
            <a:ext cx="7734300" cy="4381500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SingleFacility.png"/>
          <p:cNvPicPr>
            <a:picLocks noChangeAspect="1"/>
          </p:cNvPicPr>
          <p:nvPr/>
        </p:nvPicPr>
        <p:blipFill>
          <a:blip r:embed="rId3" cstate="print"/>
          <a:srcRect l="42118" t="53696" r="32266" b="36739"/>
          <a:stretch>
            <a:fillRect/>
          </a:stretch>
        </p:blipFill>
        <p:spPr>
          <a:xfrm>
            <a:off x="4610100" y="3619500"/>
            <a:ext cx="1981200" cy="419100"/>
          </a:xfrm>
          <a:prstGeom prst="rect">
            <a:avLst/>
          </a:prstGeom>
        </p:spPr>
      </p:pic>
      <p:pic>
        <p:nvPicPr>
          <p:cNvPr id="8" name="Picture 7" descr="Corridor.png"/>
          <p:cNvPicPr>
            <a:picLocks noChangeAspect="1"/>
          </p:cNvPicPr>
          <p:nvPr/>
        </p:nvPicPr>
        <p:blipFill>
          <a:blip r:embed="rId4" cstate="print"/>
          <a:srcRect l="35222" t="39565" r="32266" b="41304"/>
          <a:stretch>
            <a:fillRect/>
          </a:stretch>
        </p:blipFill>
        <p:spPr>
          <a:xfrm>
            <a:off x="4076700" y="3019425"/>
            <a:ext cx="2514600" cy="838200"/>
          </a:xfrm>
          <a:prstGeom prst="rect">
            <a:avLst/>
          </a:prstGeom>
        </p:spPr>
      </p:pic>
      <p:pic>
        <p:nvPicPr>
          <p:cNvPr id="9" name="Picture 8" descr="RegionalFacil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3500" y="1257300"/>
            <a:ext cx="7734300" cy="43815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76700" y="3105150"/>
            <a:ext cx="533400" cy="533400"/>
          </a:xfrm>
          <a:prstGeom prst="ellipse">
            <a:avLst/>
          </a:prstGeom>
          <a:solidFill>
            <a:srgbClr val="FFFF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VM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3975" y="1247775"/>
            <a:ext cx="7734300" cy="43815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52400" y="8382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Express Lanes</a:t>
            </a:r>
          </a:p>
        </p:txBody>
      </p:sp>
      <p:sp>
        <p:nvSpPr>
          <p:cNvPr id="24" name="Freeform 23"/>
          <p:cNvSpPr/>
          <p:nvPr/>
        </p:nvSpPr>
        <p:spPr>
          <a:xfrm>
            <a:off x="152400" y="15240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Single Facility Pricing</a:t>
            </a:r>
          </a:p>
        </p:txBody>
      </p:sp>
      <p:sp>
        <p:nvSpPr>
          <p:cNvPr id="25" name="Freeform 24"/>
          <p:cNvSpPr/>
          <p:nvPr/>
        </p:nvSpPr>
        <p:spPr>
          <a:xfrm>
            <a:off x="152400" y="22098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Corridor Pricing</a:t>
            </a:r>
          </a:p>
        </p:txBody>
      </p:sp>
      <p:sp>
        <p:nvSpPr>
          <p:cNvPr id="26" name="Freeform 25"/>
          <p:cNvSpPr/>
          <p:nvPr/>
        </p:nvSpPr>
        <p:spPr>
          <a:xfrm>
            <a:off x="152400" y="28956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Regional Facility Pricing</a:t>
            </a:r>
          </a:p>
        </p:txBody>
      </p:sp>
      <p:sp>
        <p:nvSpPr>
          <p:cNvPr id="27" name="Freeform 26"/>
          <p:cNvSpPr/>
          <p:nvPr/>
        </p:nvSpPr>
        <p:spPr>
          <a:xfrm>
            <a:off x="152400" y="35814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Cordon Pricing</a:t>
            </a:r>
          </a:p>
        </p:txBody>
      </p:sp>
      <p:sp>
        <p:nvSpPr>
          <p:cNvPr id="28" name="Freeform 27"/>
          <p:cNvSpPr/>
          <p:nvPr/>
        </p:nvSpPr>
        <p:spPr>
          <a:xfrm>
            <a:off x="152400" y="42672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Area Pricing</a:t>
            </a:r>
          </a:p>
        </p:txBody>
      </p:sp>
      <p:sp>
        <p:nvSpPr>
          <p:cNvPr id="29" name="Freeform 28"/>
          <p:cNvSpPr/>
          <p:nvPr/>
        </p:nvSpPr>
        <p:spPr>
          <a:xfrm>
            <a:off x="152400" y="49530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Express Parking</a:t>
            </a:r>
          </a:p>
        </p:txBody>
      </p:sp>
      <p:sp>
        <p:nvSpPr>
          <p:cNvPr id="30" name="Freeform 29"/>
          <p:cNvSpPr/>
          <p:nvPr/>
        </p:nvSpPr>
        <p:spPr>
          <a:xfrm>
            <a:off x="152400" y="5638800"/>
            <a:ext cx="1219200" cy="4572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5720" tIns="45720" rIns="45720" bIns="45720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rPr>
              <a:t>VMT Pricing</a:t>
            </a:r>
          </a:p>
        </p:txBody>
      </p:sp>
      <p:sp>
        <p:nvSpPr>
          <p:cNvPr id="33" name="Oval 32"/>
          <p:cNvSpPr/>
          <p:nvPr/>
        </p:nvSpPr>
        <p:spPr>
          <a:xfrm>
            <a:off x="1295400" y="9620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95400" y="164782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95400" y="23241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95400" y="300037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295400" y="3667125"/>
            <a:ext cx="228600" cy="1628775"/>
            <a:chOff x="1295400" y="3667125"/>
            <a:chExt cx="228600" cy="1628775"/>
          </a:xfrm>
        </p:grpSpPr>
        <p:sp>
          <p:nvSpPr>
            <p:cNvPr id="39" name="Oval 38"/>
            <p:cNvSpPr/>
            <p:nvPr/>
          </p:nvSpPr>
          <p:spPr>
            <a:xfrm>
              <a:off x="1295400" y="3667125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95400" y="43815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295400" y="50673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1295400" y="57531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685800"/>
            <a:ext cx="3810000" cy="23459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 cstate="print"/>
          <a:srcRect t="40496" r="29220"/>
          <a:stretch>
            <a:fillRect/>
          </a:stretch>
        </p:blipFill>
        <p:spPr bwMode="auto">
          <a:xfrm>
            <a:off x="4572000" y="4067175"/>
            <a:ext cx="14112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Preference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05800" cy="2362200"/>
          </a:xfrm>
        </p:spPr>
        <p:txBody>
          <a:bodyPr/>
          <a:lstStyle/>
          <a:p>
            <a:r>
              <a:rPr lang="en-US" dirty="0"/>
              <a:t>Evaluate the behavioral response of travelers in the region to the 8 different congestion pricing strategies</a:t>
            </a:r>
          </a:p>
          <a:p>
            <a:r>
              <a:rPr lang="en-US" dirty="0"/>
              <a:t>Estimate proportions of</a:t>
            </a:r>
          </a:p>
          <a:p>
            <a:pPr lvl="1"/>
            <a:r>
              <a:rPr lang="en-US" dirty="0"/>
              <a:t>Route shift</a:t>
            </a:r>
          </a:p>
          <a:p>
            <a:pPr lvl="1"/>
            <a:r>
              <a:rPr lang="en-US" dirty="0"/>
              <a:t>Mode shift (HOV, transit)</a:t>
            </a:r>
          </a:p>
          <a:p>
            <a:pPr lvl="1"/>
            <a:r>
              <a:rPr lang="en-US" dirty="0"/>
              <a:t>Departure time shift</a:t>
            </a:r>
          </a:p>
          <a:p>
            <a:pPr lvl="1"/>
            <a:r>
              <a:rPr lang="en-US" dirty="0"/>
              <a:t>Changes in destination</a:t>
            </a:r>
          </a:p>
          <a:p>
            <a:pPr lvl="1"/>
            <a:r>
              <a:rPr lang="en-US" dirty="0"/>
              <a:t>Trip reduction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191000" y="1447800"/>
            <a:ext cx="4953000" cy="3733800"/>
          </a:xfrm>
          <a:custGeom>
            <a:avLst/>
            <a:gdLst>
              <a:gd name="T0" fmla="*/ 4267200 w 2688"/>
              <a:gd name="T1" fmla="*/ 0 h 2736"/>
              <a:gd name="T2" fmla="*/ 4038600 w 2688"/>
              <a:gd name="T3" fmla="*/ 131763 h 2736"/>
              <a:gd name="T4" fmla="*/ 228600 w 2688"/>
              <a:gd name="T5" fmla="*/ 131763 h 2736"/>
              <a:gd name="T6" fmla="*/ 23812 w 2688"/>
              <a:gd name="T7" fmla="*/ 304800 h 2736"/>
              <a:gd name="T8" fmla="*/ 0 w 2688"/>
              <a:gd name="T9" fmla="*/ 4343400 h 2736"/>
              <a:gd name="T10" fmla="*/ 4038600 w 2688"/>
              <a:gd name="T11" fmla="*/ 4343400 h 2736"/>
              <a:gd name="T12" fmla="*/ 4267200 w 2688"/>
              <a:gd name="T13" fmla="*/ 4114800 h 2736"/>
              <a:gd name="T14" fmla="*/ 4267200 w 2688"/>
              <a:gd name="T15" fmla="*/ 0 h 2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88"/>
              <a:gd name="T25" fmla="*/ 0 h 2736"/>
              <a:gd name="T26" fmla="*/ 2688 w 2688"/>
              <a:gd name="T27" fmla="*/ 2736 h 2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88" h="2736">
                <a:moveTo>
                  <a:pt x="2688" y="0"/>
                </a:moveTo>
                <a:lnTo>
                  <a:pt x="2544" y="83"/>
                </a:lnTo>
                <a:lnTo>
                  <a:pt x="144" y="83"/>
                </a:lnTo>
                <a:lnTo>
                  <a:pt x="15" y="192"/>
                </a:lnTo>
                <a:lnTo>
                  <a:pt x="0" y="2736"/>
                </a:lnTo>
                <a:lnTo>
                  <a:pt x="2544" y="2736"/>
                </a:lnTo>
                <a:lnTo>
                  <a:pt x="2688" y="2592"/>
                </a:lnTo>
                <a:lnTo>
                  <a:pt x="2688" y="0"/>
                </a:lnTo>
                <a:close/>
              </a:path>
            </a:pathLst>
          </a:custGeom>
          <a:solidFill>
            <a:srgbClr val="E8E8E8"/>
          </a:solidFill>
          <a:ln w="9525">
            <a:solidFill>
              <a:srgbClr val="C9C9C9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>
              <a:ea typeface="MS PGothic" pitchFamily="34" charset="-128"/>
            </a:endParaRPr>
          </a:p>
        </p:txBody>
      </p:sp>
      <p:pic>
        <p:nvPicPr>
          <p:cNvPr id="7" name="Picture 6" descr="Entry page with passwor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6265" y="1924050"/>
            <a:ext cx="4632960" cy="2895600"/>
          </a:xfrm>
          <a:prstGeom prst="rect">
            <a:avLst/>
          </a:prstGeom>
          <a:ln w="38100">
            <a:solidFill>
              <a:srgbClr val="5C8093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32004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6688" lvl="0" indent="-166688">
              <a:spcBef>
                <a:spcPct val="20000"/>
              </a:spcBef>
              <a:spcAft>
                <a:spcPct val="15000"/>
              </a:spcAft>
              <a:buSzPct val="85000"/>
              <a:buFont typeface="Wingdings 2" pitchFamily="18" charset="2"/>
              <a:buChar char="¡"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Estimate traveler values of time (VOT)</a:t>
            </a:r>
          </a:p>
          <a:p>
            <a:pPr marL="166688" lvl="0" indent="-166688">
              <a:spcBef>
                <a:spcPct val="20000"/>
              </a:spcBef>
              <a:spcAft>
                <a:spcPct val="15000"/>
              </a:spcAft>
              <a:buSzPct val="85000"/>
              <a:buFont typeface="Wingdings 2" pitchFamily="18" charset="2"/>
              <a:buChar char="¡"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Provide inputs to the travel demand model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Preference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1"/>
            <a:ext cx="8229600" cy="457199"/>
          </a:xfrm>
        </p:spPr>
        <p:txBody>
          <a:bodyPr/>
          <a:lstStyle/>
          <a:p>
            <a:r>
              <a:rPr lang="en-US" dirty="0"/>
              <a:t>Developed SP questionnaire with four main groups of questions: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248150" y="1314451"/>
            <a:ext cx="4057650" cy="857250"/>
          </a:xfrm>
          <a:custGeom>
            <a:avLst/>
            <a:gdLst>
              <a:gd name="connsiteX0" fmla="*/ 232474 w 1394817"/>
              <a:gd name="connsiteY0" fmla="*/ 0 h 5754624"/>
              <a:gd name="connsiteX1" fmla="*/ 1162343 w 1394817"/>
              <a:gd name="connsiteY1" fmla="*/ 0 h 5754624"/>
              <a:gd name="connsiteX2" fmla="*/ 1326727 w 1394817"/>
              <a:gd name="connsiteY2" fmla="*/ 68090 h 5754624"/>
              <a:gd name="connsiteX3" fmla="*/ 1394817 w 1394817"/>
              <a:gd name="connsiteY3" fmla="*/ 232474 h 5754624"/>
              <a:gd name="connsiteX4" fmla="*/ 1394817 w 1394817"/>
              <a:gd name="connsiteY4" fmla="*/ 5754624 h 5754624"/>
              <a:gd name="connsiteX5" fmla="*/ 1394817 w 1394817"/>
              <a:gd name="connsiteY5" fmla="*/ 5754624 h 5754624"/>
              <a:gd name="connsiteX6" fmla="*/ 1394817 w 1394817"/>
              <a:gd name="connsiteY6" fmla="*/ 5754624 h 5754624"/>
              <a:gd name="connsiteX7" fmla="*/ 0 w 1394817"/>
              <a:gd name="connsiteY7" fmla="*/ 5754624 h 5754624"/>
              <a:gd name="connsiteX8" fmla="*/ 0 w 1394817"/>
              <a:gd name="connsiteY8" fmla="*/ 5754624 h 5754624"/>
              <a:gd name="connsiteX9" fmla="*/ 0 w 1394817"/>
              <a:gd name="connsiteY9" fmla="*/ 5754624 h 5754624"/>
              <a:gd name="connsiteX10" fmla="*/ 0 w 1394817"/>
              <a:gd name="connsiteY10" fmla="*/ 232474 h 5754624"/>
              <a:gd name="connsiteX11" fmla="*/ 68090 w 1394817"/>
              <a:gd name="connsiteY11" fmla="*/ 68090 h 5754624"/>
              <a:gd name="connsiteX12" fmla="*/ 232474 w 1394817"/>
              <a:gd name="connsiteY12" fmla="*/ 0 h 57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817" h="5754624">
                <a:moveTo>
                  <a:pt x="1394817" y="959124"/>
                </a:moveTo>
                <a:lnTo>
                  <a:pt x="1394817" y="4795500"/>
                </a:lnTo>
                <a:cubicBezTo>
                  <a:pt x="1394817" y="5049875"/>
                  <a:pt x="1388880" y="5293833"/>
                  <a:pt x="1378313" y="5473702"/>
                </a:cubicBezTo>
                <a:cubicBezTo>
                  <a:pt x="1367746" y="5653571"/>
                  <a:pt x="1353414" y="5754622"/>
                  <a:pt x="1338469" y="5754622"/>
                </a:cubicBezTo>
                <a:lnTo>
                  <a:pt x="0" y="5754622"/>
                </a:lnTo>
                <a:lnTo>
                  <a:pt x="0" y="5754622"/>
                </a:lnTo>
                <a:lnTo>
                  <a:pt x="0" y="575462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338469" y="2"/>
                </a:lnTo>
                <a:cubicBezTo>
                  <a:pt x="1353414" y="2"/>
                  <a:pt x="1367746" y="101053"/>
                  <a:pt x="1378313" y="280922"/>
                </a:cubicBezTo>
                <a:cubicBezTo>
                  <a:pt x="1388880" y="460791"/>
                  <a:pt x="1394817" y="704749"/>
                  <a:pt x="1394817" y="959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61" tIns="117619" rIns="167149" bIns="117620" anchor="ctr"/>
          <a:lstStyle/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Details of a recent trip in the region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Trip purpose, time of day, origin, destination, occupancy, frequency, etc.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Ability to shift destination/time of day</a:t>
            </a:r>
          </a:p>
        </p:txBody>
      </p:sp>
      <p:sp>
        <p:nvSpPr>
          <p:cNvPr id="6" name="Freeform 5"/>
          <p:cNvSpPr/>
          <p:nvPr/>
        </p:nvSpPr>
        <p:spPr>
          <a:xfrm>
            <a:off x="1066800" y="1247775"/>
            <a:ext cx="3246438" cy="9906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72" tIns="153692" rIns="222272" bIns="153692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Revealed Trip Characteristics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62225" y="2266950"/>
            <a:ext cx="327025" cy="271462"/>
          </a:xfrm>
          <a:custGeom>
            <a:avLst/>
            <a:gdLst>
              <a:gd name="connsiteX0" fmla="*/ 0 w 271821"/>
              <a:gd name="connsiteY0" fmla="*/ 65237 h 326185"/>
              <a:gd name="connsiteX1" fmla="*/ 135911 w 271821"/>
              <a:gd name="connsiteY1" fmla="*/ 65237 h 326185"/>
              <a:gd name="connsiteX2" fmla="*/ 135911 w 271821"/>
              <a:gd name="connsiteY2" fmla="*/ 0 h 326185"/>
              <a:gd name="connsiteX3" fmla="*/ 271821 w 271821"/>
              <a:gd name="connsiteY3" fmla="*/ 163093 h 326185"/>
              <a:gd name="connsiteX4" fmla="*/ 135911 w 271821"/>
              <a:gd name="connsiteY4" fmla="*/ 326185 h 326185"/>
              <a:gd name="connsiteX5" fmla="*/ 135911 w 271821"/>
              <a:gd name="connsiteY5" fmla="*/ 260948 h 326185"/>
              <a:gd name="connsiteX6" fmla="*/ 0 w 271821"/>
              <a:gd name="connsiteY6" fmla="*/ 260948 h 326185"/>
              <a:gd name="connsiteX7" fmla="*/ 0 w 271821"/>
              <a:gd name="connsiteY7" fmla="*/ 65237 h 32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821" h="326185">
                <a:moveTo>
                  <a:pt x="217457" y="0"/>
                </a:moveTo>
                <a:lnTo>
                  <a:pt x="217457" y="163093"/>
                </a:lnTo>
                <a:lnTo>
                  <a:pt x="271821" y="163093"/>
                </a:lnTo>
                <a:lnTo>
                  <a:pt x="135910" y="326185"/>
                </a:lnTo>
                <a:lnTo>
                  <a:pt x="0" y="163093"/>
                </a:lnTo>
                <a:lnTo>
                  <a:pt x="54364" y="163093"/>
                </a:lnTo>
                <a:lnTo>
                  <a:pt x="54364" y="0"/>
                </a:lnTo>
                <a:lnTo>
                  <a:pt x="217457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237" tIns="0" rIns="65237" bIns="81546" spcCol="1270" anchor="ctr"/>
          <a:lstStyle/>
          <a:p>
            <a:pPr algn="ctr" defTabSz="9779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200"/>
          </a:p>
        </p:txBody>
      </p:sp>
      <p:sp>
        <p:nvSpPr>
          <p:cNvPr id="12" name="Freeform 31"/>
          <p:cNvSpPr/>
          <p:nvPr/>
        </p:nvSpPr>
        <p:spPr>
          <a:xfrm>
            <a:off x="2568575" y="3571875"/>
            <a:ext cx="327025" cy="271462"/>
          </a:xfrm>
          <a:custGeom>
            <a:avLst/>
            <a:gdLst>
              <a:gd name="connsiteX0" fmla="*/ 0 w 271821"/>
              <a:gd name="connsiteY0" fmla="*/ 65237 h 326185"/>
              <a:gd name="connsiteX1" fmla="*/ 135911 w 271821"/>
              <a:gd name="connsiteY1" fmla="*/ 65237 h 326185"/>
              <a:gd name="connsiteX2" fmla="*/ 135911 w 271821"/>
              <a:gd name="connsiteY2" fmla="*/ 0 h 326185"/>
              <a:gd name="connsiteX3" fmla="*/ 271821 w 271821"/>
              <a:gd name="connsiteY3" fmla="*/ 163093 h 326185"/>
              <a:gd name="connsiteX4" fmla="*/ 135911 w 271821"/>
              <a:gd name="connsiteY4" fmla="*/ 326185 h 326185"/>
              <a:gd name="connsiteX5" fmla="*/ 135911 w 271821"/>
              <a:gd name="connsiteY5" fmla="*/ 260948 h 326185"/>
              <a:gd name="connsiteX6" fmla="*/ 0 w 271821"/>
              <a:gd name="connsiteY6" fmla="*/ 260948 h 326185"/>
              <a:gd name="connsiteX7" fmla="*/ 0 w 271821"/>
              <a:gd name="connsiteY7" fmla="*/ 65237 h 32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821" h="326185">
                <a:moveTo>
                  <a:pt x="217457" y="0"/>
                </a:moveTo>
                <a:lnTo>
                  <a:pt x="217457" y="163093"/>
                </a:lnTo>
                <a:lnTo>
                  <a:pt x="271821" y="163093"/>
                </a:lnTo>
                <a:lnTo>
                  <a:pt x="135910" y="326185"/>
                </a:lnTo>
                <a:lnTo>
                  <a:pt x="0" y="163093"/>
                </a:lnTo>
                <a:lnTo>
                  <a:pt x="54364" y="163093"/>
                </a:lnTo>
                <a:lnTo>
                  <a:pt x="54364" y="0"/>
                </a:lnTo>
                <a:lnTo>
                  <a:pt x="217457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237" tIns="0" rIns="65237" bIns="81546" spcCol="1270" anchor="ctr"/>
          <a:lstStyle/>
          <a:p>
            <a:pPr algn="ctr" defTabSz="9779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200"/>
          </a:p>
        </p:txBody>
      </p:sp>
      <p:sp>
        <p:nvSpPr>
          <p:cNvPr id="13" name="Freeform 12"/>
          <p:cNvSpPr/>
          <p:nvPr/>
        </p:nvSpPr>
        <p:spPr>
          <a:xfrm>
            <a:off x="4248150" y="2665413"/>
            <a:ext cx="4057650" cy="782637"/>
          </a:xfrm>
          <a:custGeom>
            <a:avLst/>
            <a:gdLst>
              <a:gd name="connsiteX0" fmla="*/ 232474 w 1394817"/>
              <a:gd name="connsiteY0" fmla="*/ 0 h 5754624"/>
              <a:gd name="connsiteX1" fmla="*/ 1162343 w 1394817"/>
              <a:gd name="connsiteY1" fmla="*/ 0 h 5754624"/>
              <a:gd name="connsiteX2" fmla="*/ 1326727 w 1394817"/>
              <a:gd name="connsiteY2" fmla="*/ 68090 h 5754624"/>
              <a:gd name="connsiteX3" fmla="*/ 1394817 w 1394817"/>
              <a:gd name="connsiteY3" fmla="*/ 232474 h 5754624"/>
              <a:gd name="connsiteX4" fmla="*/ 1394817 w 1394817"/>
              <a:gd name="connsiteY4" fmla="*/ 5754624 h 5754624"/>
              <a:gd name="connsiteX5" fmla="*/ 1394817 w 1394817"/>
              <a:gd name="connsiteY5" fmla="*/ 5754624 h 5754624"/>
              <a:gd name="connsiteX6" fmla="*/ 1394817 w 1394817"/>
              <a:gd name="connsiteY6" fmla="*/ 5754624 h 5754624"/>
              <a:gd name="connsiteX7" fmla="*/ 0 w 1394817"/>
              <a:gd name="connsiteY7" fmla="*/ 5754624 h 5754624"/>
              <a:gd name="connsiteX8" fmla="*/ 0 w 1394817"/>
              <a:gd name="connsiteY8" fmla="*/ 5754624 h 5754624"/>
              <a:gd name="connsiteX9" fmla="*/ 0 w 1394817"/>
              <a:gd name="connsiteY9" fmla="*/ 5754624 h 5754624"/>
              <a:gd name="connsiteX10" fmla="*/ 0 w 1394817"/>
              <a:gd name="connsiteY10" fmla="*/ 232474 h 5754624"/>
              <a:gd name="connsiteX11" fmla="*/ 68090 w 1394817"/>
              <a:gd name="connsiteY11" fmla="*/ 68090 h 5754624"/>
              <a:gd name="connsiteX12" fmla="*/ 232474 w 1394817"/>
              <a:gd name="connsiteY12" fmla="*/ 0 h 57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817" h="5754624">
                <a:moveTo>
                  <a:pt x="1394817" y="959124"/>
                </a:moveTo>
                <a:lnTo>
                  <a:pt x="1394817" y="4795500"/>
                </a:lnTo>
                <a:cubicBezTo>
                  <a:pt x="1394817" y="5049875"/>
                  <a:pt x="1388880" y="5293833"/>
                  <a:pt x="1378313" y="5473702"/>
                </a:cubicBezTo>
                <a:cubicBezTo>
                  <a:pt x="1367746" y="5653571"/>
                  <a:pt x="1353414" y="5754622"/>
                  <a:pt x="1338469" y="5754622"/>
                </a:cubicBezTo>
                <a:lnTo>
                  <a:pt x="0" y="5754622"/>
                </a:lnTo>
                <a:lnTo>
                  <a:pt x="0" y="5754622"/>
                </a:lnTo>
                <a:lnTo>
                  <a:pt x="0" y="575462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338469" y="2"/>
                </a:lnTo>
                <a:cubicBezTo>
                  <a:pt x="1353414" y="2"/>
                  <a:pt x="1367746" y="101053"/>
                  <a:pt x="1378313" y="280922"/>
                </a:cubicBezTo>
                <a:cubicBezTo>
                  <a:pt x="1388880" y="460791"/>
                  <a:pt x="1394817" y="704749"/>
                  <a:pt x="1394817" y="959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61" tIns="117619" rIns="167149" bIns="117620" anchor="ctr"/>
          <a:lstStyle/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How would you travel under hypothetical future conditions that may include pricing?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Mode, time of day, route, trip reduction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66800" y="2543175"/>
            <a:ext cx="3246438" cy="9906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72" tIns="153692" rIns="222272" bIns="153692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Stated Preference Exercises</a:t>
            </a:r>
          </a:p>
        </p:txBody>
      </p:sp>
      <p:sp>
        <p:nvSpPr>
          <p:cNvPr id="15" name="Freeform 14"/>
          <p:cNvSpPr/>
          <p:nvPr/>
        </p:nvSpPr>
        <p:spPr>
          <a:xfrm>
            <a:off x="4248150" y="3979863"/>
            <a:ext cx="4057650" cy="782637"/>
          </a:xfrm>
          <a:custGeom>
            <a:avLst/>
            <a:gdLst>
              <a:gd name="connsiteX0" fmla="*/ 232474 w 1394817"/>
              <a:gd name="connsiteY0" fmla="*/ 0 h 5754624"/>
              <a:gd name="connsiteX1" fmla="*/ 1162343 w 1394817"/>
              <a:gd name="connsiteY1" fmla="*/ 0 h 5754624"/>
              <a:gd name="connsiteX2" fmla="*/ 1326727 w 1394817"/>
              <a:gd name="connsiteY2" fmla="*/ 68090 h 5754624"/>
              <a:gd name="connsiteX3" fmla="*/ 1394817 w 1394817"/>
              <a:gd name="connsiteY3" fmla="*/ 232474 h 5754624"/>
              <a:gd name="connsiteX4" fmla="*/ 1394817 w 1394817"/>
              <a:gd name="connsiteY4" fmla="*/ 5754624 h 5754624"/>
              <a:gd name="connsiteX5" fmla="*/ 1394817 w 1394817"/>
              <a:gd name="connsiteY5" fmla="*/ 5754624 h 5754624"/>
              <a:gd name="connsiteX6" fmla="*/ 1394817 w 1394817"/>
              <a:gd name="connsiteY6" fmla="*/ 5754624 h 5754624"/>
              <a:gd name="connsiteX7" fmla="*/ 0 w 1394817"/>
              <a:gd name="connsiteY7" fmla="*/ 5754624 h 5754624"/>
              <a:gd name="connsiteX8" fmla="*/ 0 w 1394817"/>
              <a:gd name="connsiteY8" fmla="*/ 5754624 h 5754624"/>
              <a:gd name="connsiteX9" fmla="*/ 0 w 1394817"/>
              <a:gd name="connsiteY9" fmla="*/ 5754624 h 5754624"/>
              <a:gd name="connsiteX10" fmla="*/ 0 w 1394817"/>
              <a:gd name="connsiteY10" fmla="*/ 232474 h 5754624"/>
              <a:gd name="connsiteX11" fmla="*/ 68090 w 1394817"/>
              <a:gd name="connsiteY11" fmla="*/ 68090 h 5754624"/>
              <a:gd name="connsiteX12" fmla="*/ 232474 w 1394817"/>
              <a:gd name="connsiteY12" fmla="*/ 0 h 57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817" h="5754624">
                <a:moveTo>
                  <a:pt x="1394817" y="959124"/>
                </a:moveTo>
                <a:lnTo>
                  <a:pt x="1394817" y="4795500"/>
                </a:lnTo>
                <a:cubicBezTo>
                  <a:pt x="1394817" y="5049875"/>
                  <a:pt x="1388880" y="5293833"/>
                  <a:pt x="1378313" y="5473702"/>
                </a:cubicBezTo>
                <a:cubicBezTo>
                  <a:pt x="1367746" y="5653571"/>
                  <a:pt x="1353414" y="5754622"/>
                  <a:pt x="1338469" y="5754622"/>
                </a:cubicBezTo>
                <a:lnTo>
                  <a:pt x="0" y="5754622"/>
                </a:lnTo>
                <a:lnTo>
                  <a:pt x="0" y="5754622"/>
                </a:lnTo>
                <a:lnTo>
                  <a:pt x="0" y="575462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338469" y="2"/>
                </a:lnTo>
                <a:cubicBezTo>
                  <a:pt x="1353414" y="2"/>
                  <a:pt x="1367746" y="101053"/>
                  <a:pt x="1378313" y="280922"/>
                </a:cubicBezTo>
                <a:cubicBezTo>
                  <a:pt x="1388880" y="460791"/>
                  <a:pt x="1394817" y="704749"/>
                  <a:pt x="1394817" y="959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61" tIns="117619" rIns="167149" bIns="117620" anchor="ctr"/>
          <a:lstStyle/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Debrief of SP experiments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Opinion of pricing strategy, tolling in general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66800" y="3857625"/>
            <a:ext cx="3246438" cy="9906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72" tIns="153692" rIns="222272" bIns="153692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Debrief and Opinion</a:t>
            </a:r>
          </a:p>
        </p:txBody>
      </p:sp>
      <p:sp>
        <p:nvSpPr>
          <p:cNvPr id="17" name="Freeform 31"/>
          <p:cNvSpPr/>
          <p:nvPr/>
        </p:nvSpPr>
        <p:spPr>
          <a:xfrm>
            <a:off x="2568575" y="4886325"/>
            <a:ext cx="327025" cy="271462"/>
          </a:xfrm>
          <a:custGeom>
            <a:avLst/>
            <a:gdLst>
              <a:gd name="connsiteX0" fmla="*/ 0 w 271821"/>
              <a:gd name="connsiteY0" fmla="*/ 65237 h 326185"/>
              <a:gd name="connsiteX1" fmla="*/ 135911 w 271821"/>
              <a:gd name="connsiteY1" fmla="*/ 65237 h 326185"/>
              <a:gd name="connsiteX2" fmla="*/ 135911 w 271821"/>
              <a:gd name="connsiteY2" fmla="*/ 0 h 326185"/>
              <a:gd name="connsiteX3" fmla="*/ 271821 w 271821"/>
              <a:gd name="connsiteY3" fmla="*/ 163093 h 326185"/>
              <a:gd name="connsiteX4" fmla="*/ 135911 w 271821"/>
              <a:gd name="connsiteY4" fmla="*/ 326185 h 326185"/>
              <a:gd name="connsiteX5" fmla="*/ 135911 w 271821"/>
              <a:gd name="connsiteY5" fmla="*/ 260948 h 326185"/>
              <a:gd name="connsiteX6" fmla="*/ 0 w 271821"/>
              <a:gd name="connsiteY6" fmla="*/ 260948 h 326185"/>
              <a:gd name="connsiteX7" fmla="*/ 0 w 271821"/>
              <a:gd name="connsiteY7" fmla="*/ 65237 h 32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821" h="326185">
                <a:moveTo>
                  <a:pt x="217457" y="0"/>
                </a:moveTo>
                <a:lnTo>
                  <a:pt x="217457" y="163093"/>
                </a:lnTo>
                <a:lnTo>
                  <a:pt x="271821" y="163093"/>
                </a:lnTo>
                <a:lnTo>
                  <a:pt x="135910" y="326185"/>
                </a:lnTo>
                <a:lnTo>
                  <a:pt x="0" y="163093"/>
                </a:lnTo>
                <a:lnTo>
                  <a:pt x="54364" y="163093"/>
                </a:lnTo>
                <a:lnTo>
                  <a:pt x="54364" y="0"/>
                </a:lnTo>
                <a:lnTo>
                  <a:pt x="217457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237" tIns="0" rIns="65237" bIns="81546" spcCol="1270" anchor="ctr"/>
          <a:lstStyle/>
          <a:p>
            <a:pPr algn="ctr" defTabSz="97790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US" sz="2200"/>
          </a:p>
        </p:txBody>
      </p:sp>
      <p:sp>
        <p:nvSpPr>
          <p:cNvPr id="18" name="Freeform 17"/>
          <p:cNvSpPr/>
          <p:nvPr/>
        </p:nvSpPr>
        <p:spPr>
          <a:xfrm>
            <a:off x="4248150" y="5303838"/>
            <a:ext cx="4057650" cy="782637"/>
          </a:xfrm>
          <a:custGeom>
            <a:avLst/>
            <a:gdLst>
              <a:gd name="connsiteX0" fmla="*/ 232474 w 1394817"/>
              <a:gd name="connsiteY0" fmla="*/ 0 h 5754624"/>
              <a:gd name="connsiteX1" fmla="*/ 1162343 w 1394817"/>
              <a:gd name="connsiteY1" fmla="*/ 0 h 5754624"/>
              <a:gd name="connsiteX2" fmla="*/ 1326727 w 1394817"/>
              <a:gd name="connsiteY2" fmla="*/ 68090 h 5754624"/>
              <a:gd name="connsiteX3" fmla="*/ 1394817 w 1394817"/>
              <a:gd name="connsiteY3" fmla="*/ 232474 h 5754624"/>
              <a:gd name="connsiteX4" fmla="*/ 1394817 w 1394817"/>
              <a:gd name="connsiteY4" fmla="*/ 5754624 h 5754624"/>
              <a:gd name="connsiteX5" fmla="*/ 1394817 w 1394817"/>
              <a:gd name="connsiteY5" fmla="*/ 5754624 h 5754624"/>
              <a:gd name="connsiteX6" fmla="*/ 1394817 w 1394817"/>
              <a:gd name="connsiteY6" fmla="*/ 5754624 h 5754624"/>
              <a:gd name="connsiteX7" fmla="*/ 0 w 1394817"/>
              <a:gd name="connsiteY7" fmla="*/ 5754624 h 5754624"/>
              <a:gd name="connsiteX8" fmla="*/ 0 w 1394817"/>
              <a:gd name="connsiteY8" fmla="*/ 5754624 h 5754624"/>
              <a:gd name="connsiteX9" fmla="*/ 0 w 1394817"/>
              <a:gd name="connsiteY9" fmla="*/ 5754624 h 5754624"/>
              <a:gd name="connsiteX10" fmla="*/ 0 w 1394817"/>
              <a:gd name="connsiteY10" fmla="*/ 232474 h 5754624"/>
              <a:gd name="connsiteX11" fmla="*/ 68090 w 1394817"/>
              <a:gd name="connsiteY11" fmla="*/ 68090 h 5754624"/>
              <a:gd name="connsiteX12" fmla="*/ 232474 w 1394817"/>
              <a:gd name="connsiteY12" fmla="*/ 0 h 575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817" h="5754624">
                <a:moveTo>
                  <a:pt x="1394817" y="959124"/>
                </a:moveTo>
                <a:lnTo>
                  <a:pt x="1394817" y="4795500"/>
                </a:lnTo>
                <a:cubicBezTo>
                  <a:pt x="1394817" y="5049875"/>
                  <a:pt x="1388880" y="5293833"/>
                  <a:pt x="1378313" y="5473702"/>
                </a:cubicBezTo>
                <a:cubicBezTo>
                  <a:pt x="1367746" y="5653571"/>
                  <a:pt x="1353414" y="5754622"/>
                  <a:pt x="1338469" y="5754622"/>
                </a:cubicBezTo>
                <a:lnTo>
                  <a:pt x="0" y="5754622"/>
                </a:lnTo>
                <a:lnTo>
                  <a:pt x="0" y="5754622"/>
                </a:lnTo>
                <a:lnTo>
                  <a:pt x="0" y="575462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338469" y="2"/>
                </a:lnTo>
                <a:cubicBezTo>
                  <a:pt x="1353414" y="2"/>
                  <a:pt x="1367746" y="101053"/>
                  <a:pt x="1378313" y="280922"/>
                </a:cubicBezTo>
                <a:cubicBezTo>
                  <a:pt x="1388880" y="460791"/>
                  <a:pt x="1394817" y="704749"/>
                  <a:pt x="1394817" y="959124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9061" tIns="117619" rIns="167149" bIns="117620" anchor="ctr"/>
          <a:lstStyle/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Basic household demographics</a:t>
            </a:r>
          </a:p>
          <a:p>
            <a:pPr marL="228600" lvl="1" indent="-228600" defTabSz="1155700" eaLnBrk="0" hangingPunct="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2C404A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Income, gender, age, household size, household vehicles, etc.</a:t>
            </a:r>
          </a:p>
        </p:txBody>
      </p:sp>
      <p:sp>
        <p:nvSpPr>
          <p:cNvPr id="19" name="Freeform 18"/>
          <p:cNvSpPr/>
          <p:nvPr/>
        </p:nvSpPr>
        <p:spPr>
          <a:xfrm>
            <a:off x="1066800" y="5181600"/>
            <a:ext cx="3246438" cy="990600"/>
          </a:xfrm>
          <a:custGeom>
            <a:avLst/>
            <a:gdLst>
              <a:gd name="connsiteX0" fmla="*/ 0 w 3236976"/>
              <a:gd name="connsiteY0" fmla="*/ 290593 h 1743521"/>
              <a:gd name="connsiteX1" fmla="*/ 85113 w 3236976"/>
              <a:gd name="connsiteY1" fmla="*/ 85113 h 1743521"/>
              <a:gd name="connsiteX2" fmla="*/ 290593 w 3236976"/>
              <a:gd name="connsiteY2" fmla="*/ 1 h 1743521"/>
              <a:gd name="connsiteX3" fmla="*/ 2946383 w 3236976"/>
              <a:gd name="connsiteY3" fmla="*/ 0 h 1743521"/>
              <a:gd name="connsiteX4" fmla="*/ 3151863 w 3236976"/>
              <a:gd name="connsiteY4" fmla="*/ 85113 h 1743521"/>
              <a:gd name="connsiteX5" fmla="*/ 3236975 w 3236976"/>
              <a:gd name="connsiteY5" fmla="*/ 290593 h 1743521"/>
              <a:gd name="connsiteX6" fmla="*/ 3236976 w 3236976"/>
              <a:gd name="connsiteY6" fmla="*/ 1452928 h 1743521"/>
              <a:gd name="connsiteX7" fmla="*/ 3151863 w 3236976"/>
              <a:gd name="connsiteY7" fmla="*/ 1658408 h 1743521"/>
              <a:gd name="connsiteX8" fmla="*/ 2946383 w 3236976"/>
              <a:gd name="connsiteY8" fmla="*/ 1743521 h 1743521"/>
              <a:gd name="connsiteX9" fmla="*/ 290593 w 3236976"/>
              <a:gd name="connsiteY9" fmla="*/ 1743521 h 1743521"/>
              <a:gd name="connsiteX10" fmla="*/ 85113 w 3236976"/>
              <a:gd name="connsiteY10" fmla="*/ 1658408 h 1743521"/>
              <a:gd name="connsiteX11" fmla="*/ 0 w 3236976"/>
              <a:gd name="connsiteY11" fmla="*/ 1452928 h 1743521"/>
              <a:gd name="connsiteX12" fmla="*/ 0 w 3236976"/>
              <a:gd name="connsiteY12" fmla="*/ 290593 h 174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6976" h="1743521">
                <a:moveTo>
                  <a:pt x="0" y="290593"/>
                </a:moveTo>
                <a:cubicBezTo>
                  <a:pt x="0" y="213523"/>
                  <a:pt x="30616" y="139609"/>
                  <a:pt x="85113" y="85113"/>
                </a:cubicBezTo>
                <a:cubicBezTo>
                  <a:pt x="139610" y="30616"/>
                  <a:pt x="213523" y="0"/>
                  <a:pt x="290593" y="1"/>
                </a:cubicBezTo>
                <a:lnTo>
                  <a:pt x="2946383" y="0"/>
                </a:lnTo>
                <a:cubicBezTo>
                  <a:pt x="3023453" y="0"/>
                  <a:pt x="3097367" y="30616"/>
                  <a:pt x="3151863" y="85113"/>
                </a:cubicBezTo>
                <a:cubicBezTo>
                  <a:pt x="3206360" y="139610"/>
                  <a:pt x="3236976" y="213523"/>
                  <a:pt x="3236975" y="290593"/>
                </a:cubicBezTo>
                <a:cubicBezTo>
                  <a:pt x="3236975" y="678038"/>
                  <a:pt x="3236976" y="1065483"/>
                  <a:pt x="3236976" y="1452928"/>
                </a:cubicBezTo>
                <a:cubicBezTo>
                  <a:pt x="3236976" y="1529998"/>
                  <a:pt x="3206360" y="1603912"/>
                  <a:pt x="3151863" y="1658408"/>
                </a:cubicBezTo>
                <a:cubicBezTo>
                  <a:pt x="3097366" y="1712905"/>
                  <a:pt x="3023453" y="1743521"/>
                  <a:pt x="2946383" y="1743521"/>
                </a:cubicBezTo>
                <a:lnTo>
                  <a:pt x="290593" y="1743521"/>
                </a:lnTo>
                <a:cubicBezTo>
                  <a:pt x="213523" y="1743521"/>
                  <a:pt x="139609" y="1712905"/>
                  <a:pt x="85113" y="1658408"/>
                </a:cubicBezTo>
                <a:cubicBezTo>
                  <a:pt x="30616" y="1603911"/>
                  <a:pt x="0" y="1529998"/>
                  <a:pt x="0" y="1452928"/>
                </a:cubicBezTo>
                <a:lnTo>
                  <a:pt x="0" y="290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272" tIns="153692" rIns="222272" bIns="153692" anchor="ctr"/>
          <a:lstStyle/>
          <a:p>
            <a:pPr algn="ctr" defTabSz="16002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MS PGothic" pitchFamily="34" charset="-128"/>
                <a:cs typeface="Arial" charset="0"/>
              </a:rPr>
              <a:t>Demographics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533400"/>
          </a:xfrm>
        </p:spPr>
        <p:txBody>
          <a:bodyPr/>
          <a:lstStyle/>
          <a:p>
            <a:r>
              <a:rPr lang="en-US" dirty="0"/>
              <a:t>What are the behavioral responses for each strategy?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876800" y="561975"/>
            <a:ext cx="4267200" cy="2105025"/>
            <a:chOff x="4876800" y="561975"/>
            <a:chExt cx="4267200" cy="2105025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876800" y="561975"/>
              <a:ext cx="4267200" cy="2105025"/>
            </a:xfrm>
            <a:custGeom>
              <a:avLst/>
              <a:gdLst>
                <a:gd name="T0" fmla="*/ 4267200 w 2688"/>
                <a:gd name="T1" fmla="*/ 0 h 2736"/>
                <a:gd name="T2" fmla="*/ 4038600 w 2688"/>
                <a:gd name="T3" fmla="*/ 131763 h 2736"/>
                <a:gd name="T4" fmla="*/ 228600 w 2688"/>
                <a:gd name="T5" fmla="*/ 131763 h 2736"/>
                <a:gd name="T6" fmla="*/ 23812 w 2688"/>
                <a:gd name="T7" fmla="*/ 304800 h 2736"/>
                <a:gd name="T8" fmla="*/ 0 w 2688"/>
                <a:gd name="T9" fmla="*/ 4343400 h 2736"/>
                <a:gd name="T10" fmla="*/ 4038600 w 2688"/>
                <a:gd name="T11" fmla="*/ 4343400 h 2736"/>
                <a:gd name="T12" fmla="*/ 4267200 w 2688"/>
                <a:gd name="T13" fmla="*/ 4114800 h 2736"/>
                <a:gd name="T14" fmla="*/ 4267200 w 2688"/>
                <a:gd name="T15" fmla="*/ 0 h 2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88"/>
                <a:gd name="T25" fmla="*/ 0 h 2736"/>
                <a:gd name="T26" fmla="*/ 2688 w 2688"/>
                <a:gd name="T27" fmla="*/ 2736 h 27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88" h="2736">
                  <a:moveTo>
                    <a:pt x="2688" y="0"/>
                  </a:moveTo>
                  <a:lnTo>
                    <a:pt x="2544" y="83"/>
                  </a:lnTo>
                  <a:lnTo>
                    <a:pt x="144" y="83"/>
                  </a:lnTo>
                  <a:lnTo>
                    <a:pt x="15" y="192"/>
                  </a:lnTo>
                  <a:lnTo>
                    <a:pt x="0" y="2736"/>
                  </a:lnTo>
                  <a:lnTo>
                    <a:pt x="2544" y="2736"/>
                  </a:lnTo>
                  <a:lnTo>
                    <a:pt x="2688" y="2592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solidFill>
                <a:srgbClr val="C9C9C9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b="0" dirty="0">
                <a:ea typeface="MS PGothic" pitchFamily="34" charset="-128"/>
              </a:endParaRPr>
            </a:p>
          </p:txBody>
        </p:sp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49844" t="55611" r="17134" b="29960"/>
            <a:stretch>
              <a:fillRect/>
            </a:stretch>
          </p:blipFill>
          <p:spPr bwMode="auto">
            <a:xfrm>
              <a:off x="5000625" y="742950"/>
              <a:ext cx="4038600" cy="1371600"/>
            </a:xfrm>
            <a:prstGeom prst="rect">
              <a:avLst/>
            </a:prstGeom>
            <a:noFill/>
            <a:ln w="3175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4953000" y="21336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Example trip: Santa Monica to Staples Center</a:t>
              </a:r>
            </a:p>
            <a:p>
              <a:r>
                <a:rPr lang="en-US" sz="1400" dirty="0">
                  <a:latin typeface="+mn-lt"/>
                </a:rPr>
                <a:t>Depart at 6 PM, 14.7 miles, 20-60 minutes</a:t>
              </a:r>
            </a:p>
          </p:txBody>
        </p:sp>
        <p:pic>
          <p:nvPicPr>
            <p:cNvPr id="27" name="Picture 26" descr="boston_celtics_logo1.jpg"/>
            <p:cNvPicPr>
              <a:picLocks noChangeAspect="1"/>
            </p:cNvPicPr>
            <p:nvPr/>
          </p:nvPicPr>
          <p:blipFill>
            <a:blip r:embed="rId3" cstate="print"/>
            <a:srcRect l="22656" r="23958"/>
            <a:stretch>
              <a:fillRect/>
            </a:stretch>
          </p:blipFill>
          <p:spPr>
            <a:xfrm>
              <a:off x="8534400" y="1600200"/>
              <a:ext cx="462160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276225" y="2667000"/>
            <a:ext cx="8534400" cy="1714499"/>
            <a:chOff x="276225" y="2667000"/>
            <a:chExt cx="8534400" cy="1714499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76225" y="2817932"/>
              <a:ext cx="8534400" cy="1563567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5760" rIns="91440" bIns="45720" numCol="2" rtlCol="0" anchor="t" anchorCtr="0" compatLnSpc="1">
              <a:prstTxWarp prst="textNoShape">
                <a:avLst/>
              </a:prstTxWarp>
            </a:bodyPr>
            <a:lstStyle/>
            <a:p>
              <a:pPr marL="457200" lvl="0" indent="-457200"/>
              <a:endParaRPr lang="en-US" sz="1600" dirty="0">
                <a:latin typeface="+mn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19100" y="3543299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on I-10 Express Lanes and pay toll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457200" y="2667000"/>
              <a:ext cx="4267200" cy="304799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pitchFamily="34" charset="-128"/>
                </a:rPr>
                <a:t>Pricing Example 1: Express Lanes on I-10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47850" y="3533774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on I-10 Express Lanes </a:t>
              </a:r>
              <a:r>
                <a:rPr lang="en-US" sz="1200" b="1" u="sng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earlier or later </a:t>
              </a: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(reduced toll)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57550" y="3524249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on I-10 Express Lanes </a:t>
              </a:r>
              <a:r>
                <a:rPr lang="en-US" sz="1200" b="1" u="sng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in a carpool </a:t>
              </a: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(reduced toll)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76775" y="3524249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on I-10 regular lanes (toll free)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086475" y="3524249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Take transit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467600" y="3514724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Don’t make trip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5300" y="2990849"/>
              <a:ext cx="6438900" cy="46166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200" dirty="0">
                  <a:latin typeface="+mn-lt"/>
                </a:rPr>
                <a:t>Add tolled Express Lanes to I-10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>
                  <a:latin typeface="+mn-lt"/>
                </a:rPr>
                <a:t>Discount for off-peak travel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>
                  <a:latin typeface="+mn-lt"/>
                </a:rPr>
                <a:t>Discount for HOV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>
                  <a:latin typeface="+mn-lt"/>
                </a:rPr>
                <a:t>GP Lanes remain toll-free</a:t>
              </a:r>
            </a:p>
          </p:txBody>
        </p:sp>
      </p:grp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4267200" cy="1724025"/>
          </a:xfrm>
        </p:spPr>
        <p:txBody>
          <a:bodyPr/>
          <a:lstStyle/>
          <a:p>
            <a:r>
              <a:rPr lang="en-US" dirty="0"/>
              <a:t>Behavioral response depends on:</a:t>
            </a:r>
          </a:p>
          <a:p>
            <a:pPr lvl="1"/>
            <a:r>
              <a:rPr lang="en-US" sz="1600" dirty="0"/>
              <a:t>Type of pricing</a:t>
            </a:r>
          </a:p>
          <a:p>
            <a:pPr lvl="1"/>
            <a:r>
              <a:rPr lang="en-US" sz="1600" dirty="0"/>
              <a:t>Specifics of pricing implementation</a:t>
            </a:r>
          </a:p>
          <a:p>
            <a:pPr lvl="1"/>
            <a:r>
              <a:rPr lang="en-US" sz="1600" dirty="0"/>
              <a:t>Revealed trip details (origin, destination, time of day, etc.)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6225" y="4657725"/>
            <a:ext cx="8534400" cy="1714500"/>
            <a:chOff x="276225" y="4657725"/>
            <a:chExt cx="8534400" cy="17145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76225" y="4808658"/>
              <a:ext cx="8534400" cy="1563567"/>
            </a:xfrm>
            <a:prstGeom prst="rect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5760" rIns="91440" bIns="45720" numCol="2" rtlCol="0" anchor="t" anchorCtr="0" compatLnSpc="1">
              <a:prstTxWarp prst="textNoShape">
                <a:avLst/>
              </a:prstTxWarp>
            </a:bodyPr>
            <a:lstStyle/>
            <a:p>
              <a:pPr marL="457200" lvl="0" indent="-457200"/>
              <a:endParaRPr lang="en-US" sz="1600" dirty="0">
                <a:latin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8625" y="5524500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to Staples Center and pay toll</a:t>
              </a:r>
            </a:p>
          </p:txBody>
        </p:sp>
        <p:sp>
          <p:nvSpPr>
            <p:cNvPr id="61" name="Rounded Rectangle 60"/>
            <p:cNvSpPr/>
            <p:nvPr/>
          </p:nvSpPr>
          <p:spPr bwMode="auto">
            <a:xfrm>
              <a:off x="457200" y="4657725"/>
              <a:ext cx="5105400" cy="301752"/>
            </a:xfrm>
            <a:prstGeom prst="roundRect">
              <a:avLst/>
            </a:prstGeom>
            <a:solidFill>
              <a:schemeClr val="accent3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ＭＳ Ｐゴシック" pitchFamily="34" charset="-128"/>
                </a:rPr>
                <a:t>Pricing Example 2: Cordon Pricing around Downtown LA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47850" y="5514975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to Staples Center </a:t>
              </a:r>
              <a:r>
                <a:rPr lang="en-US" sz="1200" b="1" u="sng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earlier or later</a:t>
              </a: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 (reduced toll)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86125" y="5505450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Drive to Staples Center in a carpool (reduced toll)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6057900" y="5505450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Take transit to Staples Center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7467600" y="5495925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Don’t make trip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5300" y="4972050"/>
              <a:ext cx="6438900" cy="46166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1200" dirty="0">
                  <a:latin typeface="+mn-lt"/>
                </a:rPr>
                <a:t>Price all travel into downtown LA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>
                  <a:latin typeface="+mn-lt"/>
                </a:rPr>
                <a:t>Discount for off-peak travel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200" dirty="0">
                  <a:latin typeface="+mn-lt"/>
                </a:rPr>
                <a:t>Discount for HOV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695825" y="5505450"/>
              <a:ext cx="1219200" cy="762000"/>
            </a:xfrm>
            <a:custGeom>
              <a:avLst/>
              <a:gdLst>
                <a:gd name="connsiteX0" fmla="*/ 0 w 3236976"/>
                <a:gd name="connsiteY0" fmla="*/ 290593 h 1743521"/>
                <a:gd name="connsiteX1" fmla="*/ 85113 w 3236976"/>
                <a:gd name="connsiteY1" fmla="*/ 85113 h 1743521"/>
                <a:gd name="connsiteX2" fmla="*/ 290593 w 3236976"/>
                <a:gd name="connsiteY2" fmla="*/ 1 h 1743521"/>
                <a:gd name="connsiteX3" fmla="*/ 2946383 w 3236976"/>
                <a:gd name="connsiteY3" fmla="*/ 0 h 1743521"/>
                <a:gd name="connsiteX4" fmla="*/ 3151863 w 3236976"/>
                <a:gd name="connsiteY4" fmla="*/ 85113 h 1743521"/>
                <a:gd name="connsiteX5" fmla="*/ 3236975 w 3236976"/>
                <a:gd name="connsiteY5" fmla="*/ 290593 h 1743521"/>
                <a:gd name="connsiteX6" fmla="*/ 3236976 w 3236976"/>
                <a:gd name="connsiteY6" fmla="*/ 1452928 h 1743521"/>
                <a:gd name="connsiteX7" fmla="*/ 3151863 w 3236976"/>
                <a:gd name="connsiteY7" fmla="*/ 1658408 h 1743521"/>
                <a:gd name="connsiteX8" fmla="*/ 2946383 w 3236976"/>
                <a:gd name="connsiteY8" fmla="*/ 1743521 h 1743521"/>
                <a:gd name="connsiteX9" fmla="*/ 290593 w 3236976"/>
                <a:gd name="connsiteY9" fmla="*/ 1743521 h 1743521"/>
                <a:gd name="connsiteX10" fmla="*/ 85113 w 3236976"/>
                <a:gd name="connsiteY10" fmla="*/ 1658408 h 1743521"/>
                <a:gd name="connsiteX11" fmla="*/ 0 w 3236976"/>
                <a:gd name="connsiteY11" fmla="*/ 1452928 h 1743521"/>
                <a:gd name="connsiteX12" fmla="*/ 0 w 3236976"/>
                <a:gd name="connsiteY12" fmla="*/ 290593 h 174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976" h="1743521">
                  <a:moveTo>
                    <a:pt x="0" y="290593"/>
                  </a:moveTo>
                  <a:cubicBezTo>
                    <a:pt x="0" y="213523"/>
                    <a:pt x="30616" y="139609"/>
                    <a:pt x="85113" y="85113"/>
                  </a:cubicBezTo>
                  <a:cubicBezTo>
                    <a:pt x="139610" y="30616"/>
                    <a:pt x="213523" y="0"/>
                    <a:pt x="290593" y="1"/>
                  </a:cubicBezTo>
                  <a:lnTo>
                    <a:pt x="2946383" y="0"/>
                  </a:lnTo>
                  <a:cubicBezTo>
                    <a:pt x="3023453" y="0"/>
                    <a:pt x="3097367" y="30616"/>
                    <a:pt x="3151863" y="85113"/>
                  </a:cubicBezTo>
                  <a:cubicBezTo>
                    <a:pt x="3206360" y="139610"/>
                    <a:pt x="3236976" y="213523"/>
                    <a:pt x="3236975" y="290593"/>
                  </a:cubicBezTo>
                  <a:cubicBezTo>
                    <a:pt x="3236975" y="678038"/>
                    <a:pt x="3236976" y="1065483"/>
                    <a:pt x="3236976" y="1452928"/>
                  </a:cubicBezTo>
                  <a:cubicBezTo>
                    <a:pt x="3236976" y="1529998"/>
                    <a:pt x="3206360" y="1603912"/>
                    <a:pt x="3151863" y="1658408"/>
                  </a:cubicBezTo>
                  <a:cubicBezTo>
                    <a:pt x="3097366" y="1712905"/>
                    <a:pt x="3023453" y="1743521"/>
                    <a:pt x="2946383" y="1743521"/>
                  </a:cubicBezTo>
                  <a:lnTo>
                    <a:pt x="290593" y="1743521"/>
                  </a:lnTo>
                  <a:cubicBezTo>
                    <a:pt x="213523" y="1743521"/>
                    <a:pt x="139609" y="1712905"/>
                    <a:pt x="85113" y="1658408"/>
                  </a:cubicBezTo>
                  <a:cubicBezTo>
                    <a:pt x="30616" y="1603911"/>
                    <a:pt x="0" y="1529998"/>
                    <a:pt x="0" y="1452928"/>
                  </a:cubicBezTo>
                  <a:lnTo>
                    <a:pt x="0" y="2905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45720" rIns="45720" bIns="45720" anchor="ctr"/>
            <a:lstStyle/>
            <a:p>
              <a:pPr algn="ctr" defTabSz="160020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srgbClr val="FFFFFF"/>
                  </a:solidFill>
                  <a:latin typeface="Trebuchet MS" pitchFamily="34" charset="0"/>
                  <a:ea typeface="MS PGothic" pitchFamily="34" charset="-128"/>
                  <a:cs typeface="Arial" pitchFamily="34" charset="0"/>
                </a:rPr>
                <a:t>Change destination?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Table 128"/>
          <p:cNvGraphicFramePr>
            <a:graphicFrameLocks noGrp="1"/>
          </p:cNvGraphicFramePr>
          <p:nvPr/>
        </p:nvGraphicFramePr>
        <p:xfrm>
          <a:off x="228599" y="1016000"/>
          <a:ext cx="8534400" cy="424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4158">
                <a:tc>
                  <a:txBody>
                    <a:bodyPr/>
                    <a:lstStyle/>
                    <a:p>
                      <a:r>
                        <a:rPr lang="en-US" sz="1400" dirty="0"/>
                        <a:t>Pricing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Don’t Make Trip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Change Destination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Take Transit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Form Carpool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Change Departure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Change Route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/>
                        <a:t>Single Facility Pricing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/>
                        <a:t>Express Lanes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/>
                        <a:t>Regional Facility Pricing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/>
                        <a:t>Corridor Pricing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/>
                        <a:t>Cordon Pricing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/>
                        <a:t>Area</a:t>
                      </a:r>
                      <a:r>
                        <a:rPr lang="en-US" sz="1100" b="1" baseline="0" dirty="0"/>
                        <a:t> Pricing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/>
                        <a:t>Express Parking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738">
                <a:tc>
                  <a:txBody>
                    <a:bodyPr/>
                    <a:lstStyle/>
                    <a:p>
                      <a:r>
                        <a:rPr lang="en-US" sz="1100" b="1" dirty="0"/>
                        <a:t>VMT</a:t>
                      </a:r>
                      <a:r>
                        <a:rPr lang="en-US" sz="1100" b="1" baseline="0" dirty="0"/>
                        <a:t> Pricing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Behavioral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D58F-B159-4F50-9136-DC00761AC29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381000" y="5389562"/>
            <a:ext cx="1112837" cy="325438"/>
            <a:chOff x="392" y="3610"/>
            <a:chExt cx="746" cy="219"/>
          </a:xfrm>
        </p:grpSpPr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563" y="3627"/>
              <a:ext cx="575" cy="202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>
                  <a:latin typeface="Arial Narrow" pitchFamily="34" charset="0"/>
                </a:rPr>
                <a:t>Significant impact</a:t>
              </a:r>
            </a:p>
          </p:txBody>
        </p:sp>
        <p:sp>
          <p:nvSpPr>
            <p:cNvPr id="119" name="Oval 29"/>
            <p:cNvSpPr>
              <a:spLocks noChangeArrowheads="1"/>
            </p:cNvSpPr>
            <p:nvPr/>
          </p:nvSpPr>
          <p:spPr bwMode="auto">
            <a:xfrm>
              <a:off x="392" y="3610"/>
              <a:ext cx="129" cy="128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1636713" y="5389562"/>
            <a:ext cx="947737" cy="190500"/>
            <a:chOff x="1236" y="3610"/>
            <a:chExt cx="636" cy="128"/>
          </a:xfrm>
        </p:grpSpPr>
        <p:sp>
          <p:nvSpPr>
            <p:cNvPr id="114" name="Rectangle 31"/>
            <p:cNvSpPr>
              <a:spLocks noChangeArrowheads="1"/>
            </p:cNvSpPr>
            <p:nvPr/>
          </p:nvSpPr>
          <p:spPr bwMode="auto">
            <a:xfrm>
              <a:off x="1412" y="3627"/>
              <a:ext cx="460" cy="10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>
                  <a:latin typeface="Arial Narrow" pitchFamily="34" charset="0"/>
                </a:rPr>
                <a:t>Some impact</a:t>
              </a:r>
            </a:p>
          </p:txBody>
        </p:sp>
        <p:grpSp>
          <p:nvGrpSpPr>
            <p:cNvPr id="115" name="Group 32"/>
            <p:cNvGrpSpPr>
              <a:grpSpLocks/>
            </p:cNvGrpSpPr>
            <p:nvPr/>
          </p:nvGrpSpPr>
          <p:grpSpPr bwMode="auto">
            <a:xfrm>
              <a:off x="1236" y="3610"/>
              <a:ext cx="129" cy="128"/>
              <a:chOff x="2282" y="1539"/>
              <a:chExt cx="137" cy="136"/>
            </a:xfrm>
          </p:grpSpPr>
          <p:sp>
            <p:nvSpPr>
              <p:cNvPr id="116" name="Oval 33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Freeform 34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35"/>
          <p:cNvGrpSpPr>
            <a:grpSpLocks/>
          </p:cNvGrpSpPr>
          <p:nvPr/>
        </p:nvGrpSpPr>
        <p:grpSpPr bwMode="auto">
          <a:xfrm>
            <a:off x="2736850" y="5389562"/>
            <a:ext cx="1041400" cy="190500"/>
            <a:chOff x="1934" y="3610"/>
            <a:chExt cx="699" cy="128"/>
          </a:xfrm>
        </p:grpSpPr>
        <p:sp>
          <p:nvSpPr>
            <p:cNvPr id="112" name="Oval 36"/>
            <p:cNvSpPr>
              <a:spLocks noChangeArrowheads="1"/>
            </p:cNvSpPr>
            <p:nvPr/>
          </p:nvSpPr>
          <p:spPr bwMode="auto">
            <a:xfrm>
              <a:off x="1934" y="3610"/>
              <a:ext cx="129" cy="128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37"/>
            <p:cNvSpPr>
              <a:spLocks noChangeArrowheads="1"/>
            </p:cNvSpPr>
            <p:nvPr/>
          </p:nvSpPr>
          <p:spPr bwMode="auto">
            <a:xfrm>
              <a:off x="2107" y="3627"/>
              <a:ext cx="526" cy="10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>
                  <a:latin typeface="Arial Narrow" pitchFamily="34" charset="0"/>
                </a:rPr>
                <a:t>Minimal impact</a:t>
              </a:r>
            </a:p>
          </p:txBody>
        </p:sp>
      </p:grp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3832225" y="5367337"/>
            <a:ext cx="781050" cy="247650"/>
            <a:chOff x="2771" y="3596"/>
            <a:chExt cx="523" cy="166"/>
          </a:xfrm>
        </p:grpSpPr>
        <p:sp>
          <p:nvSpPr>
            <p:cNvPr id="110" name="Text Box 39"/>
            <p:cNvSpPr txBox="1">
              <a:spLocks noChangeArrowheads="1"/>
            </p:cNvSpPr>
            <p:nvPr/>
          </p:nvSpPr>
          <p:spPr bwMode="auto">
            <a:xfrm>
              <a:off x="2771" y="3596"/>
              <a:ext cx="150" cy="16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rial Narrow" pitchFamily="34" charset="0"/>
                </a:rPr>
                <a:t>X</a:t>
              </a:r>
            </a:p>
          </p:txBody>
        </p:sp>
        <p:sp>
          <p:nvSpPr>
            <p:cNvPr id="111" name="Rectangle 40"/>
            <p:cNvSpPr>
              <a:spLocks noChangeArrowheads="1"/>
            </p:cNvSpPr>
            <p:nvPr/>
          </p:nvSpPr>
          <p:spPr bwMode="auto">
            <a:xfrm>
              <a:off x="2932" y="3627"/>
              <a:ext cx="362" cy="100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>
                  <a:latin typeface="Arial Narrow" pitchFamily="34" charset="0"/>
                </a:rPr>
                <a:t>No impact</a:t>
              </a:r>
            </a:p>
          </p:txBody>
        </p:sp>
      </p:grpSp>
      <p:sp>
        <p:nvSpPr>
          <p:cNvPr id="44" name="Oval 76"/>
          <p:cNvSpPr>
            <a:spLocks noChangeArrowheads="1"/>
          </p:cNvSpPr>
          <p:nvPr/>
        </p:nvSpPr>
        <p:spPr bwMode="auto">
          <a:xfrm>
            <a:off x="4419600" y="1866900"/>
            <a:ext cx="192087" cy="1905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81"/>
          <p:cNvSpPr>
            <a:spLocks noChangeArrowheads="1"/>
          </p:cNvSpPr>
          <p:nvPr/>
        </p:nvSpPr>
        <p:spPr bwMode="auto">
          <a:xfrm>
            <a:off x="4419600" y="361950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82"/>
          <p:cNvSpPr>
            <a:spLocks noChangeArrowheads="1"/>
          </p:cNvSpPr>
          <p:nvPr/>
        </p:nvSpPr>
        <p:spPr bwMode="auto">
          <a:xfrm>
            <a:off x="4421188" y="4067175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83"/>
          <p:cNvSpPr>
            <a:spLocks noChangeArrowheads="1"/>
          </p:cNvSpPr>
          <p:nvPr/>
        </p:nvSpPr>
        <p:spPr bwMode="auto">
          <a:xfrm>
            <a:off x="4421188" y="4524375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86"/>
          <p:cNvSpPr>
            <a:spLocks noChangeArrowheads="1"/>
          </p:cNvSpPr>
          <p:nvPr/>
        </p:nvSpPr>
        <p:spPr bwMode="auto">
          <a:xfrm>
            <a:off x="5611813" y="1866900"/>
            <a:ext cx="192087" cy="1905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91"/>
          <p:cNvSpPr>
            <a:spLocks noChangeArrowheads="1"/>
          </p:cNvSpPr>
          <p:nvPr/>
        </p:nvSpPr>
        <p:spPr bwMode="auto">
          <a:xfrm>
            <a:off x="5611813" y="3609975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92"/>
          <p:cNvSpPr>
            <a:spLocks noChangeArrowheads="1"/>
          </p:cNvSpPr>
          <p:nvPr/>
        </p:nvSpPr>
        <p:spPr bwMode="auto">
          <a:xfrm>
            <a:off x="5613400" y="405765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93"/>
          <p:cNvSpPr>
            <a:spLocks noChangeArrowheads="1"/>
          </p:cNvSpPr>
          <p:nvPr/>
        </p:nvSpPr>
        <p:spPr bwMode="auto">
          <a:xfrm>
            <a:off x="5613400" y="451485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101"/>
          <p:cNvSpPr>
            <a:spLocks noChangeArrowheads="1"/>
          </p:cNvSpPr>
          <p:nvPr/>
        </p:nvSpPr>
        <p:spPr bwMode="auto">
          <a:xfrm>
            <a:off x="8029575" y="186690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" name="Group 105"/>
          <p:cNvGrpSpPr>
            <a:grpSpLocks/>
          </p:cNvGrpSpPr>
          <p:nvPr/>
        </p:nvGrpSpPr>
        <p:grpSpPr bwMode="auto">
          <a:xfrm>
            <a:off x="8029575" y="3629025"/>
            <a:ext cx="192087" cy="190500"/>
            <a:chOff x="2282" y="1539"/>
            <a:chExt cx="137" cy="136"/>
          </a:xfrm>
        </p:grpSpPr>
        <p:sp>
          <p:nvSpPr>
            <p:cNvPr id="89" name="Oval 106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107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108"/>
          <p:cNvGrpSpPr>
            <a:grpSpLocks/>
          </p:cNvGrpSpPr>
          <p:nvPr/>
        </p:nvGrpSpPr>
        <p:grpSpPr bwMode="auto">
          <a:xfrm>
            <a:off x="8029575" y="4067175"/>
            <a:ext cx="192087" cy="190500"/>
            <a:chOff x="2282" y="1539"/>
            <a:chExt cx="137" cy="136"/>
          </a:xfrm>
        </p:grpSpPr>
        <p:sp>
          <p:nvSpPr>
            <p:cNvPr id="87" name="Oval 109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Text Box 112"/>
          <p:cNvSpPr txBox="1">
            <a:spLocks noChangeArrowheads="1"/>
          </p:cNvSpPr>
          <p:nvPr/>
        </p:nvSpPr>
        <p:spPr bwMode="auto">
          <a:xfrm>
            <a:off x="8029575" y="4502150"/>
            <a:ext cx="223837" cy="222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latin typeface="Arial Narrow" pitchFamily="34" charset="0"/>
              </a:rPr>
              <a:t>X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981200" y="1847850"/>
            <a:ext cx="223837" cy="247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Arial Narrow" pitchFamily="34" charset="0"/>
              </a:rPr>
              <a:t>X</a:t>
            </a:r>
          </a:p>
        </p:txBody>
      </p:sp>
      <p:grpSp>
        <p:nvGrpSpPr>
          <p:cNvPr id="29" name="Group 53"/>
          <p:cNvGrpSpPr>
            <a:grpSpLocks/>
          </p:cNvGrpSpPr>
          <p:nvPr/>
        </p:nvGrpSpPr>
        <p:grpSpPr bwMode="auto">
          <a:xfrm>
            <a:off x="1995487" y="3619500"/>
            <a:ext cx="192087" cy="190500"/>
            <a:chOff x="2282" y="1539"/>
            <a:chExt cx="137" cy="136"/>
          </a:xfrm>
        </p:grpSpPr>
        <p:sp>
          <p:nvSpPr>
            <p:cNvPr id="101" name="Oval 54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55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1997075" y="4076700"/>
            <a:ext cx="192087" cy="190500"/>
            <a:chOff x="2282" y="1539"/>
            <a:chExt cx="137" cy="136"/>
          </a:xfrm>
        </p:grpSpPr>
        <p:sp>
          <p:nvSpPr>
            <p:cNvPr id="99" name="Oval 57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58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59"/>
          <p:cNvGrpSpPr>
            <a:grpSpLocks/>
          </p:cNvGrpSpPr>
          <p:nvPr/>
        </p:nvGrpSpPr>
        <p:grpSpPr bwMode="auto">
          <a:xfrm>
            <a:off x="1997075" y="4495800"/>
            <a:ext cx="192087" cy="190500"/>
            <a:chOff x="2282" y="1539"/>
            <a:chExt cx="137" cy="136"/>
          </a:xfrm>
        </p:grpSpPr>
        <p:sp>
          <p:nvSpPr>
            <p:cNvPr id="97" name="Oval 60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61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Oval 63"/>
          <p:cNvSpPr>
            <a:spLocks noChangeArrowheads="1"/>
          </p:cNvSpPr>
          <p:nvPr/>
        </p:nvSpPr>
        <p:spPr bwMode="auto">
          <a:xfrm>
            <a:off x="3201987" y="1857375"/>
            <a:ext cx="192087" cy="1905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68"/>
          <p:cNvSpPr>
            <a:spLocks noChangeArrowheads="1"/>
          </p:cNvSpPr>
          <p:nvPr/>
        </p:nvSpPr>
        <p:spPr bwMode="auto">
          <a:xfrm>
            <a:off x="3201987" y="361950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69"/>
          <p:cNvSpPr>
            <a:spLocks noChangeArrowheads="1"/>
          </p:cNvSpPr>
          <p:nvPr/>
        </p:nvSpPr>
        <p:spPr bwMode="auto">
          <a:xfrm>
            <a:off x="3201987" y="4076700"/>
            <a:ext cx="192087" cy="190500"/>
          </a:xfrm>
          <a:prstGeom prst="ellipse">
            <a:avLst/>
          </a:prstGeom>
          <a:solidFill>
            <a:srgbClr val="E6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71"/>
          <p:cNvSpPr>
            <a:spLocks noChangeArrowheads="1"/>
          </p:cNvSpPr>
          <p:nvPr/>
        </p:nvSpPr>
        <p:spPr bwMode="auto">
          <a:xfrm>
            <a:off x="3203575" y="4522787"/>
            <a:ext cx="192087" cy="192088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1997075" y="2743200"/>
            <a:ext cx="6224587" cy="209550"/>
            <a:chOff x="1997075" y="2305050"/>
            <a:chExt cx="6224587" cy="209550"/>
          </a:xfrm>
        </p:grpSpPr>
        <p:sp>
          <p:nvSpPr>
            <p:cNvPr id="51" name="Oval 85"/>
            <p:cNvSpPr>
              <a:spLocks noChangeArrowheads="1"/>
            </p:cNvSpPr>
            <p:nvPr/>
          </p:nvSpPr>
          <p:spPr bwMode="auto">
            <a:xfrm>
              <a:off x="4419600" y="2308225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95"/>
            <p:cNvSpPr>
              <a:spLocks noChangeArrowheads="1"/>
            </p:cNvSpPr>
            <p:nvPr/>
          </p:nvSpPr>
          <p:spPr bwMode="auto">
            <a:xfrm>
              <a:off x="5611813" y="2305050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02"/>
            <p:cNvSpPr>
              <a:spLocks noChangeArrowheads="1"/>
            </p:cNvSpPr>
            <p:nvPr/>
          </p:nvSpPr>
          <p:spPr bwMode="auto">
            <a:xfrm>
              <a:off x="8029575" y="2314575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48"/>
            <p:cNvGrpSpPr>
              <a:grpSpLocks/>
            </p:cNvGrpSpPr>
            <p:nvPr/>
          </p:nvGrpSpPr>
          <p:grpSpPr bwMode="auto">
            <a:xfrm>
              <a:off x="1997075" y="2324100"/>
              <a:ext cx="192087" cy="190500"/>
              <a:chOff x="2282" y="1539"/>
              <a:chExt cx="137" cy="136"/>
            </a:xfrm>
          </p:grpSpPr>
          <p:sp>
            <p:nvSpPr>
              <p:cNvPr id="103" name="Oval 49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Freeform 50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64"/>
            <p:cNvGrpSpPr>
              <a:grpSpLocks/>
            </p:cNvGrpSpPr>
            <p:nvPr/>
          </p:nvGrpSpPr>
          <p:grpSpPr bwMode="auto">
            <a:xfrm>
              <a:off x="3201987" y="2305050"/>
              <a:ext cx="192087" cy="190500"/>
              <a:chOff x="2282" y="1539"/>
              <a:chExt cx="137" cy="136"/>
            </a:xfrm>
          </p:grpSpPr>
          <p:sp>
            <p:nvSpPr>
              <p:cNvPr id="95" name="Oval 65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Oval 97"/>
            <p:cNvSpPr>
              <a:spLocks noChangeArrowheads="1"/>
            </p:cNvSpPr>
            <p:nvPr/>
          </p:nvSpPr>
          <p:spPr bwMode="auto">
            <a:xfrm>
              <a:off x="6846888" y="2305050"/>
              <a:ext cx="192087" cy="190500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981200" y="2293937"/>
            <a:ext cx="6240462" cy="258763"/>
            <a:chOff x="1981200" y="3170237"/>
            <a:chExt cx="6240462" cy="258763"/>
          </a:xfrm>
        </p:grpSpPr>
        <p:sp>
          <p:nvSpPr>
            <p:cNvPr id="46" name="Oval 80"/>
            <p:cNvSpPr>
              <a:spLocks noChangeArrowheads="1"/>
            </p:cNvSpPr>
            <p:nvPr/>
          </p:nvSpPr>
          <p:spPr bwMode="auto">
            <a:xfrm>
              <a:off x="4421188" y="3190875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90"/>
            <p:cNvSpPr>
              <a:spLocks noChangeArrowheads="1"/>
            </p:cNvSpPr>
            <p:nvPr/>
          </p:nvSpPr>
          <p:spPr bwMode="auto">
            <a:xfrm>
              <a:off x="5613400" y="318135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04"/>
            <p:cNvSpPr>
              <a:spLocks noChangeArrowheads="1"/>
            </p:cNvSpPr>
            <p:nvPr/>
          </p:nvSpPr>
          <p:spPr bwMode="auto">
            <a:xfrm>
              <a:off x="8029575" y="3190875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1981200" y="3181350"/>
              <a:ext cx="223837" cy="2476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latin typeface="Arial Narrow" pitchFamily="34" charset="0"/>
                </a:rPr>
                <a:t>X</a:t>
              </a:r>
            </a:p>
          </p:txBody>
        </p:sp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3187700" y="3170237"/>
              <a:ext cx="222250" cy="24923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latin typeface="Arial Narrow" pitchFamily="34" charset="0"/>
                </a:rPr>
                <a:t>X</a:t>
              </a:r>
            </a:p>
          </p:txBody>
        </p:sp>
        <p:sp>
          <p:nvSpPr>
            <p:cNvPr id="62" name="Oval 98"/>
            <p:cNvSpPr>
              <a:spLocks noChangeArrowheads="1"/>
            </p:cNvSpPr>
            <p:nvPr/>
          </p:nvSpPr>
          <p:spPr bwMode="auto">
            <a:xfrm>
              <a:off x="6846888" y="318135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Oval 99"/>
          <p:cNvSpPr>
            <a:spLocks noChangeArrowheads="1"/>
          </p:cNvSpPr>
          <p:nvPr/>
        </p:nvSpPr>
        <p:spPr bwMode="auto">
          <a:xfrm>
            <a:off x="6846888" y="3619500"/>
            <a:ext cx="192087" cy="1905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00"/>
          <p:cNvSpPr>
            <a:spLocks noChangeArrowheads="1"/>
          </p:cNvSpPr>
          <p:nvPr/>
        </p:nvSpPr>
        <p:spPr bwMode="auto">
          <a:xfrm>
            <a:off x="6846888" y="4057650"/>
            <a:ext cx="192087" cy="1905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113"/>
          <p:cNvGrpSpPr>
            <a:grpSpLocks/>
          </p:cNvGrpSpPr>
          <p:nvPr/>
        </p:nvGrpSpPr>
        <p:grpSpPr bwMode="auto">
          <a:xfrm>
            <a:off x="6846888" y="4495800"/>
            <a:ext cx="192087" cy="190500"/>
            <a:chOff x="2282" y="1539"/>
            <a:chExt cx="137" cy="136"/>
          </a:xfrm>
        </p:grpSpPr>
        <p:sp>
          <p:nvSpPr>
            <p:cNvPr id="85" name="Oval 114"/>
            <p:cNvSpPr>
              <a:spLocks noChangeArrowheads="1"/>
            </p:cNvSpPr>
            <p:nvPr/>
          </p:nvSpPr>
          <p:spPr bwMode="auto">
            <a:xfrm>
              <a:off x="2282" y="1539"/>
              <a:ext cx="137" cy="136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115"/>
            <p:cNvSpPr>
              <a:spLocks/>
            </p:cNvSpPr>
            <p:nvPr/>
          </p:nvSpPr>
          <p:spPr bwMode="auto">
            <a:xfrm>
              <a:off x="2282" y="1607"/>
              <a:ext cx="137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85"/>
                </a:cxn>
                <a:cxn ang="0">
                  <a:pos x="21" y="174"/>
                </a:cxn>
                <a:cxn ang="0">
                  <a:pos x="39" y="246"/>
                </a:cxn>
                <a:cxn ang="0">
                  <a:pos x="69" y="319"/>
                </a:cxn>
                <a:cxn ang="0">
                  <a:pos x="105" y="387"/>
                </a:cxn>
                <a:cxn ang="0">
                  <a:pos x="161" y="469"/>
                </a:cxn>
                <a:cxn ang="0">
                  <a:pos x="218" y="540"/>
                </a:cxn>
                <a:cxn ang="0">
                  <a:pos x="287" y="603"/>
                </a:cxn>
                <a:cxn ang="0">
                  <a:pos x="360" y="654"/>
                </a:cxn>
                <a:cxn ang="0">
                  <a:pos x="443" y="702"/>
                </a:cxn>
                <a:cxn ang="0">
                  <a:pos x="534" y="738"/>
                </a:cxn>
                <a:cxn ang="0">
                  <a:pos x="635" y="768"/>
                </a:cxn>
                <a:cxn ang="0">
                  <a:pos x="734" y="781"/>
                </a:cxn>
                <a:cxn ang="0">
                  <a:pos x="827" y="783"/>
                </a:cxn>
                <a:cxn ang="0">
                  <a:pos x="938" y="765"/>
                </a:cxn>
                <a:cxn ang="0">
                  <a:pos x="1049" y="732"/>
                </a:cxn>
                <a:cxn ang="0">
                  <a:pos x="1127" y="703"/>
                </a:cxn>
                <a:cxn ang="0">
                  <a:pos x="1217" y="649"/>
                </a:cxn>
                <a:cxn ang="0">
                  <a:pos x="1296" y="588"/>
                </a:cxn>
                <a:cxn ang="0">
                  <a:pos x="1365" y="514"/>
                </a:cxn>
                <a:cxn ang="0">
                  <a:pos x="1430" y="441"/>
                </a:cxn>
                <a:cxn ang="0">
                  <a:pos x="1491" y="333"/>
                </a:cxn>
                <a:cxn ang="0">
                  <a:pos x="1523" y="241"/>
                </a:cxn>
                <a:cxn ang="0">
                  <a:pos x="1551" y="138"/>
                </a:cxn>
                <a:cxn ang="0">
                  <a:pos x="1563" y="61"/>
                </a:cxn>
                <a:cxn ang="0">
                  <a:pos x="1563" y="0"/>
                </a:cxn>
                <a:cxn ang="0">
                  <a:pos x="0" y="1"/>
                </a:cxn>
              </a:cxnLst>
              <a:rect l="0" t="0" r="r" b="b"/>
              <a:pathLst>
                <a:path w="1563" h="783">
                  <a:moveTo>
                    <a:pt x="0" y="1"/>
                  </a:moveTo>
                  <a:lnTo>
                    <a:pt x="6" y="85"/>
                  </a:lnTo>
                  <a:lnTo>
                    <a:pt x="21" y="174"/>
                  </a:lnTo>
                  <a:lnTo>
                    <a:pt x="39" y="246"/>
                  </a:lnTo>
                  <a:lnTo>
                    <a:pt x="69" y="319"/>
                  </a:lnTo>
                  <a:lnTo>
                    <a:pt x="105" y="387"/>
                  </a:lnTo>
                  <a:lnTo>
                    <a:pt x="161" y="469"/>
                  </a:lnTo>
                  <a:lnTo>
                    <a:pt x="218" y="540"/>
                  </a:lnTo>
                  <a:lnTo>
                    <a:pt x="287" y="603"/>
                  </a:lnTo>
                  <a:lnTo>
                    <a:pt x="360" y="654"/>
                  </a:lnTo>
                  <a:lnTo>
                    <a:pt x="443" y="702"/>
                  </a:lnTo>
                  <a:lnTo>
                    <a:pt x="534" y="738"/>
                  </a:lnTo>
                  <a:lnTo>
                    <a:pt x="635" y="768"/>
                  </a:lnTo>
                  <a:lnTo>
                    <a:pt x="734" y="781"/>
                  </a:lnTo>
                  <a:lnTo>
                    <a:pt x="827" y="783"/>
                  </a:lnTo>
                  <a:lnTo>
                    <a:pt x="938" y="765"/>
                  </a:lnTo>
                  <a:lnTo>
                    <a:pt x="1049" y="732"/>
                  </a:lnTo>
                  <a:lnTo>
                    <a:pt x="1127" y="703"/>
                  </a:lnTo>
                  <a:lnTo>
                    <a:pt x="1217" y="649"/>
                  </a:lnTo>
                  <a:lnTo>
                    <a:pt x="1296" y="588"/>
                  </a:lnTo>
                  <a:lnTo>
                    <a:pt x="1365" y="514"/>
                  </a:lnTo>
                  <a:lnTo>
                    <a:pt x="1430" y="441"/>
                  </a:lnTo>
                  <a:lnTo>
                    <a:pt x="1491" y="333"/>
                  </a:lnTo>
                  <a:lnTo>
                    <a:pt x="1523" y="241"/>
                  </a:lnTo>
                  <a:lnTo>
                    <a:pt x="1551" y="138"/>
                  </a:lnTo>
                  <a:lnTo>
                    <a:pt x="1563" y="61"/>
                  </a:lnTo>
                  <a:lnTo>
                    <a:pt x="156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0000"/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995487" y="3181350"/>
            <a:ext cx="6226175" cy="200025"/>
            <a:chOff x="1995487" y="2743200"/>
            <a:chExt cx="6226175" cy="200025"/>
          </a:xfrm>
        </p:grpSpPr>
        <p:grpSp>
          <p:nvGrpSpPr>
            <p:cNvPr id="45" name="Group 77"/>
            <p:cNvGrpSpPr>
              <a:grpSpLocks/>
            </p:cNvGrpSpPr>
            <p:nvPr/>
          </p:nvGrpSpPr>
          <p:grpSpPr bwMode="auto">
            <a:xfrm>
              <a:off x="4421188" y="2752725"/>
              <a:ext cx="192087" cy="190500"/>
              <a:chOff x="2282" y="1539"/>
              <a:chExt cx="137" cy="136"/>
            </a:xfrm>
          </p:grpSpPr>
          <p:sp>
            <p:nvSpPr>
              <p:cNvPr id="93" name="Oval 78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79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87"/>
            <p:cNvGrpSpPr>
              <a:grpSpLocks/>
            </p:cNvGrpSpPr>
            <p:nvPr/>
          </p:nvGrpSpPr>
          <p:grpSpPr bwMode="auto">
            <a:xfrm>
              <a:off x="5613400" y="2752725"/>
              <a:ext cx="192087" cy="190500"/>
              <a:chOff x="3906" y="1998"/>
              <a:chExt cx="129" cy="128"/>
            </a:xfrm>
          </p:grpSpPr>
          <p:sp>
            <p:nvSpPr>
              <p:cNvPr id="91" name="Oval 88"/>
              <p:cNvSpPr>
                <a:spLocks noChangeArrowheads="1"/>
              </p:cNvSpPr>
              <p:nvPr/>
            </p:nvSpPr>
            <p:spPr bwMode="auto">
              <a:xfrm>
                <a:off x="3906" y="1998"/>
                <a:ext cx="129" cy="128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3906" y="2062"/>
                <a:ext cx="129" cy="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Oval 103"/>
            <p:cNvSpPr>
              <a:spLocks noChangeArrowheads="1"/>
            </p:cNvSpPr>
            <p:nvPr/>
          </p:nvSpPr>
          <p:spPr bwMode="auto">
            <a:xfrm>
              <a:off x="8029575" y="2752725"/>
              <a:ext cx="192087" cy="190500"/>
            </a:xfrm>
            <a:prstGeom prst="ellipse">
              <a:avLst/>
            </a:prstGeom>
            <a:solidFill>
              <a:srgbClr val="E60000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51"/>
            <p:cNvSpPr>
              <a:spLocks noChangeArrowheads="1"/>
            </p:cNvSpPr>
            <p:nvPr/>
          </p:nvSpPr>
          <p:spPr bwMode="auto">
            <a:xfrm>
              <a:off x="1995487" y="2752725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" name="Group 119"/>
            <p:cNvGrpSpPr>
              <a:grpSpLocks/>
            </p:cNvGrpSpPr>
            <p:nvPr/>
          </p:nvGrpSpPr>
          <p:grpSpPr bwMode="auto">
            <a:xfrm>
              <a:off x="3201987" y="2743200"/>
              <a:ext cx="192087" cy="190500"/>
              <a:chOff x="2282" y="1539"/>
              <a:chExt cx="137" cy="136"/>
            </a:xfrm>
          </p:grpSpPr>
          <p:sp>
            <p:nvSpPr>
              <p:cNvPr id="81" name="Oval 120"/>
              <p:cNvSpPr>
                <a:spLocks noChangeArrowheads="1"/>
              </p:cNvSpPr>
              <p:nvPr/>
            </p:nvSpPr>
            <p:spPr bwMode="auto">
              <a:xfrm>
                <a:off x="2282" y="1539"/>
                <a:ext cx="137" cy="136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121"/>
              <p:cNvSpPr>
                <a:spLocks/>
              </p:cNvSpPr>
              <p:nvPr/>
            </p:nvSpPr>
            <p:spPr bwMode="auto">
              <a:xfrm>
                <a:off x="2282" y="1607"/>
                <a:ext cx="137" cy="6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" name="Group 122"/>
            <p:cNvGrpSpPr>
              <a:grpSpLocks/>
            </p:cNvGrpSpPr>
            <p:nvPr/>
          </p:nvGrpSpPr>
          <p:grpSpPr bwMode="auto">
            <a:xfrm>
              <a:off x="6846888" y="2752725"/>
              <a:ext cx="192087" cy="190500"/>
              <a:chOff x="3906" y="1998"/>
              <a:chExt cx="129" cy="128"/>
            </a:xfrm>
          </p:grpSpPr>
          <p:sp>
            <p:nvSpPr>
              <p:cNvPr id="79" name="Oval 123"/>
              <p:cNvSpPr>
                <a:spLocks noChangeArrowheads="1"/>
              </p:cNvSpPr>
              <p:nvPr/>
            </p:nvSpPr>
            <p:spPr bwMode="auto">
              <a:xfrm>
                <a:off x="3906" y="1998"/>
                <a:ext cx="129" cy="128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124"/>
              <p:cNvSpPr>
                <a:spLocks/>
              </p:cNvSpPr>
              <p:nvPr/>
            </p:nvSpPr>
            <p:spPr bwMode="auto">
              <a:xfrm>
                <a:off x="3906" y="2062"/>
                <a:ext cx="129" cy="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1997075" y="4905375"/>
            <a:ext cx="6594475" cy="296863"/>
            <a:chOff x="1997075" y="4465637"/>
            <a:chExt cx="6594475" cy="296863"/>
          </a:xfrm>
        </p:grpSpPr>
        <p:sp>
          <p:nvSpPr>
            <p:cNvPr id="50" name="Oval 84"/>
            <p:cNvSpPr>
              <a:spLocks noChangeArrowheads="1"/>
            </p:cNvSpPr>
            <p:nvPr/>
          </p:nvSpPr>
          <p:spPr bwMode="auto">
            <a:xfrm>
              <a:off x="4421188" y="449580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94"/>
            <p:cNvSpPr>
              <a:spLocks noChangeArrowheads="1"/>
            </p:cNvSpPr>
            <p:nvPr/>
          </p:nvSpPr>
          <p:spPr bwMode="auto">
            <a:xfrm>
              <a:off x="5613400" y="449580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111"/>
            <p:cNvSpPr txBox="1">
              <a:spLocks noChangeArrowheads="1"/>
            </p:cNvSpPr>
            <p:nvPr/>
          </p:nvSpPr>
          <p:spPr bwMode="auto">
            <a:xfrm>
              <a:off x="8029575" y="4465637"/>
              <a:ext cx="222250" cy="2206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latin typeface="Arial Narrow" pitchFamily="34" charset="0"/>
                </a:rPr>
                <a:t>X</a:t>
              </a:r>
            </a:p>
          </p:txBody>
        </p:sp>
        <p:grpSp>
          <p:nvGrpSpPr>
            <p:cNvPr id="74" name="Group 116"/>
            <p:cNvGrpSpPr>
              <a:grpSpLocks/>
            </p:cNvGrpSpPr>
            <p:nvPr/>
          </p:nvGrpSpPr>
          <p:grpSpPr bwMode="auto">
            <a:xfrm>
              <a:off x="1997075" y="4495800"/>
              <a:ext cx="192087" cy="190500"/>
              <a:chOff x="1942" y="3036"/>
              <a:chExt cx="129" cy="128"/>
            </a:xfrm>
          </p:grpSpPr>
          <p:sp>
            <p:nvSpPr>
              <p:cNvPr id="83" name="Oval 117"/>
              <p:cNvSpPr>
                <a:spLocks noChangeArrowheads="1"/>
              </p:cNvSpPr>
              <p:nvPr/>
            </p:nvSpPr>
            <p:spPr bwMode="auto">
              <a:xfrm>
                <a:off x="1942" y="3036"/>
                <a:ext cx="129" cy="128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E6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118"/>
              <p:cNvSpPr>
                <a:spLocks/>
              </p:cNvSpPr>
              <p:nvPr/>
            </p:nvSpPr>
            <p:spPr bwMode="auto">
              <a:xfrm>
                <a:off x="1942" y="3100"/>
                <a:ext cx="129" cy="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85"/>
                  </a:cxn>
                  <a:cxn ang="0">
                    <a:pos x="21" y="174"/>
                  </a:cxn>
                  <a:cxn ang="0">
                    <a:pos x="39" y="246"/>
                  </a:cxn>
                  <a:cxn ang="0">
                    <a:pos x="69" y="319"/>
                  </a:cxn>
                  <a:cxn ang="0">
                    <a:pos x="105" y="387"/>
                  </a:cxn>
                  <a:cxn ang="0">
                    <a:pos x="161" y="469"/>
                  </a:cxn>
                  <a:cxn ang="0">
                    <a:pos x="218" y="540"/>
                  </a:cxn>
                  <a:cxn ang="0">
                    <a:pos x="287" y="603"/>
                  </a:cxn>
                  <a:cxn ang="0">
                    <a:pos x="360" y="654"/>
                  </a:cxn>
                  <a:cxn ang="0">
                    <a:pos x="443" y="702"/>
                  </a:cxn>
                  <a:cxn ang="0">
                    <a:pos x="534" y="738"/>
                  </a:cxn>
                  <a:cxn ang="0">
                    <a:pos x="635" y="768"/>
                  </a:cxn>
                  <a:cxn ang="0">
                    <a:pos x="734" y="781"/>
                  </a:cxn>
                  <a:cxn ang="0">
                    <a:pos x="827" y="783"/>
                  </a:cxn>
                  <a:cxn ang="0">
                    <a:pos x="938" y="765"/>
                  </a:cxn>
                  <a:cxn ang="0">
                    <a:pos x="1049" y="732"/>
                  </a:cxn>
                  <a:cxn ang="0">
                    <a:pos x="1127" y="703"/>
                  </a:cxn>
                  <a:cxn ang="0">
                    <a:pos x="1217" y="649"/>
                  </a:cxn>
                  <a:cxn ang="0">
                    <a:pos x="1296" y="588"/>
                  </a:cxn>
                  <a:cxn ang="0">
                    <a:pos x="1365" y="514"/>
                  </a:cxn>
                  <a:cxn ang="0">
                    <a:pos x="1430" y="441"/>
                  </a:cxn>
                  <a:cxn ang="0">
                    <a:pos x="1491" y="333"/>
                  </a:cxn>
                  <a:cxn ang="0">
                    <a:pos x="1523" y="241"/>
                  </a:cxn>
                  <a:cxn ang="0">
                    <a:pos x="1551" y="138"/>
                  </a:cxn>
                  <a:cxn ang="0">
                    <a:pos x="1563" y="61"/>
                  </a:cxn>
                  <a:cxn ang="0">
                    <a:pos x="1563" y="0"/>
                  </a:cxn>
                  <a:cxn ang="0">
                    <a:pos x="0" y="1"/>
                  </a:cxn>
                </a:cxnLst>
                <a:rect l="0" t="0" r="r" b="b"/>
                <a:pathLst>
                  <a:path w="1563" h="783">
                    <a:moveTo>
                      <a:pt x="0" y="1"/>
                    </a:moveTo>
                    <a:lnTo>
                      <a:pt x="6" y="85"/>
                    </a:lnTo>
                    <a:lnTo>
                      <a:pt x="21" y="174"/>
                    </a:lnTo>
                    <a:lnTo>
                      <a:pt x="39" y="246"/>
                    </a:lnTo>
                    <a:lnTo>
                      <a:pt x="69" y="319"/>
                    </a:lnTo>
                    <a:lnTo>
                      <a:pt x="105" y="387"/>
                    </a:lnTo>
                    <a:lnTo>
                      <a:pt x="161" y="469"/>
                    </a:lnTo>
                    <a:lnTo>
                      <a:pt x="218" y="540"/>
                    </a:lnTo>
                    <a:lnTo>
                      <a:pt x="287" y="603"/>
                    </a:lnTo>
                    <a:lnTo>
                      <a:pt x="360" y="654"/>
                    </a:lnTo>
                    <a:lnTo>
                      <a:pt x="443" y="702"/>
                    </a:lnTo>
                    <a:lnTo>
                      <a:pt x="534" y="738"/>
                    </a:lnTo>
                    <a:lnTo>
                      <a:pt x="635" y="768"/>
                    </a:lnTo>
                    <a:lnTo>
                      <a:pt x="734" y="781"/>
                    </a:lnTo>
                    <a:lnTo>
                      <a:pt x="827" y="783"/>
                    </a:lnTo>
                    <a:lnTo>
                      <a:pt x="938" y="765"/>
                    </a:lnTo>
                    <a:lnTo>
                      <a:pt x="1049" y="732"/>
                    </a:lnTo>
                    <a:lnTo>
                      <a:pt x="1127" y="703"/>
                    </a:lnTo>
                    <a:lnTo>
                      <a:pt x="1217" y="649"/>
                    </a:lnTo>
                    <a:lnTo>
                      <a:pt x="1296" y="588"/>
                    </a:lnTo>
                    <a:lnTo>
                      <a:pt x="1365" y="514"/>
                    </a:lnTo>
                    <a:lnTo>
                      <a:pt x="1430" y="441"/>
                    </a:lnTo>
                    <a:lnTo>
                      <a:pt x="1491" y="333"/>
                    </a:lnTo>
                    <a:lnTo>
                      <a:pt x="1523" y="241"/>
                    </a:lnTo>
                    <a:lnTo>
                      <a:pt x="1551" y="138"/>
                    </a:lnTo>
                    <a:lnTo>
                      <a:pt x="1563" y="61"/>
                    </a:lnTo>
                    <a:lnTo>
                      <a:pt x="156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000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Oval 70"/>
            <p:cNvSpPr>
              <a:spLocks noChangeArrowheads="1"/>
            </p:cNvSpPr>
            <p:nvPr/>
          </p:nvSpPr>
          <p:spPr bwMode="auto">
            <a:xfrm>
              <a:off x="3203575" y="4495800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25"/>
            <p:cNvSpPr>
              <a:spLocks noChangeArrowheads="1"/>
            </p:cNvSpPr>
            <p:nvPr/>
          </p:nvSpPr>
          <p:spPr bwMode="auto">
            <a:xfrm>
              <a:off x="6846888" y="4486275"/>
              <a:ext cx="192087" cy="1905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126"/>
            <p:cNvSpPr txBox="1">
              <a:spLocks noChangeArrowheads="1"/>
            </p:cNvSpPr>
            <p:nvPr/>
          </p:nvSpPr>
          <p:spPr bwMode="auto">
            <a:xfrm>
              <a:off x="7696200" y="4641850"/>
              <a:ext cx="895350" cy="1206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>
                  <a:latin typeface="Arial Narrow" pitchFamily="34" charset="0"/>
                </a:rPr>
                <a:t>(if applied equally)</a:t>
              </a:r>
            </a:p>
          </p:txBody>
        </p:sp>
      </p:grpSp>
      <p:sp>
        <p:nvSpPr>
          <p:cNvPr id="105" name="Oval 98"/>
          <p:cNvSpPr>
            <a:spLocks noChangeArrowheads="1"/>
          </p:cNvSpPr>
          <p:nvPr/>
        </p:nvSpPr>
        <p:spPr bwMode="auto">
          <a:xfrm>
            <a:off x="6858000" y="1866900"/>
            <a:ext cx="192087" cy="1905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52400" y="1752600"/>
            <a:ext cx="8686800" cy="819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152400" y="2647950"/>
            <a:ext cx="8686800" cy="857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52400" y="3581400"/>
            <a:ext cx="8686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52400" y="4800600"/>
            <a:ext cx="868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Preference Exercises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2362200"/>
          </a:xfrm>
        </p:spPr>
        <p:txBody>
          <a:bodyPr/>
          <a:lstStyle/>
          <a:p>
            <a:r>
              <a:rPr lang="en-US" sz="2000" dirty="0"/>
              <a:t>Behavioral response information used to develop SP exercises</a:t>
            </a:r>
          </a:p>
          <a:p>
            <a:r>
              <a:rPr lang="en-US" sz="2000" dirty="0"/>
              <a:t>Each SP exercise presented up to 5 alternatives for making their trip in the future, described by relevant attributes</a:t>
            </a:r>
          </a:p>
          <a:p>
            <a:r>
              <a:rPr lang="en-US" sz="2000" dirty="0"/>
              <a:t>Attributes varied across all 8 exercises</a:t>
            </a:r>
          </a:p>
          <a:p>
            <a:r>
              <a:rPr lang="en-US" sz="2000" dirty="0"/>
              <a:t>Each respondent saw two sets of 8 SP exercises for two different pricing strategies</a:t>
            </a:r>
          </a:p>
          <a:p>
            <a:pPr lvl="1">
              <a:buNone/>
            </a:pPr>
            <a:endParaRPr lang="en-US" sz="16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7694E-DB8F-4381-B8E7-79BD03A06E83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600450"/>
            <a:ext cx="4038600" cy="2209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2743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Toll route during the peak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Toll route outside the peak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Toll route in a carpool (HOV)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Alternate route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Alternate destination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Transit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3371850"/>
            <a:ext cx="2286000" cy="51500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Alternatives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0" y="3600450"/>
            <a:ext cx="3886200" cy="22669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2743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Travel time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Travel cost (toll cost/fare)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Departure time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Occupancy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Mode</a:t>
            </a:r>
          </a:p>
          <a:p>
            <a:pPr marL="463550" indent="-238125" fontAlgn="ctr">
              <a:buFont typeface="Wingdings" pitchFamily="2" charset="2"/>
              <a:buChar char="§"/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876800" y="3371850"/>
            <a:ext cx="2286000" cy="51500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pitchFamily="34" charset="-128"/>
              </a:rPr>
              <a:t>Attributes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13RSG08_ PPT Template-14">
  <a:themeElements>
    <a:clrScheme name="RSG Colors">
      <a:dk1>
        <a:sysClr val="windowText" lastClr="000000"/>
      </a:dk1>
      <a:lt1>
        <a:sysClr val="window" lastClr="FFFFFF"/>
      </a:lt1>
      <a:dk2>
        <a:srgbClr val="F6B57A"/>
      </a:dk2>
      <a:lt2>
        <a:srgbClr val="EEECE1"/>
      </a:lt2>
      <a:accent1>
        <a:srgbClr val="5C8093"/>
      </a:accent1>
      <a:accent2>
        <a:srgbClr val="AFC14F"/>
      </a:accent2>
      <a:accent3>
        <a:srgbClr val="275A38"/>
      </a:accent3>
      <a:accent4>
        <a:srgbClr val="BC610D"/>
      </a:accent4>
      <a:accent5>
        <a:srgbClr val="808080"/>
      </a:accent5>
      <a:accent6>
        <a:srgbClr val="269A99"/>
      </a:accent6>
      <a:hlink>
        <a:srgbClr val="3F7B7A"/>
      </a:hlink>
      <a:folHlink>
        <a:srgbClr val="E8E8E8"/>
      </a:folHlink>
    </a:clrScheme>
    <a:fontScheme name="213RSG08_ PPT Template-1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3RSG08_ PPT Template-14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deBar">
  <a:themeElements>
    <a:clrScheme name="SideBar 1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SideBa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deBar 1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PT Intro Bullet">
  <a:themeElements>
    <a:clrScheme name="18PT Intro Bullet 15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18PT Intro Bull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PT Intro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3F7B7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BFB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4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5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213RSG08_ PPT Template-14</Template>
  <TotalTime>3667</TotalTime>
  <Words>1709</Words>
  <Application>Microsoft Office PowerPoint</Application>
  <PresentationFormat>On-screen Show (4:3)</PresentationFormat>
  <Paragraphs>430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MS PGothic</vt:lpstr>
      <vt:lpstr>Arial</vt:lpstr>
      <vt:lpstr>Arial Narrow</vt:lpstr>
      <vt:lpstr>Trebuchet MS</vt:lpstr>
      <vt:lpstr>Wingdings</vt:lpstr>
      <vt:lpstr>Wingdings 2</vt:lpstr>
      <vt:lpstr>213RSG08_ PPT Template-14</vt:lpstr>
      <vt:lpstr>SideBar</vt:lpstr>
      <vt:lpstr>18PT Intro Bullet</vt:lpstr>
      <vt:lpstr>Discrete Choice Models and Behavioral Response to Congestion Pricing Strategies  </vt:lpstr>
      <vt:lpstr>Southern California Association of Governments</vt:lpstr>
      <vt:lpstr>SCAG Express Travel Choices Study</vt:lpstr>
      <vt:lpstr>Pricing Strategies Under Consideration</vt:lpstr>
      <vt:lpstr>Stated Preference Survey</vt:lpstr>
      <vt:lpstr>Stated Preference Questionnaire</vt:lpstr>
      <vt:lpstr>What are the behavioral responses for each strategy?</vt:lpstr>
      <vt:lpstr>Comparison of Behavioral Responses</vt:lpstr>
      <vt:lpstr>Stated Preference Exercises</vt:lpstr>
      <vt:lpstr>Example Stated Preference Exercise: Express Lanes</vt:lpstr>
      <vt:lpstr>Trip Suppression Questions</vt:lpstr>
      <vt:lpstr>Survey Administration and Sample Characteristics</vt:lpstr>
      <vt:lpstr>Sample Characteristics</vt:lpstr>
      <vt:lpstr>Choice Model Estimation</vt:lpstr>
      <vt:lpstr>Choice Model Results</vt:lpstr>
      <vt:lpstr>Sample Model Sensitivities: Express Lanes</vt:lpstr>
      <vt:lpstr>Sample Model Sensitivities: Area Pricing</vt:lpstr>
      <vt:lpstr>Trip Suppression Model Estimation</vt:lpstr>
      <vt:lpstr>Trip Suppression Results</vt:lpstr>
      <vt:lpstr>Conclusions</vt:lpstr>
      <vt:lpstr>Contact</vt:lpstr>
    </vt:vector>
  </TitlesOfParts>
  <Company>Resource Systems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SCAG Regional Congestion Pricing – Stated Preference Survey Preliminary Results</dc:title>
  <dc:creator>Mark Fowler</dc:creator>
  <cp:lastModifiedBy>Barrett, Matthew</cp:lastModifiedBy>
  <cp:revision>338</cp:revision>
  <dcterms:created xsi:type="dcterms:W3CDTF">2008-10-01T12:49:23Z</dcterms:created>
  <dcterms:modified xsi:type="dcterms:W3CDTF">2019-05-01T19:26:16Z</dcterms:modified>
</cp:coreProperties>
</file>