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6/19/2014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6/19/2014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6/19/2014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6/19/2014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6/19/2014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62848" y="19557"/>
            <a:ext cx="1095502" cy="684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77200" y="12953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883" y="245364"/>
            <a:ext cx="8206232" cy="5566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1648" y="2864643"/>
            <a:ext cx="6280702" cy="22091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6/19/2014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ack_Obama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12" Type="http://schemas.openxmlformats.org/officeDocument/2006/relationships/image" Target="../media/image7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11" Type="http://schemas.openxmlformats.org/officeDocument/2006/relationships/image" Target="../media/image74.jpg"/><Relationship Id="rId5" Type="http://schemas.openxmlformats.org/officeDocument/2006/relationships/image" Target="../media/image6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2406" y="228600"/>
            <a:ext cx="561594" cy="97535"/>
          </a:xfrm>
          <a:custGeom>
            <a:avLst/>
            <a:gdLst/>
            <a:ahLst/>
            <a:cxnLst/>
            <a:rect l="l" t="t" r="r" b="b"/>
            <a:pathLst>
              <a:path w="561594" h="97535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5333"/>
                </a:lnTo>
                <a:lnTo>
                  <a:pt x="336042" y="71059"/>
                </a:lnTo>
                <a:lnTo>
                  <a:pt x="336042" y="2285"/>
                </a:lnTo>
                <a:lnTo>
                  <a:pt x="561594" y="97535"/>
                </a:lnTo>
                <a:close/>
              </a:path>
              <a:path w="561594" h="97535">
                <a:moveTo>
                  <a:pt x="255270" y="97535"/>
                </a:moveTo>
                <a:lnTo>
                  <a:pt x="175260" y="5333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5">
                <a:moveTo>
                  <a:pt x="400812" y="97535"/>
                </a:moveTo>
                <a:lnTo>
                  <a:pt x="336042" y="2285"/>
                </a:lnTo>
                <a:lnTo>
                  <a:pt x="336042" y="71059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7200" y="228600"/>
            <a:ext cx="600455" cy="97535"/>
          </a:xfrm>
          <a:custGeom>
            <a:avLst/>
            <a:gdLst/>
            <a:ahLst/>
            <a:cxnLst/>
            <a:rect l="l" t="t" r="r" b="b"/>
            <a:pathLst>
              <a:path w="600455" h="97535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5333"/>
                </a:lnTo>
                <a:lnTo>
                  <a:pt x="332994" y="62722"/>
                </a:lnTo>
                <a:lnTo>
                  <a:pt x="332994" y="2285"/>
                </a:lnTo>
                <a:lnTo>
                  <a:pt x="600456" y="97535"/>
                </a:lnTo>
                <a:close/>
              </a:path>
              <a:path w="600455" h="97535">
                <a:moveTo>
                  <a:pt x="284988" y="97535"/>
                </a:moveTo>
                <a:lnTo>
                  <a:pt x="172212" y="5333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5">
                <a:moveTo>
                  <a:pt x="430530" y="97535"/>
                </a:moveTo>
                <a:lnTo>
                  <a:pt x="332994" y="2285"/>
                </a:lnTo>
                <a:lnTo>
                  <a:pt x="332994" y="62722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200" y="12953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2406" y="32003"/>
            <a:ext cx="561594" cy="97535"/>
          </a:xfrm>
          <a:custGeom>
            <a:avLst/>
            <a:gdLst/>
            <a:ahLst/>
            <a:cxnLst/>
            <a:rect l="l" t="t" r="r" b="b"/>
            <a:pathLst>
              <a:path w="561594" h="97535">
                <a:moveTo>
                  <a:pt x="255270" y="0"/>
                </a:moveTo>
                <a:lnTo>
                  <a:pt x="0" y="97535"/>
                </a:lnTo>
                <a:lnTo>
                  <a:pt x="175260" y="97535"/>
                </a:lnTo>
                <a:lnTo>
                  <a:pt x="175260" y="92963"/>
                </a:lnTo>
                <a:lnTo>
                  <a:pt x="255270" y="0"/>
                </a:lnTo>
                <a:close/>
              </a:path>
              <a:path w="561594" h="97535">
                <a:moveTo>
                  <a:pt x="400812" y="0"/>
                </a:moveTo>
                <a:lnTo>
                  <a:pt x="175260" y="92963"/>
                </a:lnTo>
                <a:lnTo>
                  <a:pt x="175260" y="97535"/>
                </a:lnTo>
                <a:lnTo>
                  <a:pt x="336042" y="97535"/>
                </a:lnTo>
                <a:lnTo>
                  <a:pt x="336042" y="94487"/>
                </a:lnTo>
                <a:lnTo>
                  <a:pt x="400812" y="0"/>
                </a:lnTo>
                <a:close/>
              </a:path>
              <a:path w="561594" h="97535">
                <a:moveTo>
                  <a:pt x="561594" y="0"/>
                </a:moveTo>
                <a:lnTo>
                  <a:pt x="336042" y="94487"/>
                </a:lnTo>
                <a:lnTo>
                  <a:pt x="336042" y="97535"/>
                </a:lnTo>
                <a:lnTo>
                  <a:pt x="505206" y="97535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7200" y="32003"/>
            <a:ext cx="600455" cy="97535"/>
          </a:xfrm>
          <a:custGeom>
            <a:avLst/>
            <a:gdLst/>
            <a:ahLst/>
            <a:cxnLst/>
            <a:rect l="l" t="t" r="r" b="b"/>
            <a:pathLst>
              <a:path w="600455" h="97535">
                <a:moveTo>
                  <a:pt x="284988" y="0"/>
                </a:moveTo>
                <a:lnTo>
                  <a:pt x="0" y="97535"/>
                </a:lnTo>
                <a:lnTo>
                  <a:pt x="172212" y="97535"/>
                </a:lnTo>
                <a:lnTo>
                  <a:pt x="172212" y="92963"/>
                </a:lnTo>
                <a:lnTo>
                  <a:pt x="284988" y="0"/>
                </a:lnTo>
                <a:close/>
              </a:path>
              <a:path w="600455" h="97535">
                <a:moveTo>
                  <a:pt x="430530" y="0"/>
                </a:moveTo>
                <a:lnTo>
                  <a:pt x="172212" y="92963"/>
                </a:lnTo>
                <a:lnTo>
                  <a:pt x="172212" y="97535"/>
                </a:lnTo>
                <a:lnTo>
                  <a:pt x="332994" y="97535"/>
                </a:lnTo>
                <a:lnTo>
                  <a:pt x="332994" y="94487"/>
                </a:lnTo>
                <a:lnTo>
                  <a:pt x="430530" y="0"/>
                </a:lnTo>
                <a:close/>
              </a:path>
              <a:path w="600455" h="97535">
                <a:moveTo>
                  <a:pt x="600456" y="0"/>
                </a:moveTo>
                <a:lnTo>
                  <a:pt x="332994" y="94487"/>
                </a:lnTo>
                <a:lnTo>
                  <a:pt x="332994" y="97535"/>
                </a:lnTo>
                <a:lnTo>
                  <a:pt x="505206" y="97535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9606" y="358902"/>
            <a:ext cx="51053" cy="97536"/>
          </a:xfrm>
          <a:custGeom>
            <a:avLst/>
            <a:gdLst/>
            <a:ahLst/>
            <a:cxnLst/>
            <a:rect l="l" t="t" r="r" b="b"/>
            <a:pathLst>
              <a:path w="51053" h="97536">
                <a:moveTo>
                  <a:pt x="51053" y="97536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86266" y="358902"/>
            <a:ext cx="53340" cy="97536"/>
          </a:xfrm>
          <a:custGeom>
            <a:avLst/>
            <a:gdLst/>
            <a:ahLst/>
            <a:cxnLst/>
            <a:rect l="l" t="t" r="r" b="b"/>
            <a:pathLst>
              <a:path w="53340" h="97536">
                <a:moveTo>
                  <a:pt x="53340" y="49530"/>
                </a:moveTo>
                <a:lnTo>
                  <a:pt x="0" y="0"/>
                </a:lnTo>
                <a:lnTo>
                  <a:pt x="0" y="97536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5192" y="358902"/>
            <a:ext cx="51053" cy="97536"/>
          </a:xfrm>
          <a:custGeom>
            <a:avLst/>
            <a:gdLst/>
            <a:ahLst/>
            <a:cxnLst/>
            <a:rect l="l" t="t" r="r" b="b"/>
            <a:pathLst>
              <a:path w="51053" h="97536">
                <a:moveTo>
                  <a:pt x="51053" y="49530"/>
                </a:moveTo>
                <a:lnTo>
                  <a:pt x="0" y="0"/>
                </a:lnTo>
                <a:lnTo>
                  <a:pt x="0" y="97536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6245" y="358902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2" y="97536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47709" y="358902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1" y="49530"/>
                </a:moveTo>
                <a:lnTo>
                  <a:pt x="0" y="0"/>
                </a:lnTo>
                <a:lnTo>
                  <a:pt x="0" y="97536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98002" y="358902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2" y="97536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12123" y="358902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2" y="97536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58783" y="358902"/>
            <a:ext cx="53340" cy="97536"/>
          </a:xfrm>
          <a:custGeom>
            <a:avLst/>
            <a:gdLst/>
            <a:ahLst/>
            <a:cxnLst/>
            <a:rect l="l" t="t" r="r" b="b"/>
            <a:pathLst>
              <a:path w="53340" h="97536">
                <a:moveTo>
                  <a:pt x="53340" y="49530"/>
                </a:moveTo>
                <a:lnTo>
                  <a:pt x="0" y="0"/>
                </a:lnTo>
                <a:lnTo>
                  <a:pt x="0" y="97536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83879" y="358902"/>
            <a:ext cx="48005" cy="97536"/>
          </a:xfrm>
          <a:custGeom>
            <a:avLst/>
            <a:gdLst/>
            <a:ahLst/>
            <a:cxnLst/>
            <a:rect l="l" t="t" r="r" b="b"/>
            <a:pathLst>
              <a:path w="48005" h="97536">
                <a:moveTo>
                  <a:pt x="48005" y="97536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33588" y="358902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1" y="49530"/>
                </a:moveTo>
                <a:lnTo>
                  <a:pt x="0" y="0"/>
                </a:lnTo>
                <a:lnTo>
                  <a:pt x="0" y="97536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77200" y="13271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6543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77200" y="345186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8701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7200" y="685800"/>
            <a:ext cx="0" cy="103632"/>
          </a:xfrm>
          <a:custGeom>
            <a:avLst/>
            <a:gdLst/>
            <a:ahLst/>
            <a:cxnLst/>
            <a:rect l="l" t="t" r="r" b="b"/>
            <a:pathLst>
              <a:path h="103632">
                <a:moveTo>
                  <a:pt x="0" y="0"/>
                </a:move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3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2406" y="685800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4571"/>
                </a:lnTo>
                <a:lnTo>
                  <a:pt x="336042" y="70840"/>
                </a:lnTo>
                <a:lnTo>
                  <a:pt x="336042" y="3047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4571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3047"/>
                </a:lnTo>
                <a:lnTo>
                  <a:pt x="336042" y="70840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200" y="685800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4571"/>
                </a:lnTo>
                <a:lnTo>
                  <a:pt x="332994" y="62434"/>
                </a:lnTo>
                <a:lnTo>
                  <a:pt x="332994" y="3047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4571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3047"/>
                </a:lnTo>
                <a:lnTo>
                  <a:pt x="332994" y="62434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82406" y="489203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2202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2202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5250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5250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7200" y="489203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2202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2202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5250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5250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9606" y="815339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86266" y="815339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75192" y="815339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26245" y="8153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47709" y="8153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98002" y="8153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12123" y="8153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58783" y="815339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83879" y="815339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33588" y="8153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7200" y="470154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8701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7200" y="802386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82406" y="1142238"/>
            <a:ext cx="561594" cy="99060"/>
          </a:xfrm>
          <a:custGeom>
            <a:avLst/>
            <a:gdLst/>
            <a:ahLst/>
            <a:cxnLst/>
            <a:rect l="l" t="t" r="r" b="b"/>
            <a:pathLst>
              <a:path w="561594" h="99060">
                <a:moveTo>
                  <a:pt x="561594" y="99059"/>
                </a:moveTo>
                <a:lnTo>
                  <a:pt x="505206" y="0"/>
                </a:lnTo>
                <a:lnTo>
                  <a:pt x="0" y="0"/>
                </a:lnTo>
                <a:lnTo>
                  <a:pt x="175260" y="68011"/>
                </a:lnTo>
                <a:lnTo>
                  <a:pt x="175260" y="6095"/>
                </a:lnTo>
                <a:lnTo>
                  <a:pt x="336042" y="72364"/>
                </a:lnTo>
                <a:lnTo>
                  <a:pt x="336042" y="3047"/>
                </a:lnTo>
                <a:lnTo>
                  <a:pt x="561594" y="99059"/>
                </a:lnTo>
                <a:close/>
              </a:path>
              <a:path w="561594" h="99060">
                <a:moveTo>
                  <a:pt x="255270" y="99059"/>
                </a:moveTo>
                <a:lnTo>
                  <a:pt x="175260" y="6095"/>
                </a:lnTo>
                <a:lnTo>
                  <a:pt x="175260" y="68011"/>
                </a:lnTo>
                <a:lnTo>
                  <a:pt x="255270" y="99059"/>
                </a:lnTo>
                <a:close/>
              </a:path>
              <a:path w="561594" h="99060">
                <a:moveTo>
                  <a:pt x="400812" y="99059"/>
                </a:moveTo>
                <a:lnTo>
                  <a:pt x="336042" y="3047"/>
                </a:lnTo>
                <a:lnTo>
                  <a:pt x="336042" y="72364"/>
                </a:lnTo>
                <a:lnTo>
                  <a:pt x="400812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77200" y="1142238"/>
            <a:ext cx="600455" cy="99060"/>
          </a:xfrm>
          <a:custGeom>
            <a:avLst/>
            <a:gdLst/>
            <a:ahLst/>
            <a:cxnLst/>
            <a:rect l="l" t="t" r="r" b="b"/>
            <a:pathLst>
              <a:path w="600455" h="99060">
                <a:moveTo>
                  <a:pt x="600456" y="99059"/>
                </a:moveTo>
                <a:lnTo>
                  <a:pt x="505206" y="0"/>
                </a:lnTo>
                <a:lnTo>
                  <a:pt x="0" y="0"/>
                </a:lnTo>
                <a:lnTo>
                  <a:pt x="172212" y="59859"/>
                </a:lnTo>
                <a:lnTo>
                  <a:pt x="172212" y="6095"/>
                </a:lnTo>
                <a:lnTo>
                  <a:pt x="332994" y="63958"/>
                </a:lnTo>
                <a:lnTo>
                  <a:pt x="332994" y="3047"/>
                </a:lnTo>
                <a:lnTo>
                  <a:pt x="600456" y="99059"/>
                </a:lnTo>
                <a:close/>
              </a:path>
              <a:path w="600455" h="99060">
                <a:moveTo>
                  <a:pt x="284988" y="99059"/>
                </a:moveTo>
                <a:lnTo>
                  <a:pt x="172212" y="6095"/>
                </a:lnTo>
                <a:lnTo>
                  <a:pt x="172212" y="59859"/>
                </a:lnTo>
                <a:lnTo>
                  <a:pt x="284988" y="99059"/>
                </a:lnTo>
                <a:close/>
              </a:path>
              <a:path w="600455" h="99060">
                <a:moveTo>
                  <a:pt x="430530" y="99059"/>
                </a:moveTo>
                <a:lnTo>
                  <a:pt x="332994" y="3047"/>
                </a:lnTo>
                <a:lnTo>
                  <a:pt x="332994" y="63958"/>
                </a:lnTo>
                <a:lnTo>
                  <a:pt x="430530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82406" y="945641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3726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5250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5250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7200" y="945641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3726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5250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5250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39606" y="1273301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86266" y="1273301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75192" y="1273301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26245" y="12733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47709" y="12733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98002" y="12733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2123" y="12733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58783" y="1273301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3879" y="1273301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33588" y="12733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77200" y="927353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77200" y="1260347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77200" y="1600200"/>
            <a:ext cx="0" cy="103632"/>
          </a:xfrm>
          <a:custGeom>
            <a:avLst/>
            <a:gdLst/>
            <a:ahLst/>
            <a:cxnLst/>
            <a:rect l="l" t="t" r="r" b="b"/>
            <a:pathLst>
              <a:path h="103632">
                <a:moveTo>
                  <a:pt x="0" y="0"/>
                </a:move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3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82406" y="1600200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4571"/>
                </a:lnTo>
                <a:lnTo>
                  <a:pt x="336042" y="70840"/>
                </a:lnTo>
                <a:lnTo>
                  <a:pt x="336042" y="3047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4571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3047"/>
                </a:lnTo>
                <a:lnTo>
                  <a:pt x="336042" y="70840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77200" y="1600200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4571"/>
                </a:lnTo>
                <a:lnTo>
                  <a:pt x="332994" y="62434"/>
                </a:lnTo>
                <a:lnTo>
                  <a:pt x="332994" y="3047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4571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3047"/>
                </a:lnTo>
                <a:lnTo>
                  <a:pt x="332994" y="62434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82406" y="1403603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2202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2202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5250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5250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7200" y="1403603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2202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2202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5250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5250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39606" y="1729739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86266" y="1729739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75192" y="1729739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26245" y="17297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47709" y="17297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98002" y="17297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12123" y="17297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58783" y="1729739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83879" y="1729739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33588" y="17297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77200" y="1385316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77200" y="171678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82406" y="2056638"/>
            <a:ext cx="561594" cy="99060"/>
          </a:xfrm>
          <a:custGeom>
            <a:avLst/>
            <a:gdLst/>
            <a:ahLst/>
            <a:cxnLst/>
            <a:rect l="l" t="t" r="r" b="b"/>
            <a:pathLst>
              <a:path w="561594" h="99060">
                <a:moveTo>
                  <a:pt x="561594" y="99059"/>
                </a:moveTo>
                <a:lnTo>
                  <a:pt x="505206" y="0"/>
                </a:lnTo>
                <a:lnTo>
                  <a:pt x="0" y="0"/>
                </a:lnTo>
                <a:lnTo>
                  <a:pt x="175260" y="68011"/>
                </a:lnTo>
                <a:lnTo>
                  <a:pt x="175260" y="6095"/>
                </a:lnTo>
                <a:lnTo>
                  <a:pt x="336042" y="72364"/>
                </a:lnTo>
                <a:lnTo>
                  <a:pt x="336042" y="4571"/>
                </a:lnTo>
                <a:lnTo>
                  <a:pt x="561594" y="99059"/>
                </a:lnTo>
                <a:close/>
              </a:path>
              <a:path w="561594" h="99060">
                <a:moveTo>
                  <a:pt x="255270" y="99059"/>
                </a:moveTo>
                <a:lnTo>
                  <a:pt x="175260" y="6095"/>
                </a:lnTo>
                <a:lnTo>
                  <a:pt x="175260" y="68011"/>
                </a:lnTo>
                <a:lnTo>
                  <a:pt x="255270" y="99059"/>
                </a:lnTo>
                <a:close/>
              </a:path>
              <a:path w="561594" h="99060">
                <a:moveTo>
                  <a:pt x="400812" y="99059"/>
                </a:moveTo>
                <a:lnTo>
                  <a:pt x="336042" y="4571"/>
                </a:lnTo>
                <a:lnTo>
                  <a:pt x="336042" y="72364"/>
                </a:lnTo>
                <a:lnTo>
                  <a:pt x="400812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77200" y="2056638"/>
            <a:ext cx="600455" cy="99060"/>
          </a:xfrm>
          <a:custGeom>
            <a:avLst/>
            <a:gdLst/>
            <a:ahLst/>
            <a:cxnLst/>
            <a:rect l="l" t="t" r="r" b="b"/>
            <a:pathLst>
              <a:path w="600455" h="99060">
                <a:moveTo>
                  <a:pt x="600456" y="99059"/>
                </a:moveTo>
                <a:lnTo>
                  <a:pt x="505206" y="0"/>
                </a:lnTo>
                <a:lnTo>
                  <a:pt x="0" y="0"/>
                </a:lnTo>
                <a:lnTo>
                  <a:pt x="172212" y="59859"/>
                </a:lnTo>
                <a:lnTo>
                  <a:pt x="172212" y="6095"/>
                </a:lnTo>
                <a:lnTo>
                  <a:pt x="332994" y="63958"/>
                </a:lnTo>
                <a:lnTo>
                  <a:pt x="332994" y="4571"/>
                </a:lnTo>
                <a:lnTo>
                  <a:pt x="600456" y="99059"/>
                </a:lnTo>
                <a:close/>
              </a:path>
              <a:path w="600455" h="99060">
                <a:moveTo>
                  <a:pt x="284988" y="99059"/>
                </a:moveTo>
                <a:lnTo>
                  <a:pt x="172212" y="6095"/>
                </a:lnTo>
                <a:lnTo>
                  <a:pt x="172212" y="59859"/>
                </a:lnTo>
                <a:lnTo>
                  <a:pt x="284988" y="99059"/>
                </a:lnTo>
                <a:close/>
              </a:path>
              <a:path w="600455" h="99060">
                <a:moveTo>
                  <a:pt x="430530" y="99059"/>
                </a:moveTo>
                <a:lnTo>
                  <a:pt x="332994" y="4571"/>
                </a:lnTo>
                <a:lnTo>
                  <a:pt x="332994" y="63958"/>
                </a:lnTo>
                <a:lnTo>
                  <a:pt x="430530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77200" y="1959101"/>
            <a:ext cx="0" cy="97536"/>
          </a:xfrm>
          <a:custGeom>
            <a:avLst/>
            <a:gdLst/>
            <a:ahLst/>
            <a:cxnLst/>
            <a:rect l="l" t="t" r="r" b="b"/>
            <a:pathLst>
              <a:path h="97536">
                <a:moveTo>
                  <a:pt x="0" y="0"/>
                </a:moveTo>
                <a:lnTo>
                  <a:pt x="0" y="97536"/>
                </a:lnTo>
                <a:lnTo>
                  <a:pt x="0" y="0"/>
                </a:lnTo>
                <a:close/>
              </a:path>
            </a:pathLst>
          </a:custGeom>
          <a:solidFill>
            <a:srgbClr val="8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82406" y="1860041"/>
            <a:ext cx="561594" cy="99060"/>
          </a:xfrm>
          <a:custGeom>
            <a:avLst/>
            <a:gdLst/>
            <a:ahLst/>
            <a:cxnLst/>
            <a:rect l="l" t="t" r="r" b="b"/>
            <a:pathLst>
              <a:path w="561594" h="99060">
                <a:moveTo>
                  <a:pt x="255270" y="0"/>
                </a:moveTo>
                <a:lnTo>
                  <a:pt x="0" y="99060"/>
                </a:lnTo>
                <a:lnTo>
                  <a:pt x="175260" y="99060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9060">
                <a:moveTo>
                  <a:pt x="400812" y="0"/>
                </a:moveTo>
                <a:lnTo>
                  <a:pt x="175260" y="93726"/>
                </a:lnTo>
                <a:lnTo>
                  <a:pt x="175260" y="99060"/>
                </a:lnTo>
                <a:lnTo>
                  <a:pt x="336042" y="99060"/>
                </a:lnTo>
                <a:lnTo>
                  <a:pt x="336042" y="95250"/>
                </a:lnTo>
                <a:lnTo>
                  <a:pt x="400812" y="0"/>
                </a:lnTo>
                <a:close/>
              </a:path>
              <a:path w="561594" h="99060">
                <a:moveTo>
                  <a:pt x="561594" y="0"/>
                </a:moveTo>
                <a:lnTo>
                  <a:pt x="336042" y="95250"/>
                </a:lnTo>
                <a:lnTo>
                  <a:pt x="336042" y="99060"/>
                </a:lnTo>
                <a:lnTo>
                  <a:pt x="505206" y="99060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77200" y="1860041"/>
            <a:ext cx="600455" cy="99060"/>
          </a:xfrm>
          <a:custGeom>
            <a:avLst/>
            <a:gdLst/>
            <a:ahLst/>
            <a:cxnLst/>
            <a:rect l="l" t="t" r="r" b="b"/>
            <a:pathLst>
              <a:path w="600455" h="99060">
                <a:moveTo>
                  <a:pt x="284988" y="0"/>
                </a:moveTo>
                <a:lnTo>
                  <a:pt x="0" y="99060"/>
                </a:lnTo>
                <a:lnTo>
                  <a:pt x="172212" y="99060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9060">
                <a:moveTo>
                  <a:pt x="430530" y="0"/>
                </a:moveTo>
                <a:lnTo>
                  <a:pt x="172212" y="93726"/>
                </a:lnTo>
                <a:lnTo>
                  <a:pt x="172212" y="99060"/>
                </a:lnTo>
                <a:lnTo>
                  <a:pt x="332994" y="99060"/>
                </a:lnTo>
                <a:lnTo>
                  <a:pt x="332994" y="95250"/>
                </a:lnTo>
                <a:lnTo>
                  <a:pt x="430530" y="0"/>
                </a:lnTo>
                <a:close/>
              </a:path>
              <a:path w="600455" h="99060">
                <a:moveTo>
                  <a:pt x="600456" y="0"/>
                </a:moveTo>
                <a:lnTo>
                  <a:pt x="332994" y="95250"/>
                </a:lnTo>
                <a:lnTo>
                  <a:pt x="332994" y="99060"/>
                </a:lnTo>
                <a:lnTo>
                  <a:pt x="505206" y="99060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39606" y="2187701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86266" y="2187701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75192" y="2187701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26245" y="21877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7709" y="21877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98002" y="21877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12123" y="21877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58783" y="2187701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83879" y="2187701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33588" y="2187701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77200" y="1841754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77200" y="2174367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82406" y="2514600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5333"/>
                </a:lnTo>
                <a:lnTo>
                  <a:pt x="336042" y="71059"/>
                </a:lnTo>
                <a:lnTo>
                  <a:pt x="336042" y="3047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5333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3047"/>
                </a:lnTo>
                <a:lnTo>
                  <a:pt x="336042" y="71059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077200" y="2514600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5333"/>
                </a:lnTo>
                <a:lnTo>
                  <a:pt x="332994" y="62722"/>
                </a:lnTo>
                <a:lnTo>
                  <a:pt x="332994" y="3047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5333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3047"/>
                </a:lnTo>
                <a:lnTo>
                  <a:pt x="332994" y="62722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82406" y="2318004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3726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5250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5250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77200" y="2318004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3726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5250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5250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39606" y="2644139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86266" y="2644139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75192" y="2644139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26245" y="26441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47709" y="26441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98002" y="26441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12123" y="26441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58783" y="2644139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183879" y="2644139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33588" y="2644139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77200" y="2299716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77200" y="2630804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82406" y="2972561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3809"/>
                </a:lnTo>
                <a:lnTo>
                  <a:pt x="336042" y="70621"/>
                </a:lnTo>
                <a:lnTo>
                  <a:pt x="336042" y="3047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3809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3047"/>
                </a:lnTo>
                <a:lnTo>
                  <a:pt x="336042" y="70621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077200" y="2972561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3809"/>
                </a:lnTo>
                <a:lnTo>
                  <a:pt x="332994" y="62146"/>
                </a:lnTo>
                <a:lnTo>
                  <a:pt x="332994" y="3047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3809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3047"/>
                </a:lnTo>
                <a:lnTo>
                  <a:pt x="332994" y="62146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77200" y="2769107"/>
            <a:ext cx="0" cy="104394"/>
          </a:xfrm>
          <a:custGeom>
            <a:avLst/>
            <a:gdLst/>
            <a:ahLst/>
            <a:cxnLst/>
            <a:rect l="l" t="t" r="r" b="b"/>
            <a:pathLst>
              <a:path h="104394">
                <a:moveTo>
                  <a:pt x="0" y="0"/>
                </a:moveTo>
                <a:lnTo>
                  <a:pt x="0" y="104394"/>
                </a:lnTo>
                <a:lnTo>
                  <a:pt x="0" y="0"/>
                </a:lnTo>
                <a:close/>
              </a:path>
            </a:pathLst>
          </a:custGeom>
          <a:solidFill>
            <a:srgbClr val="3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82406" y="2774441"/>
            <a:ext cx="561594" cy="99060"/>
          </a:xfrm>
          <a:custGeom>
            <a:avLst/>
            <a:gdLst/>
            <a:ahLst/>
            <a:cxnLst/>
            <a:rect l="l" t="t" r="r" b="b"/>
            <a:pathLst>
              <a:path w="561594" h="99060">
                <a:moveTo>
                  <a:pt x="255270" y="0"/>
                </a:moveTo>
                <a:lnTo>
                  <a:pt x="0" y="99060"/>
                </a:lnTo>
                <a:lnTo>
                  <a:pt x="175260" y="99060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9060">
                <a:moveTo>
                  <a:pt x="400812" y="0"/>
                </a:moveTo>
                <a:lnTo>
                  <a:pt x="175260" y="93726"/>
                </a:lnTo>
                <a:lnTo>
                  <a:pt x="175260" y="99060"/>
                </a:lnTo>
                <a:lnTo>
                  <a:pt x="336042" y="99060"/>
                </a:lnTo>
                <a:lnTo>
                  <a:pt x="336042" y="96012"/>
                </a:lnTo>
                <a:lnTo>
                  <a:pt x="400812" y="0"/>
                </a:lnTo>
                <a:close/>
              </a:path>
              <a:path w="561594" h="99060">
                <a:moveTo>
                  <a:pt x="561594" y="0"/>
                </a:moveTo>
                <a:lnTo>
                  <a:pt x="336042" y="96012"/>
                </a:lnTo>
                <a:lnTo>
                  <a:pt x="336042" y="99060"/>
                </a:lnTo>
                <a:lnTo>
                  <a:pt x="505206" y="99060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77200" y="2774441"/>
            <a:ext cx="600455" cy="99060"/>
          </a:xfrm>
          <a:custGeom>
            <a:avLst/>
            <a:gdLst/>
            <a:ahLst/>
            <a:cxnLst/>
            <a:rect l="l" t="t" r="r" b="b"/>
            <a:pathLst>
              <a:path w="600455" h="99060">
                <a:moveTo>
                  <a:pt x="284988" y="0"/>
                </a:moveTo>
                <a:lnTo>
                  <a:pt x="0" y="99060"/>
                </a:lnTo>
                <a:lnTo>
                  <a:pt x="172212" y="99060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9060">
                <a:moveTo>
                  <a:pt x="430530" y="0"/>
                </a:moveTo>
                <a:lnTo>
                  <a:pt x="172212" y="93726"/>
                </a:lnTo>
                <a:lnTo>
                  <a:pt x="172212" y="99060"/>
                </a:lnTo>
                <a:lnTo>
                  <a:pt x="332994" y="99060"/>
                </a:lnTo>
                <a:lnTo>
                  <a:pt x="332994" y="96012"/>
                </a:lnTo>
                <a:lnTo>
                  <a:pt x="430530" y="0"/>
                </a:lnTo>
                <a:close/>
              </a:path>
              <a:path w="600455" h="99060">
                <a:moveTo>
                  <a:pt x="600456" y="0"/>
                </a:moveTo>
                <a:lnTo>
                  <a:pt x="332994" y="96012"/>
                </a:lnTo>
                <a:lnTo>
                  <a:pt x="332994" y="99060"/>
                </a:lnTo>
                <a:lnTo>
                  <a:pt x="505206" y="99060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39606" y="3102101"/>
            <a:ext cx="51053" cy="98298"/>
          </a:xfrm>
          <a:custGeom>
            <a:avLst/>
            <a:gdLst/>
            <a:ahLst/>
            <a:cxnLst/>
            <a:rect l="l" t="t" r="r" b="b"/>
            <a:pathLst>
              <a:path w="51053" h="98298">
                <a:moveTo>
                  <a:pt x="51053" y="98298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86266" y="3102101"/>
            <a:ext cx="53340" cy="98298"/>
          </a:xfrm>
          <a:custGeom>
            <a:avLst/>
            <a:gdLst/>
            <a:ahLst/>
            <a:cxnLst/>
            <a:rect l="l" t="t" r="r" b="b"/>
            <a:pathLst>
              <a:path w="53340" h="98298">
                <a:moveTo>
                  <a:pt x="53340" y="49530"/>
                </a:moveTo>
                <a:lnTo>
                  <a:pt x="0" y="0"/>
                </a:lnTo>
                <a:lnTo>
                  <a:pt x="0" y="98298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75192" y="3102101"/>
            <a:ext cx="51053" cy="98298"/>
          </a:xfrm>
          <a:custGeom>
            <a:avLst/>
            <a:gdLst/>
            <a:ahLst/>
            <a:cxnLst/>
            <a:rect l="l" t="t" r="r" b="b"/>
            <a:pathLst>
              <a:path w="51053" h="98298">
                <a:moveTo>
                  <a:pt x="51053" y="49530"/>
                </a:moveTo>
                <a:lnTo>
                  <a:pt x="0" y="0"/>
                </a:lnTo>
                <a:lnTo>
                  <a:pt x="0" y="98298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26245" y="3102101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2" y="98298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47709" y="3102101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1" y="49530"/>
                </a:moveTo>
                <a:lnTo>
                  <a:pt x="0" y="0"/>
                </a:lnTo>
                <a:lnTo>
                  <a:pt x="0" y="98298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98002" y="3102101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2" y="98298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12123" y="3102101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2" y="98298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58783" y="3102101"/>
            <a:ext cx="53340" cy="98298"/>
          </a:xfrm>
          <a:custGeom>
            <a:avLst/>
            <a:gdLst/>
            <a:ahLst/>
            <a:cxnLst/>
            <a:rect l="l" t="t" r="r" b="b"/>
            <a:pathLst>
              <a:path w="53340" h="98298">
                <a:moveTo>
                  <a:pt x="53340" y="49530"/>
                </a:moveTo>
                <a:lnTo>
                  <a:pt x="0" y="0"/>
                </a:lnTo>
                <a:lnTo>
                  <a:pt x="0" y="98298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183879" y="3102101"/>
            <a:ext cx="48005" cy="98298"/>
          </a:xfrm>
          <a:custGeom>
            <a:avLst/>
            <a:gdLst/>
            <a:ahLst/>
            <a:cxnLst/>
            <a:rect l="l" t="t" r="r" b="b"/>
            <a:pathLst>
              <a:path w="48005" h="98298">
                <a:moveTo>
                  <a:pt x="48005" y="98298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33588" y="3102101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1" y="49530"/>
                </a:moveTo>
                <a:lnTo>
                  <a:pt x="0" y="0"/>
                </a:lnTo>
                <a:lnTo>
                  <a:pt x="0" y="98298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77200" y="2756154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77200" y="3088767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2406" y="3429000"/>
            <a:ext cx="561594" cy="99060"/>
          </a:xfrm>
          <a:custGeom>
            <a:avLst/>
            <a:gdLst/>
            <a:ahLst/>
            <a:cxnLst/>
            <a:rect l="l" t="t" r="r" b="b"/>
            <a:pathLst>
              <a:path w="561594" h="99060">
                <a:moveTo>
                  <a:pt x="561594" y="99059"/>
                </a:moveTo>
                <a:lnTo>
                  <a:pt x="505206" y="0"/>
                </a:lnTo>
                <a:lnTo>
                  <a:pt x="0" y="0"/>
                </a:lnTo>
                <a:lnTo>
                  <a:pt x="175260" y="68011"/>
                </a:lnTo>
                <a:lnTo>
                  <a:pt x="175260" y="5333"/>
                </a:lnTo>
                <a:lnTo>
                  <a:pt x="336042" y="72145"/>
                </a:lnTo>
                <a:lnTo>
                  <a:pt x="336042" y="3047"/>
                </a:lnTo>
                <a:lnTo>
                  <a:pt x="561594" y="99059"/>
                </a:lnTo>
                <a:close/>
              </a:path>
              <a:path w="561594" h="99060">
                <a:moveTo>
                  <a:pt x="255270" y="99059"/>
                </a:moveTo>
                <a:lnTo>
                  <a:pt x="175260" y="5333"/>
                </a:lnTo>
                <a:lnTo>
                  <a:pt x="175260" y="68011"/>
                </a:lnTo>
                <a:lnTo>
                  <a:pt x="255270" y="99059"/>
                </a:lnTo>
                <a:close/>
              </a:path>
              <a:path w="561594" h="99060">
                <a:moveTo>
                  <a:pt x="400812" y="99059"/>
                </a:moveTo>
                <a:lnTo>
                  <a:pt x="336042" y="3047"/>
                </a:lnTo>
                <a:lnTo>
                  <a:pt x="336042" y="72145"/>
                </a:lnTo>
                <a:lnTo>
                  <a:pt x="400812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77200" y="3429000"/>
            <a:ext cx="600455" cy="99060"/>
          </a:xfrm>
          <a:custGeom>
            <a:avLst/>
            <a:gdLst/>
            <a:ahLst/>
            <a:cxnLst/>
            <a:rect l="l" t="t" r="r" b="b"/>
            <a:pathLst>
              <a:path w="600455" h="99060">
                <a:moveTo>
                  <a:pt x="600456" y="99059"/>
                </a:moveTo>
                <a:lnTo>
                  <a:pt x="505206" y="0"/>
                </a:lnTo>
                <a:lnTo>
                  <a:pt x="0" y="0"/>
                </a:lnTo>
                <a:lnTo>
                  <a:pt x="172212" y="59859"/>
                </a:lnTo>
                <a:lnTo>
                  <a:pt x="172212" y="5333"/>
                </a:lnTo>
                <a:lnTo>
                  <a:pt x="332994" y="63670"/>
                </a:lnTo>
                <a:lnTo>
                  <a:pt x="332994" y="3047"/>
                </a:lnTo>
                <a:lnTo>
                  <a:pt x="600456" y="99059"/>
                </a:lnTo>
                <a:close/>
              </a:path>
              <a:path w="600455" h="99060">
                <a:moveTo>
                  <a:pt x="284988" y="99059"/>
                </a:moveTo>
                <a:lnTo>
                  <a:pt x="172212" y="5333"/>
                </a:lnTo>
                <a:lnTo>
                  <a:pt x="172212" y="59859"/>
                </a:lnTo>
                <a:lnTo>
                  <a:pt x="284988" y="99059"/>
                </a:lnTo>
                <a:close/>
              </a:path>
              <a:path w="600455" h="99060">
                <a:moveTo>
                  <a:pt x="430530" y="99059"/>
                </a:moveTo>
                <a:lnTo>
                  <a:pt x="332994" y="3047"/>
                </a:lnTo>
                <a:lnTo>
                  <a:pt x="332994" y="63670"/>
                </a:lnTo>
                <a:lnTo>
                  <a:pt x="430530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82406" y="3232404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3726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4488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4488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77200" y="3232404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3726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4488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4488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39606" y="3559302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86266" y="3559302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775192" y="3559302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26245" y="3559302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347709" y="3559302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398002" y="3559302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12123" y="3559302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8783" y="3559302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183879" y="3559302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33588" y="3559302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77200" y="321373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077200" y="354558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8701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82406" y="3886961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3809"/>
                </a:lnTo>
                <a:lnTo>
                  <a:pt x="336042" y="70621"/>
                </a:lnTo>
                <a:lnTo>
                  <a:pt x="336042" y="2285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3809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2285"/>
                </a:lnTo>
                <a:lnTo>
                  <a:pt x="336042" y="70621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77200" y="3886961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3809"/>
                </a:lnTo>
                <a:lnTo>
                  <a:pt x="332994" y="62146"/>
                </a:lnTo>
                <a:lnTo>
                  <a:pt x="332994" y="2285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3809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2285"/>
                </a:lnTo>
                <a:lnTo>
                  <a:pt x="332994" y="62146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82406" y="3690365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2202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2202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4488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4488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77200" y="3690365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2202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2202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4488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4488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39606" y="4015740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86266" y="4015740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75192" y="4015740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26245" y="40157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347709" y="40157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398002" y="40157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612123" y="40157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58783" y="4015740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83879" y="4015740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33588" y="40157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77200" y="3671696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77200" y="400278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82406" y="4343400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5333"/>
                </a:lnTo>
                <a:lnTo>
                  <a:pt x="336042" y="71059"/>
                </a:lnTo>
                <a:lnTo>
                  <a:pt x="336042" y="2285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5333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2285"/>
                </a:lnTo>
                <a:lnTo>
                  <a:pt x="336042" y="71059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77200" y="4343400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5333"/>
                </a:lnTo>
                <a:lnTo>
                  <a:pt x="332994" y="62722"/>
                </a:lnTo>
                <a:lnTo>
                  <a:pt x="332994" y="2285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5333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2285"/>
                </a:lnTo>
                <a:lnTo>
                  <a:pt x="332994" y="62722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82406" y="4146803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3726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4488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4488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77200" y="4146803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3726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4488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4488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039606" y="4472178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86266" y="4472178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75192" y="4472178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826245" y="4472178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347709" y="4472178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98002" y="4472178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12123" y="4472178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58783" y="4472178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83879" y="4472178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33588" y="4472178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77200" y="4128134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77200" y="4459223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582406" y="4799838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3809"/>
                </a:lnTo>
                <a:lnTo>
                  <a:pt x="336042" y="70621"/>
                </a:lnTo>
                <a:lnTo>
                  <a:pt x="336042" y="3047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3809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3047"/>
                </a:lnTo>
                <a:lnTo>
                  <a:pt x="336042" y="70621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077200" y="4799838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3809"/>
                </a:lnTo>
                <a:lnTo>
                  <a:pt x="332994" y="62146"/>
                </a:lnTo>
                <a:lnTo>
                  <a:pt x="332994" y="3047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3809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3047"/>
                </a:lnTo>
                <a:lnTo>
                  <a:pt x="332994" y="62146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82406" y="4603241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3726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4488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4488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077200" y="4603241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3726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4488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4488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039606" y="4929378"/>
            <a:ext cx="51053" cy="98298"/>
          </a:xfrm>
          <a:custGeom>
            <a:avLst/>
            <a:gdLst/>
            <a:ahLst/>
            <a:cxnLst/>
            <a:rect l="l" t="t" r="r" b="b"/>
            <a:pathLst>
              <a:path w="51053" h="98298">
                <a:moveTo>
                  <a:pt x="51053" y="98298"/>
                </a:moveTo>
                <a:lnTo>
                  <a:pt x="51053" y="0"/>
                </a:lnTo>
                <a:lnTo>
                  <a:pt x="0" y="48768"/>
                </a:lnTo>
                <a:lnTo>
                  <a:pt x="51053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986266" y="4929378"/>
            <a:ext cx="53340" cy="98298"/>
          </a:xfrm>
          <a:custGeom>
            <a:avLst/>
            <a:gdLst/>
            <a:ahLst/>
            <a:cxnLst/>
            <a:rect l="l" t="t" r="r" b="b"/>
            <a:pathLst>
              <a:path w="53340" h="98298">
                <a:moveTo>
                  <a:pt x="53340" y="48768"/>
                </a:moveTo>
                <a:lnTo>
                  <a:pt x="0" y="0"/>
                </a:lnTo>
                <a:lnTo>
                  <a:pt x="0" y="98298"/>
                </a:lnTo>
                <a:lnTo>
                  <a:pt x="53340" y="4876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75192" y="4929378"/>
            <a:ext cx="51053" cy="98298"/>
          </a:xfrm>
          <a:custGeom>
            <a:avLst/>
            <a:gdLst/>
            <a:ahLst/>
            <a:cxnLst/>
            <a:rect l="l" t="t" r="r" b="b"/>
            <a:pathLst>
              <a:path w="51053" h="98298">
                <a:moveTo>
                  <a:pt x="51053" y="48768"/>
                </a:moveTo>
                <a:lnTo>
                  <a:pt x="0" y="0"/>
                </a:lnTo>
                <a:lnTo>
                  <a:pt x="0" y="98298"/>
                </a:lnTo>
                <a:lnTo>
                  <a:pt x="51053" y="4876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26245" y="4929378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2" y="98298"/>
                </a:moveTo>
                <a:lnTo>
                  <a:pt x="50292" y="0"/>
                </a:lnTo>
                <a:lnTo>
                  <a:pt x="0" y="48768"/>
                </a:lnTo>
                <a:lnTo>
                  <a:pt x="50292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47709" y="4929378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1" y="48768"/>
                </a:moveTo>
                <a:lnTo>
                  <a:pt x="0" y="0"/>
                </a:lnTo>
                <a:lnTo>
                  <a:pt x="0" y="98298"/>
                </a:lnTo>
                <a:lnTo>
                  <a:pt x="50291" y="4876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398002" y="4929378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2" y="98298"/>
                </a:moveTo>
                <a:lnTo>
                  <a:pt x="50292" y="0"/>
                </a:lnTo>
                <a:lnTo>
                  <a:pt x="0" y="48768"/>
                </a:lnTo>
                <a:lnTo>
                  <a:pt x="50292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612123" y="4929378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2" y="98298"/>
                </a:moveTo>
                <a:lnTo>
                  <a:pt x="50292" y="0"/>
                </a:lnTo>
                <a:lnTo>
                  <a:pt x="0" y="48768"/>
                </a:lnTo>
                <a:lnTo>
                  <a:pt x="50292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558783" y="4929378"/>
            <a:ext cx="53340" cy="98298"/>
          </a:xfrm>
          <a:custGeom>
            <a:avLst/>
            <a:gdLst/>
            <a:ahLst/>
            <a:cxnLst/>
            <a:rect l="l" t="t" r="r" b="b"/>
            <a:pathLst>
              <a:path w="53340" h="98298">
                <a:moveTo>
                  <a:pt x="53340" y="48768"/>
                </a:moveTo>
                <a:lnTo>
                  <a:pt x="0" y="0"/>
                </a:lnTo>
                <a:lnTo>
                  <a:pt x="0" y="98298"/>
                </a:lnTo>
                <a:lnTo>
                  <a:pt x="53340" y="4876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183879" y="4929378"/>
            <a:ext cx="48005" cy="98298"/>
          </a:xfrm>
          <a:custGeom>
            <a:avLst/>
            <a:gdLst/>
            <a:ahLst/>
            <a:cxnLst/>
            <a:rect l="l" t="t" r="r" b="b"/>
            <a:pathLst>
              <a:path w="48005" h="98298">
                <a:moveTo>
                  <a:pt x="48005" y="98298"/>
                </a:moveTo>
                <a:lnTo>
                  <a:pt x="48005" y="0"/>
                </a:lnTo>
                <a:lnTo>
                  <a:pt x="0" y="48768"/>
                </a:lnTo>
                <a:lnTo>
                  <a:pt x="48005" y="9829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133588" y="4929378"/>
            <a:ext cx="50292" cy="98298"/>
          </a:xfrm>
          <a:custGeom>
            <a:avLst/>
            <a:gdLst/>
            <a:ahLst/>
            <a:cxnLst/>
            <a:rect l="l" t="t" r="r" b="b"/>
            <a:pathLst>
              <a:path w="50292" h="98298">
                <a:moveTo>
                  <a:pt x="50291" y="48768"/>
                </a:moveTo>
                <a:lnTo>
                  <a:pt x="0" y="0"/>
                </a:lnTo>
                <a:lnTo>
                  <a:pt x="0" y="98298"/>
                </a:lnTo>
                <a:lnTo>
                  <a:pt x="50291" y="48768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77200" y="4584572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077200" y="4916042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82406" y="5257800"/>
            <a:ext cx="561594" cy="97535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3809"/>
                </a:lnTo>
                <a:lnTo>
                  <a:pt x="336042" y="70621"/>
                </a:lnTo>
                <a:lnTo>
                  <a:pt x="336042" y="2285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3809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2285"/>
                </a:lnTo>
                <a:lnTo>
                  <a:pt x="336042" y="70621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077200" y="5257800"/>
            <a:ext cx="600455" cy="97535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3809"/>
                </a:lnTo>
                <a:lnTo>
                  <a:pt x="332994" y="62146"/>
                </a:lnTo>
                <a:lnTo>
                  <a:pt x="332994" y="2285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3809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2285"/>
                </a:lnTo>
                <a:lnTo>
                  <a:pt x="332994" y="62146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582406" y="5059679"/>
            <a:ext cx="561594" cy="99060"/>
          </a:xfrm>
          <a:custGeom>
            <a:avLst/>
            <a:gdLst/>
            <a:ahLst/>
            <a:cxnLst/>
            <a:rect l="l" t="t" r="r" b="b"/>
            <a:pathLst>
              <a:path w="561594" h="99060">
                <a:moveTo>
                  <a:pt x="255270" y="0"/>
                </a:moveTo>
                <a:lnTo>
                  <a:pt x="0" y="99060"/>
                </a:lnTo>
                <a:lnTo>
                  <a:pt x="175260" y="99060"/>
                </a:lnTo>
                <a:lnTo>
                  <a:pt x="175260" y="93726"/>
                </a:lnTo>
                <a:lnTo>
                  <a:pt x="255270" y="0"/>
                </a:lnTo>
                <a:close/>
              </a:path>
              <a:path w="561594" h="99060">
                <a:moveTo>
                  <a:pt x="400812" y="0"/>
                </a:moveTo>
                <a:lnTo>
                  <a:pt x="175260" y="93726"/>
                </a:lnTo>
                <a:lnTo>
                  <a:pt x="175260" y="99060"/>
                </a:lnTo>
                <a:lnTo>
                  <a:pt x="336042" y="99060"/>
                </a:lnTo>
                <a:lnTo>
                  <a:pt x="336042" y="96012"/>
                </a:lnTo>
                <a:lnTo>
                  <a:pt x="400812" y="0"/>
                </a:lnTo>
                <a:close/>
              </a:path>
              <a:path w="561594" h="99060">
                <a:moveTo>
                  <a:pt x="561594" y="0"/>
                </a:moveTo>
                <a:lnTo>
                  <a:pt x="336042" y="96012"/>
                </a:lnTo>
                <a:lnTo>
                  <a:pt x="336042" y="99060"/>
                </a:lnTo>
                <a:lnTo>
                  <a:pt x="505206" y="99060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077200" y="5059679"/>
            <a:ext cx="600455" cy="99060"/>
          </a:xfrm>
          <a:custGeom>
            <a:avLst/>
            <a:gdLst/>
            <a:ahLst/>
            <a:cxnLst/>
            <a:rect l="l" t="t" r="r" b="b"/>
            <a:pathLst>
              <a:path w="600455" h="99060">
                <a:moveTo>
                  <a:pt x="284988" y="0"/>
                </a:moveTo>
                <a:lnTo>
                  <a:pt x="0" y="99060"/>
                </a:lnTo>
                <a:lnTo>
                  <a:pt x="172212" y="99060"/>
                </a:lnTo>
                <a:lnTo>
                  <a:pt x="172212" y="93726"/>
                </a:lnTo>
                <a:lnTo>
                  <a:pt x="284988" y="0"/>
                </a:lnTo>
                <a:close/>
              </a:path>
              <a:path w="600455" h="99060">
                <a:moveTo>
                  <a:pt x="430530" y="0"/>
                </a:moveTo>
                <a:lnTo>
                  <a:pt x="172212" y="93726"/>
                </a:lnTo>
                <a:lnTo>
                  <a:pt x="172212" y="99060"/>
                </a:lnTo>
                <a:lnTo>
                  <a:pt x="332994" y="99060"/>
                </a:lnTo>
                <a:lnTo>
                  <a:pt x="332994" y="96012"/>
                </a:lnTo>
                <a:lnTo>
                  <a:pt x="430530" y="0"/>
                </a:lnTo>
                <a:close/>
              </a:path>
              <a:path w="600455" h="99060">
                <a:moveTo>
                  <a:pt x="600456" y="0"/>
                </a:moveTo>
                <a:lnTo>
                  <a:pt x="332994" y="96012"/>
                </a:lnTo>
                <a:lnTo>
                  <a:pt x="332994" y="99060"/>
                </a:lnTo>
                <a:lnTo>
                  <a:pt x="505206" y="99060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039606" y="5386578"/>
            <a:ext cx="51053" cy="99059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986266" y="5386578"/>
            <a:ext cx="53340" cy="99059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5192" y="5386578"/>
            <a:ext cx="51053" cy="99059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826245" y="53865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347709" y="53865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398002" y="53865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612123" y="53865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558783" y="5386578"/>
            <a:ext cx="53340" cy="99059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183879" y="5386578"/>
            <a:ext cx="48005" cy="99059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133588" y="53865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077200" y="504101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077200" y="5373623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8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82406" y="5714238"/>
            <a:ext cx="561594" cy="97535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5333"/>
                </a:lnTo>
                <a:lnTo>
                  <a:pt x="336042" y="71059"/>
                </a:lnTo>
                <a:lnTo>
                  <a:pt x="336042" y="2285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5333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2285"/>
                </a:lnTo>
                <a:lnTo>
                  <a:pt x="336042" y="71059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077200" y="5714238"/>
            <a:ext cx="600455" cy="97535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5333"/>
                </a:lnTo>
                <a:lnTo>
                  <a:pt x="332994" y="62722"/>
                </a:lnTo>
                <a:lnTo>
                  <a:pt x="332994" y="2285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5333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2285"/>
                </a:lnTo>
                <a:lnTo>
                  <a:pt x="332994" y="62722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582406" y="5517641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2964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2964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4488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4488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077200" y="5517641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2964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2964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4488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4488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039606" y="5844540"/>
            <a:ext cx="51053" cy="97536"/>
          </a:xfrm>
          <a:custGeom>
            <a:avLst/>
            <a:gdLst/>
            <a:ahLst/>
            <a:cxnLst/>
            <a:rect l="l" t="t" r="r" b="b"/>
            <a:pathLst>
              <a:path w="51053" h="97536">
                <a:moveTo>
                  <a:pt x="51053" y="97536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986266" y="5844540"/>
            <a:ext cx="53340" cy="97536"/>
          </a:xfrm>
          <a:custGeom>
            <a:avLst/>
            <a:gdLst/>
            <a:ahLst/>
            <a:cxnLst/>
            <a:rect l="l" t="t" r="r" b="b"/>
            <a:pathLst>
              <a:path w="53340" h="97536">
                <a:moveTo>
                  <a:pt x="53340" y="49530"/>
                </a:moveTo>
                <a:lnTo>
                  <a:pt x="0" y="0"/>
                </a:lnTo>
                <a:lnTo>
                  <a:pt x="0" y="97536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75192" y="5844540"/>
            <a:ext cx="51053" cy="97536"/>
          </a:xfrm>
          <a:custGeom>
            <a:avLst/>
            <a:gdLst/>
            <a:ahLst/>
            <a:cxnLst/>
            <a:rect l="l" t="t" r="r" b="b"/>
            <a:pathLst>
              <a:path w="51053" h="97536">
                <a:moveTo>
                  <a:pt x="51053" y="49530"/>
                </a:moveTo>
                <a:lnTo>
                  <a:pt x="0" y="0"/>
                </a:lnTo>
                <a:lnTo>
                  <a:pt x="0" y="97536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826245" y="5844540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2" y="97536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347709" y="5844540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1" y="49530"/>
                </a:moveTo>
                <a:lnTo>
                  <a:pt x="0" y="0"/>
                </a:lnTo>
                <a:lnTo>
                  <a:pt x="0" y="97536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398002" y="5844540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2" y="97536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12123" y="5844540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2" y="97536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558783" y="5844540"/>
            <a:ext cx="53340" cy="97536"/>
          </a:xfrm>
          <a:custGeom>
            <a:avLst/>
            <a:gdLst/>
            <a:ahLst/>
            <a:cxnLst/>
            <a:rect l="l" t="t" r="r" b="b"/>
            <a:pathLst>
              <a:path w="53340" h="97536">
                <a:moveTo>
                  <a:pt x="53340" y="49530"/>
                </a:moveTo>
                <a:lnTo>
                  <a:pt x="0" y="0"/>
                </a:lnTo>
                <a:lnTo>
                  <a:pt x="0" y="97536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183879" y="5844540"/>
            <a:ext cx="48005" cy="97536"/>
          </a:xfrm>
          <a:custGeom>
            <a:avLst/>
            <a:gdLst/>
            <a:ahLst/>
            <a:cxnLst/>
            <a:rect l="l" t="t" r="r" b="b"/>
            <a:pathLst>
              <a:path w="48005" h="97536">
                <a:moveTo>
                  <a:pt x="48005" y="97536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7536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133588" y="5844540"/>
            <a:ext cx="50292" cy="97536"/>
          </a:xfrm>
          <a:custGeom>
            <a:avLst/>
            <a:gdLst/>
            <a:ahLst/>
            <a:cxnLst/>
            <a:rect l="l" t="t" r="r" b="b"/>
            <a:pathLst>
              <a:path w="50292" h="97536">
                <a:moveTo>
                  <a:pt x="50291" y="49530"/>
                </a:moveTo>
                <a:lnTo>
                  <a:pt x="0" y="0"/>
                </a:lnTo>
                <a:lnTo>
                  <a:pt x="0" y="97536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077200" y="5498972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077200" y="5830061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8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582406" y="6172200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561594" y="97535"/>
                </a:moveTo>
                <a:lnTo>
                  <a:pt x="505206" y="0"/>
                </a:lnTo>
                <a:lnTo>
                  <a:pt x="0" y="0"/>
                </a:lnTo>
                <a:lnTo>
                  <a:pt x="175260" y="66965"/>
                </a:lnTo>
                <a:lnTo>
                  <a:pt x="175260" y="3809"/>
                </a:lnTo>
                <a:lnTo>
                  <a:pt x="336042" y="70621"/>
                </a:lnTo>
                <a:lnTo>
                  <a:pt x="336042" y="2285"/>
                </a:lnTo>
                <a:lnTo>
                  <a:pt x="561594" y="97535"/>
                </a:lnTo>
                <a:close/>
              </a:path>
              <a:path w="561594" h="97536">
                <a:moveTo>
                  <a:pt x="255270" y="97535"/>
                </a:moveTo>
                <a:lnTo>
                  <a:pt x="175260" y="3809"/>
                </a:lnTo>
                <a:lnTo>
                  <a:pt x="175260" y="66965"/>
                </a:lnTo>
                <a:lnTo>
                  <a:pt x="255270" y="97535"/>
                </a:lnTo>
                <a:close/>
              </a:path>
              <a:path w="561594" h="97536">
                <a:moveTo>
                  <a:pt x="400812" y="97535"/>
                </a:moveTo>
                <a:lnTo>
                  <a:pt x="336042" y="2285"/>
                </a:lnTo>
                <a:lnTo>
                  <a:pt x="336042" y="70621"/>
                </a:lnTo>
                <a:lnTo>
                  <a:pt x="400812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77200" y="6172200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600456" y="97535"/>
                </a:moveTo>
                <a:lnTo>
                  <a:pt x="505206" y="0"/>
                </a:lnTo>
                <a:lnTo>
                  <a:pt x="0" y="0"/>
                </a:lnTo>
                <a:lnTo>
                  <a:pt x="172212" y="58938"/>
                </a:lnTo>
                <a:lnTo>
                  <a:pt x="172212" y="3809"/>
                </a:lnTo>
                <a:lnTo>
                  <a:pt x="332994" y="62146"/>
                </a:lnTo>
                <a:lnTo>
                  <a:pt x="332994" y="2285"/>
                </a:lnTo>
                <a:lnTo>
                  <a:pt x="600456" y="97535"/>
                </a:lnTo>
                <a:close/>
              </a:path>
              <a:path w="600455" h="97536">
                <a:moveTo>
                  <a:pt x="284988" y="97535"/>
                </a:moveTo>
                <a:lnTo>
                  <a:pt x="172212" y="3809"/>
                </a:lnTo>
                <a:lnTo>
                  <a:pt x="172212" y="58938"/>
                </a:lnTo>
                <a:lnTo>
                  <a:pt x="284988" y="97535"/>
                </a:lnTo>
                <a:close/>
              </a:path>
              <a:path w="600455" h="97536">
                <a:moveTo>
                  <a:pt x="430530" y="97535"/>
                </a:moveTo>
                <a:lnTo>
                  <a:pt x="332994" y="2285"/>
                </a:lnTo>
                <a:lnTo>
                  <a:pt x="332994" y="62146"/>
                </a:lnTo>
                <a:lnTo>
                  <a:pt x="430530" y="97535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582406" y="5975603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6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2202"/>
                </a:lnTo>
                <a:lnTo>
                  <a:pt x="255270" y="0"/>
                </a:lnTo>
                <a:close/>
              </a:path>
              <a:path w="561594" h="97536">
                <a:moveTo>
                  <a:pt x="400812" y="0"/>
                </a:moveTo>
                <a:lnTo>
                  <a:pt x="175260" y="92202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4488"/>
                </a:lnTo>
                <a:lnTo>
                  <a:pt x="400812" y="0"/>
                </a:lnTo>
                <a:close/>
              </a:path>
              <a:path w="561594" h="97536">
                <a:moveTo>
                  <a:pt x="561594" y="0"/>
                </a:moveTo>
                <a:lnTo>
                  <a:pt x="336042" y="94488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077200" y="5975603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6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2202"/>
                </a:lnTo>
                <a:lnTo>
                  <a:pt x="284988" y="0"/>
                </a:lnTo>
                <a:close/>
              </a:path>
              <a:path w="600455" h="97536">
                <a:moveTo>
                  <a:pt x="430530" y="0"/>
                </a:moveTo>
                <a:lnTo>
                  <a:pt x="172212" y="92202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4488"/>
                </a:lnTo>
                <a:lnTo>
                  <a:pt x="430530" y="0"/>
                </a:lnTo>
                <a:close/>
              </a:path>
              <a:path w="600455" h="97536">
                <a:moveTo>
                  <a:pt x="600456" y="0"/>
                </a:moveTo>
                <a:lnTo>
                  <a:pt x="332994" y="94488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039606" y="6300978"/>
            <a:ext cx="51053" cy="99059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99060"/>
                </a:moveTo>
                <a:lnTo>
                  <a:pt x="51053" y="0"/>
                </a:lnTo>
                <a:lnTo>
                  <a:pt x="0" y="49530"/>
                </a:lnTo>
                <a:lnTo>
                  <a:pt x="51053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986266" y="6300978"/>
            <a:ext cx="53340" cy="99059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75192" y="6300978"/>
            <a:ext cx="51053" cy="99059"/>
          </a:xfrm>
          <a:custGeom>
            <a:avLst/>
            <a:gdLst/>
            <a:ahLst/>
            <a:cxnLst/>
            <a:rect l="l" t="t" r="r" b="b"/>
            <a:pathLst>
              <a:path w="51053" h="99060">
                <a:moveTo>
                  <a:pt x="51053" y="49530"/>
                </a:moveTo>
                <a:lnTo>
                  <a:pt x="0" y="0"/>
                </a:lnTo>
                <a:lnTo>
                  <a:pt x="0" y="99060"/>
                </a:lnTo>
                <a:lnTo>
                  <a:pt x="51053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826245" y="63009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47709" y="63009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398002" y="63009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612123" y="63009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2" y="99060"/>
                </a:moveTo>
                <a:lnTo>
                  <a:pt x="50292" y="0"/>
                </a:lnTo>
                <a:lnTo>
                  <a:pt x="0" y="49530"/>
                </a:lnTo>
                <a:lnTo>
                  <a:pt x="50292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58783" y="6300978"/>
            <a:ext cx="53340" cy="99059"/>
          </a:xfrm>
          <a:custGeom>
            <a:avLst/>
            <a:gdLst/>
            <a:ahLst/>
            <a:cxnLst/>
            <a:rect l="l" t="t" r="r" b="b"/>
            <a:pathLst>
              <a:path w="53340" h="99060">
                <a:moveTo>
                  <a:pt x="53340" y="49530"/>
                </a:moveTo>
                <a:lnTo>
                  <a:pt x="0" y="0"/>
                </a:lnTo>
                <a:lnTo>
                  <a:pt x="0" y="99060"/>
                </a:lnTo>
                <a:lnTo>
                  <a:pt x="53340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183879" y="6300978"/>
            <a:ext cx="48005" cy="99059"/>
          </a:xfrm>
          <a:custGeom>
            <a:avLst/>
            <a:gdLst/>
            <a:ahLst/>
            <a:cxnLst/>
            <a:rect l="l" t="t" r="r" b="b"/>
            <a:pathLst>
              <a:path w="48005" h="99060">
                <a:moveTo>
                  <a:pt x="48005" y="99060"/>
                </a:moveTo>
                <a:lnTo>
                  <a:pt x="48005" y="0"/>
                </a:lnTo>
                <a:lnTo>
                  <a:pt x="0" y="49530"/>
                </a:lnTo>
                <a:lnTo>
                  <a:pt x="48005" y="9906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133588" y="6300978"/>
            <a:ext cx="50292" cy="99059"/>
          </a:xfrm>
          <a:custGeom>
            <a:avLst/>
            <a:gdLst/>
            <a:ahLst/>
            <a:cxnLst/>
            <a:rect l="l" t="t" r="r" b="b"/>
            <a:pathLst>
              <a:path w="50292" h="99060">
                <a:moveTo>
                  <a:pt x="50291" y="49530"/>
                </a:moveTo>
                <a:lnTo>
                  <a:pt x="0" y="0"/>
                </a:lnTo>
                <a:lnTo>
                  <a:pt x="0" y="99060"/>
                </a:lnTo>
                <a:lnTo>
                  <a:pt x="50291" y="4953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077200" y="5955791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8702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077200" y="6288023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82406" y="6628638"/>
            <a:ext cx="561594" cy="99060"/>
          </a:xfrm>
          <a:custGeom>
            <a:avLst/>
            <a:gdLst/>
            <a:ahLst/>
            <a:cxnLst/>
            <a:rect l="l" t="t" r="r" b="b"/>
            <a:pathLst>
              <a:path w="561594" h="99059">
                <a:moveTo>
                  <a:pt x="561594" y="99059"/>
                </a:moveTo>
                <a:lnTo>
                  <a:pt x="505206" y="0"/>
                </a:lnTo>
                <a:lnTo>
                  <a:pt x="0" y="0"/>
                </a:lnTo>
                <a:lnTo>
                  <a:pt x="175260" y="68011"/>
                </a:lnTo>
                <a:lnTo>
                  <a:pt x="175260" y="5333"/>
                </a:lnTo>
                <a:lnTo>
                  <a:pt x="336042" y="72145"/>
                </a:lnTo>
                <a:lnTo>
                  <a:pt x="336042" y="2285"/>
                </a:lnTo>
                <a:lnTo>
                  <a:pt x="561594" y="99059"/>
                </a:lnTo>
                <a:close/>
              </a:path>
              <a:path w="561594" h="99059">
                <a:moveTo>
                  <a:pt x="255270" y="99059"/>
                </a:moveTo>
                <a:lnTo>
                  <a:pt x="175260" y="5333"/>
                </a:lnTo>
                <a:lnTo>
                  <a:pt x="175260" y="68011"/>
                </a:lnTo>
                <a:lnTo>
                  <a:pt x="255270" y="99059"/>
                </a:lnTo>
                <a:close/>
              </a:path>
              <a:path w="561594" h="99059">
                <a:moveTo>
                  <a:pt x="400812" y="99059"/>
                </a:moveTo>
                <a:lnTo>
                  <a:pt x="336042" y="2285"/>
                </a:lnTo>
                <a:lnTo>
                  <a:pt x="336042" y="72145"/>
                </a:lnTo>
                <a:lnTo>
                  <a:pt x="400812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077200" y="6628638"/>
            <a:ext cx="600455" cy="99060"/>
          </a:xfrm>
          <a:custGeom>
            <a:avLst/>
            <a:gdLst/>
            <a:ahLst/>
            <a:cxnLst/>
            <a:rect l="l" t="t" r="r" b="b"/>
            <a:pathLst>
              <a:path w="600455" h="99059">
                <a:moveTo>
                  <a:pt x="600456" y="99059"/>
                </a:moveTo>
                <a:lnTo>
                  <a:pt x="505206" y="0"/>
                </a:lnTo>
                <a:lnTo>
                  <a:pt x="0" y="0"/>
                </a:lnTo>
                <a:lnTo>
                  <a:pt x="172212" y="59859"/>
                </a:lnTo>
                <a:lnTo>
                  <a:pt x="172212" y="5333"/>
                </a:lnTo>
                <a:lnTo>
                  <a:pt x="332994" y="63670"/>
                </a:lnTo>
                <a:lnTo>
                  <a:pt x="332994" y="2285"/>
                </a:lnTo>
                <a:lnTo>
                  <a:pt x="600456" y="99059"/>
                </a:lnTo>
                <a:close/>
              </a:path>
              <a:path w="600455" h="99059">
                <a:moveTo>
                  <a:pt x="284988" y="99059"/>
                </a:moveTo>
                <a:lnTo>
                  <a:pt x="172212" y="5333"/>
                </a:lnTo>
                <a:lnTo>
                  <a:pt x="172212" y="59859"/>
                </a:lnTo>
                <a:lnTo>
                  <a:pt x="284988" y="99059"/>
                </a:lnTo>
                <a:close/>
              </a:path>
              <a:path w="600455" h="99059">
                <a:moveTo>
                  <a:pt x="430530" y="99059"/>
                </a:moveTo>
                <a:lnTo>
                  <a:pt x="332994" y="2285"/>
                </a:lnTo>
                <a:lnTo>
                  <a:pt x="332994" y="63670"/>
                </a:lnTo>
                <a:lnTo>
                  <a:pt x="430530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582406" y="6432041"/>
            <a:ext cx="561594" cy="97536"/>
          </a:xfrm>
          <a:custGeom>
            <a:avLst/>
            <a:gdLst/>
            <a:ahLst/>
            <a:cxnLst/>
            <a:rect l="l" t="t" r="r" b="b"/>
            <a:pathLst>
              <a:path w="561594" h="97535">
                <a:moveTo>
                  <a:pt x="255270" y="0"/>
                </a:moveTo>
                <a:lnTo>
                  <a:pt x="0" y="97536"/>
                </a:lnTo>
                <a:lnTo>
                  <a:pt x="175260" y="97536"/>
                </a:lnTo>
                <a:lnTo>
                  <a:pt x="175260" y="92964"/>
                </a:lnTo>
                <a:lnTo>
                  <a:pt x="255270" y="0"/>
                </a:lnTo>
                <a:close/>
              </a:path>
              <a:path w="561594" h="97535">
                <a:moveTo>
                  <a:pt x="400812" y="0"/>
                </a:moveTo>
                <a:lnTo>
                  <a:pt x="175260" y="92964"/>
                </a:lnTo>
                <a:lnTo>
                  <a:pt x="175260" y="97536"/>
                </a:lnTo>
                <a:lnTo>
                  <a:pt x="336042" y="97536"/>
                </a:lnTo>
                <a:lnTo>
                  <a:pt x="336042" y="94488"/>
                </a:lnTo>
                <a:lnTo>
                  <a:pt x="400812" y="0"/>
                </a:lnTo>
                <a:close/>
              </a:path>
              <a:path w="561594" h="97535">
                <a:moveTo>
                  <a:pt x="561594" y="0"/>
                </a:moveTo>
                <a:lnTo>
                  <a:pt x="336042" y="94488"/>
                </a:lnTo>
                <a:lnTo>
                  <a:pt x="336042" y="97536"/>
                </a:lnTo>
                <a:lnTo>
                  <a:pt x="505206" y="97536"/>
                </a:lnTo>
                <a:lnTo>
                  <a:pt x="561594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077200" y="6432041"/>
            <a:ext cx="600455" cy="97536"/>
          </a:xfrm>
          <a:custGeom>
            <a:avLst/>
            <a:gdLst/>
            <a:ahLst/>
            <a:cxnLst/>
            <a:rect l="l" t="t" r="r" b="b"/>
            <a:pathLst>
              <a:path w="600455" h="97535">
                <a:moveTo>
                  <a:pt x="284988" y="0"/>
                </a:moveTo>
                <a:lnTo>
                  <a:pt x="0" y="97536"/>
                </a:lnTo>
                <a:lnTo>
                  <a:pt x="172212" y="97536"/>
                </a:lnTo>
                <a:lnTo>
                  <a:pt x="172212" y="92964"/>
                </a:lnTo>
                <a:lnTo>
                  <a:pt x="284988" y="0"/>
                </a:lnTo>
                <a:close/>
              </a:path>
              <a:path w="600455" h="97535">
                <a:moveTo>
                  <a:pt x="430530" y="0"/>
                </a:moveTo>
                <a:lnTo>
                  <a:pt x="172212" y="92964"/>
                </a:lnTo>
                <a:lnTo>
                  <a:pt x="172212" y="97536"/>
                </a:lnTo>
                <a:lnTo>
                  <a:pt x="332994" y="97536"/>
                </a:lnTo>
                <a:lnTo>
                  <a:pt x="332994" y="94488"/>
                </a:lnTo>
                <a:lnTo>
                  <a:pt x="430530" y="0"/>
                </a:lnTo>
                <a:close/>
              </a:path>
              <a:path w="600455" h="97535">
                <a:moveTo>
                  <a:pt x="600456" y="0"/>
                </a:moveTo>
                <a:lnTo>
                  <a:pt x="332994" y="94488"/>
                </a:lnTo>
                <a:lnTo>
                  <a:pt x="332994" y="97536"/>
                </a:lnTo>
                <a:lnTo>
                  <a:pt x="505206" y="97536"/>
                </a:lnTo>
                <a:lnTo>
                  <a:pt x="600456" y="0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039606" y="6758940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59">
                <a:moveTo>
                  <a:pt x="51053" y="99059"/>
                </a:moveTo>
                <a:lnTo>
                  <a:pt x="51053" y="0"/>
                </a:lnTo>
                <a:lnTo>
                  <a:pt x="0" y="49529"/>
                </a:lnTo>
                <a:lnTo>
                  <a:pt x="51053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986266" y="6758940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59">
                <a:moveTo>
                  <a:pt x="53340" y="49529"/>
                </a:moveTo>
                <a:lnTo>
                  <a:pt x="0" y="0"/>
                </a:lnTo>
                <a:lnTo>
                  <a:pt x="0" y="99059"/>
                </a:lnTo>
                <a:lnTo>
                  <a:pt x="53340" y="4952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775192" y="6758940"/>
            <a:ext cx="51053" cy="99060"/>
          </a:xfrm>
          <a:custGeom>
            <a:avLst/>
            <a:gdLst/>
            <a:ahLst/>
            <a:cxnLst/>
            <a:rect l="l" t="t" r="r" b="b"/>
            <a:pathLst>
              <a:path w="51053" h="99059">
                <a:moveTo>
                  <a:pt x="51053" y="49529"/>
                </a:moveTo>
                <a:lnTo>
                  <a:pt x="0" y="0"/>
                </a:lnTo>
                <a:lnTo>
                  <a:pt x="0" y="99059"/>
                </a:lnTo>
                <a:lnTo>
                  <a:pt x="51053" y="4952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826245" y="67589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59">
                <a:moveTo>
                  <a:pt x="50292" y="99059"/>
                </a:moveTo>
                <a:lnTo>
                  <a:pt x="50292" y="0"/>
                </a:lnTo>
                <a:lnTo>
                  <a:pt x="0" y="49529"/>
                </a:lnTo>
                <a:lnTo>
                  <a:pt x="50292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47709" y="67589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59">
                <a:moveTo>
                  <a:pt x="50291" y="49529"/>
                </a:moveTo>
                <a:lnTo>
                  <a:pt x="0" y="0"/>
                </a:lnTo>
                <a:lnTo>
                  <a:pt x="0" y="99059"/>
                </a:lnTo>
                <a:lnTo>
                  <a:pt x="50291" y="4952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98002" y="67589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59">
                <a:moveTo>
                  <a:pt x="50292" y="99059"/>
                </a:moveTo>
                <a:lnTo>
                  <a:pt x="50292" y="0"/>
                </a:lnTo>
                <a:lnTo>
                  <a:pt x="0" y="49529"/>
                </a:lnTo>
                <a:lnTo>
                  <a:pt x="50292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12123" y="67589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59">
                <a:moveTo>
                  <a:pt x="50292" y="99059"/>
                </a:moveTo>
                <a:lnTo>
                  <a:pt x="50292" y="0"/>
                </a:lnTo>
                <a:lnTo>
                  <a:pt x="0" y="49529"/>
                </a:lnTo>
                <a:lnTo>
                  <a:pt x="50292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558783" y="6758940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40" h="99059">
                <a:moveTo>
                  <a:pt x="53340" y="49529"/>
                </a:moveTo>
                <a:lnTo>
                  <a:pt x="0" y="0"/>
                </a:lnTo>
                <a:lnTo>
                  <a:pt x="0" y="99059"/>
                </a:lnTo>
                <a:lnTo>
                  <a:pt x="53340" y="4952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183879" y="6758940"/>
            <a:ext cx="48005" cy="99060"/>
          </a:xfrm>
          <a:custGeom>
            <a:avLst/>
            <a:gdLst/>
            <a:ahLst/>
            <a:cxnLst/>
            <a:rect l="l" t="t" r="r" b="b"/>
            <a:pathLst>
              <a:path w="48005" h="99059">
                <a:moveTo>
                  <a:pt x="48005" y="99059"/>
                </a:moveTo>
                <a:lnTo>
                  <a:pt x="48005" y="0"/>
                </a:lnTo>
                <a:lnTo>
                  <a:pt x="0" y="49529"/>
                </a:lnTo>
                <a:lnTo>
                  <a:pt x="48005" y="9905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133588" y="6758940"/>
            <a:ext cx="50292" cy="99060"/>
          </a:xfrm>
          <a:custGeom>
            <a:avLst/>
            <a:gdLst/>
            <a:ahLst/>
            <a:cxnLst/>
            <a:rect l="l" t="t" r="r" b="b"/>
            <a:pathLst>
              <a:path w="50292" h="99059">
                <a:moveTo>
                  <a:pt x="50291" y="49529"/>
                </a:moveTo>
                <a:lnTo>
                  <a:pt x="0" y="0"/>
                </a:lnTo>
                <a:lnTo>
                  <a:pt x="0" y="99059"/>
                </a:lnTo>
                <a:lnTo>
                  <a:pt x="50291" y="49529"/>
                </a:lnTo>
                <a:close/>
              </a:path>
            </a:pathLst>
          </a:custGeom>
          <a:solidFill>
            <a:srgbClr val="D16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077200" y="6412991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077200" y="674598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7177">
            <a:solidFill>
              <a:srgbClr val="FFCC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0" y="0"/>
            <a:ext cx="8077200" cy="1447800"/>
          </a:xfrm>
          <a:custGeom>
            <a:avLst/>
            <a:gdLst/>
            <a:ahLst/>
            <a:cxnLst/>
            <a:rect l="l" t="t" r="r" b="b"/>
            <a:pathLst>
              <a:path w="8077200" h="1447800">
                <a:moveTo>
                  <a:pt x="0" y="0"/>
                </a:moveTo>
                <a:lnTo>
                  <a:pt x="0" y="1447800"/>
                </a:lnTo>
                <a:lnTo>
                  <a:pt x="8077200" y="1447799"/>
                </a:lnTo>
                <a:lnTo>
                  <a:pt x="807720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0" y="0"/>
            <a:ext cx="8077200" cy="1447800"/>
          </a:xfrm>
          <a:custGeom>
            <a:avLst/>
            <a:gdLst/>
            <a:ahLst/>
            <a:cxnLst/>
            <a:rect l="l" t="t" r="r" b="b"/>
            <a:pathLst>
              <a:path w="8077200" h="1447800">
                <a:moveTo>
                  <a:pt x="0" y="0"/>
                </a:moveTo>
                <a:lnTo>
                  <a:pt x="0" y="1447800"/>
                </a:lnTo>
                <a:lnTo>
                  <a:pt x="8077200" y="1447799"/>
                </a:lnTo>
                <a:lnTo>
                  <a:pt x="807720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846070" y="2514600"/>
            <a:ext cx="345186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831592" y="2500122"/>
            <a:ext cx="3480816" cy="3534155"/>
          </a:xfrm>
          <a:custGeom>
            <a:avLst/>
            <a:gdLst/>
            <a:ahLst/>
            <a:cxnLst/>
            <a:rect l="l" t="t" r="r" b="b"/>
            <a:pathLst>
              <a:path w="3480816" h="3534155">
                <a:moveTo>
                  <a:pt x="0" y="3534155"/>
                </a:moveTo>
                <a:lnTo>
                  <a:pt x="0" y="0"/>
                </a:lnTo>
                <a:lnTo>
                  <a:pt x="3480816" y="0"/>
                </a:lnTo>
                <a:lnTo>
                  <a:pt x="3480816" y="3534155"/>
                </a:lnTo>
                <a:lnTo>
                  <a:pt x="0" y="353415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062912" y="11620"/>
            <a:ext cx="1095375" cy="6860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>
            <a:off x="1216572" y="228346"/>
            <a:ext cx="5720715" cy="98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35" algn="ctr">
              <a:lnSpc>
                <a:spcPct val="100000"/>
              </a:lnSpc>
            </a:pPr>
            <a:r>
              <a:rPr sz="3200" b="1" spc="-25" dirty="0" smtClean="0">
                <a:latin typeface="Berlin Sans FB Demi"/>
                <a:cs typeface="Berlin Sans FB Demi"/>
              </a:rPr>
              <a:t>LACMTA</a:t>
            </a:r>
            <a:endParaRPr sz="3200">
              <a:latin typeface="Berlin Sans FB Demi"/>
              <a:cs typeface="Berlin Sans FB Demi"/>
            </a:endParaRPr>
          </a:p>
          <a:p>
            <a:pPr algn="ctr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Celebrates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Black </a:t>
            </a:r>
            <a:r>
              <a:rPr sz="3200" b="1" spc="-15" dirty="0" smtClean="0">
                <a:latin typeface="Berlin Sans FB Demi"/>
                <a:cs typeface="Berlin Sans FB Demi"/>
              </a:rPr>
              <a:t>History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Month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0" y="1447800"/>
            <a:ext cx="8077200" cy="838200"/>
          </a:xfrm>
          <a:custGeom>
            <a:avLst/>
            <a:gdLst/>
            <a:ahLst/>
            <a:cxnLst/>
            <a:rect l="l" t="t" r="r" b="b"/>
            <a:pathLst>
              <a:path w="8077200" h="838200">
                <a:moveTo>
                  <a:pt x="0" y="0"/>
                </a:moveTo>
                <a:lnTo>
                  <a:pt x="0" y="838200"/>
                </a:lnTo>
                <a:lnTo>
                  <a:pt x="8077200" y="838199"/>
                </a:lnTo>
                <a:lnTo>
                  <a:pt x="807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1150874" y="1646173"/>
            <a:ext cx="5775960" cy="43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latin typeface="Berlin Sans FB Demi"/>
                <a:cs typeface="Berlin Sans FB Demi"/>
              </a:rPr>
              <a:t>Africa</a:t>
            </a:r>
            <a:r>
              <a:rPr sz="2800" b="1" spc="0" dirty="0" smtClean="0">
                <a:latin typeface="Berlin Sans FB Demi"/>
                <a:cs typeface="Berlin Sans FB Demi"/>
              </a:rPr>
              <a:t>n </a:t>
            </a:r>
            <a:r>
              <a:rPr sz="2800" b="1" spc="-5" dirty="0" smtClean="0">
                <a:latin typeface="Berlin Sans FB Demi"/>
                <a:cs typeface="Berlin Sans FB Demi"/>
              </a:rPr>
              <a:t>American</a:t>
            </a:r>
            <a:r>
              <a:rPr sz="2800" b="1" spc="0" dirty="0" smtClean="0">
                <a:latin typeface="Berlin Sans FB Demi"/>
                <a:cs typeface="Berlin Sans FB Demi"/>
              </a:rPr>
              <a:t>s </a:t>
            </a:r>
            <a:r>
              <a:rPr sz="2800" b="1" spc="-5" dirty="0" smtClean="0">
                <a:latin typeface="Berlin Sans FB Demi"/>
                <a:cs typeface="Berlin Sans FB Demi"/>
              </a:rPr>
              <a:t>i</a:t>
            </a:r>
            <a:r>
              <a:rPr sz="2800" b="1" spc="0" dirty="0" smtClean="0">
                <a:latin typeface="Berlin Sans FB Demi"/>
                <a:cs typeface="Berlin Sans FB Demi"/>
              </a:rPr>
              <a:t>n </a:t>
            </a:r>
            <a:r>
              <a:rPr sz="2800" b="1" spc="-5" dirty="0" smtClean="0">
                <a:latin typeface="Berlin Sans FB Demi"/>
                <a:cs typeface="Berlin Sans FB Demi"/>
              </a:rPr>
              <a:t>Transportation</a:t>
            </a:r>
            <a:endParaRPr sz="28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8"/>
    </mc:Choice>
    <mc:Fallback>
      <p:transition spd="slow" advTm="26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066800"/>
            <a:ext cx="5715000" cy="762000"/>
          </a:xfrm>
          <a:custGeom>
            <a:avLst/>
            <a:gdLst/>
            <a:ahLst/>
            <a:cxnLst/>
            <a:rect l="l" t="t" r="r" b="b"/>
            <a:pathLst>
              <a:path w="5715000" h="762000">
                <a:moveTo>
                  <a:pt x="0" y="0"/>
                </a:moveTo>
                <a:lnTo>
                  <a:pt x="0" y="762000"/>
                </a:lnTo>
                <a:lnTo>
                  <a:pt x="5715000" y="762000"/>
                </a:lnTo>
                <a:lnTo>
                  <a:pt x="571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5861" y="1159764"/>
            <a:ext cx="543369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1892-1926</a:t>
            </a:r>
            <a:r>
              <a:rPr sz="2800" b="1" spc="-105" dirty="0" smtClean="0">
                <a:latin typeface="Berlin Sans FB Demi"/>
                <a:cs typeface="Berlin Sans FB Demi"/>
              </a:rPr>
              <a:t> </a:t>
            </a:r>
            <a:r>
              <a:rPr sz="3600" b="1" spc="-5" dirty="0" smtClean="0">
                <a:latin typeface="Arial"/>
                <a:cs typeface="Arial"/>
              </a:rPr>
              <a:t>Tuskege</a:t>
            </a:r>
            <a:r>
              <a:rPr sz="3600" b="1" spc="0" dirty="0" smtClean="0">
                <a:latin typeface="Arial"/>
                <a:cs typeface="Arial"/>
              </a:rPr>
              <a:t>e </a:t>
            </a:r>
            <a:r>
              <a:rPr sz="3600" b="1" spc="-5" dirty="0" smtClean="0">
                <a:latin typeface="Arial"/>
                <a:cs typeface="Arial"/>
              </a:rPr>
              <a:t>Airmen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4501" y="2181860"/>
            <a:ext cx="5915025" cy="854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ts val="1670"/>
              </a:lnSpc>
            </a:pP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 </a:t>
            </a:r>
            <a:r>
              <a:rPr sz="1400" b="1" spc="-10" dirty="0" smtClean="0">
                <a:latin typeface="Arial"/>
                <a:cs typeface="Arial"/>
              </a:rPr>
              <a:t>T</a:t>
            </a:r>
            <a:r>
              <a:rPr sz="1400" b="1" spc="-20" dirty="0" smtClean="0">
                <a:latin typeface="Arial"/>
                <a:cs typeface="Arial"/>
              </a:rPr>
              <a:t>u</a:t>
            </a:r>
            <a:r>
              <a:rPr sz="1400" b="1" spc="-10" dirty="0" smtClean="0">
                <a:latin typeface="Arial"/>
                <a:cs typeface="Arial"/>
              </a:rPr>
              <a:t>ske</a:t>
            </a:r>
            <a:r>
              <a:rPr sz="1400" b="1" spc="-20" dirty="0" smtClean="0">
                <a:latin typeface="Arial"/>
                <a:cs typeface="Arial"/>
              </a:rPr>
              <a:t>g</a:t>
            </a:r>
            <a:r>
              <a:rPr sz="1400" b="1" spc="-15" dirty="0" smtClean="0">
                <a:latin typeface="Arial"/>
                <a:cs typeface="Arial"/>
              </a:rPr>
              <a:t>e</a:t>
            </a:r>
            <a:r>
              <a:rPr sz="1400" b="1" spc="-10" dirty="0" smtClean="0">
                <a:latin typeface="Arial"/>
                <a:cs typeface="Arial"/>
              </a:rPr>
              <a:t>e Airmen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is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popula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nam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f </a:t>
            </a:r>
            <a:r>
              <a:rPr sz="1400" spc="-10" dirty="0" smtClean="0">
                <a:latin typeface="Arial"/>
                <a:cs typeface="Arial"/>
              </a:rPr>
              <a:t>a</a:t>
            </a:r>
            <a:r>
              <a:rPr sz="1400" spc="-15" dirty="0" smtClean="0">
                <a:latin typeface="Arial"/>
                <a:cs typeface="Arial"/>
              </a:rPr>
              <a:t> grou</a:t>
            </a:r>
            <a:r>
              <a:rPr sz="1400" spc="-10" dirty="0" smtClean="0">
                <a:latin typeface="Arial"/>
                <a:cs typeface="Arial"/>
              </a:rPr>
              <a:t>p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f </a:t>
            </a:r>
            <a:r>
              <a:rPr sz="1400" spc="-15" dirty="0" smtClean="0">
                <a:latin typeface="Arial"/>
                <a:cs typeface="Arial"/>
              </a:rPr>
              <a:t>African-American</a:t>
            </a:r>
            <a:r>
              <a:rPr sz="1400" spc="-10" dirty="0" smtClean="0">
                <a:latin typeface="Arial"/>
                <a:cs typeface="Arial"/>
              </a:rPr>
              <a:t> pilots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wh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fough</a:t>
            </a:r>
            <a:r>
              <a:rPr sz="1400" spc="-5" dirty="0" smtClean="0">
                <a:latin typeface="Arial"/>
                <a:cs typeface="Arial"/>
              </a:rPr>
              <a:t>t </a:t>
            </a:r>
            <a:r>
              <a:rPr sz="1400" spc="-10" dirty="0" smtClean="0">
                <a:latin typeface="Arial"/>
                <a:cs typeface="Arial"/>
              </a:rPr>
              <a:t>in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Worl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War</a:t>
            </a:r>
            <a:r>
              <a:rPr sz="1400" spc="-5" dirty="0" smtClean="0">
                <a:latin typeface="Arial"/>
                <a:cs typeface="Arial"/>
              </a:rPr>
              <a:t> II. </a:t>
            </a:r>
            <a:r>
              <a:rPr sz="1400" spc="-10" dirty="0" smtClean="0">
                <a:latin typeface="Arial"/>
                <a:cs typeface="Arial"/>
              </a:rPr>
              <a:t>Formall</a:t>
            </a:r>
            <a:r>
              <a:rPr sz="1400" spc="-25" dirty="0" smtClean="0">
                <a:latin typeface="Arial"/>
                <a:cs typeface="Arial"/>
              </a:rPr>
              <a:t>y</a:t>
            </a:r>
            <a:r>
              <a:rPr sz="1400" spc="-5" dirty="0" smtClean="0">
                <a:latin typeface="Arial"/>
                <a:cs typeface="Arial"/>
              </a:rPr>
              <a:t>, </a:t>
            </a:r>
            <a:r>
              <a:rPr sz="1400" spc="-15" dirty="0" smtClean="0">
                <a:latin typeface="Arial"/>
                <a:cs typeface="Arial"/>
              </a:rPr>
              <a:t>the</a:t>
            </a:r>
            <a:r>
              <a:rPr sz="1400" spc="-10" dirty="0" smtClean="0">
                <a:latin typeface="Arial"/>
                <a:cs typeface="Arial"/>
              </a:rPr>
              <a:t>y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forme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332n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Fighter Grou</a:t>
            </a:r>
            <a:r>
              <a:rPr sz="1400" spc="-10" dirty="0" smtClean="0">
                <a:latin typeface="Arial"/>
                <a:cs typeface="Arial"/>
              </a:rPr>
              <a:t>p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an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477t</a:t>
            </a:r>
            <a:r>
              <a:rPr sz="1400" spc="-10" dirty="0" smtClean="0">
                <a:latin typeface="Arial"/>
                <a:cs typeface="Arial"/>
              </a:rPr>
              <a:t>h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Bo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-15" dirty="0" smtClean="0">
                <a:latin typeface="Arial"/>
                <a:cs typeface="Arial"/>
              </a:rPr>
              <a:t>bardmen</a:t>
            </a:r>
            <a:r>
              <a:rPr sz="1400" spc="-5" dirty="0" smtClean="0">
                <a:latin typeface="Arial"/>
                <a:cs typeface="Arial"/>
              </a:rPr>
              <a:t>t </a:t>
            </a:r>
            <a:r>
              <a:rPr sz="1400" spc="-15" dirty="0" smtClean="0">
                <a:latin typeface="Arial"/>
                <a:cs typeface="Arial"/>
              </a:rPr>
              <a:t>Grou</a:t>
            </a:r>
            <a:r>
              <a:rPr sz="1400" spc="-10" dirty="0" smtClean="0">
                <a:latin typeface="Arial"/>
                <a:cs typeface="Arial"/>
              </a:rPr>
              <a:t>p of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U</a:t>
            </a:r>
            <a:r>
              <a:rPr sz="1400" spc="-20" dirty="0" smtClean="0">
                <a:latin typeface="Arial"/>
                <a:cs typeface="Arial"/>
              </a:rPr>
              <a:t>n</a:t>
            </a:r>
            <a:r>
              <a:rPr sz="1400" spc="-10" dirty="0" smtClean="0">
                <a:latin typeface="Arial"/>
                <a:cs typeface="Arial"/>
              </a:rPr>
              <a:t>ited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State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Arm</a:t>
            </a:r>
            <a:r>
              <a:rPr sz="1400" spc="-10" dirty="0" smtClean="0">
                <a:latin typeface="Arial"/>
                <a:cs typeface="Arial"/>
              </a:rPr>
              <a:t>y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Air Corp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(</a:t>
            </a:r>
            <a:r>
              <a:rPr sz="1400" spc="-15" dirty="0" smtClean="0">
                <a:latin typeface="Arial"/>
                <a:cs typeface="Arial"/>
              </a:rPr>
              <a:t>Unite</a:t>
            </a:r>
            <a:r>
              <a:rPr sz="1400" spc="-10" dirty="0" smtClean="0">
                <a:latin typeface="Arial"/>
                <a:cs typeface="Arial"/>
              </a:rPr>
              <a:t>d </a:t>
            </a:r>
            <a:r>
              <a:rPr sz="1400" spc="-15" dirty="0" smtClean="0">
                <a:latin typeface="Arial"/>
                <a:cs typeface="Arial"/>
              </a:rPr>
              <a:t>State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5" dirty="0" smtClean="0">
                <a:latin typeface="Arial"/>
                <a:cs typeface="Arial"/>
              </a:rPr>
              <a:t>Arm</a:t>
            </a:r>
            <a:r>
              <a:rPr sz="1400" spc="-10" dirty="0" smtClean="0">
                <a:latin typeface="Arial"/>
                <a:cs typeface="Arial"/>
              </a:rPr>
              <a:t>y </a:t>
            </a:r>
            <a:r>
              <a:rPr sz="1400" spc="-15" dirty="0" smtClean="0">
                <a:latin typeface="Arial"/>
                <a:cs typeface="Arial"/>
              </a:rPr>
              <a:t>Ai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Force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afte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2</a:t>
            </a:r>
            <a:r>
              <a:rPr sz="1400" spc="-10" dirty="0" smtClean="0">
                <a:latin typeface="Arial"/>
                <a:cs typeface="Arial"/>
              </a:rPr>
              <a:t>0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Jun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1941).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457" y="5145959"/>
            <a:ext cx="7383780" cy="149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ct val="99700"/>
              </a:lnSpc>
            </a:pP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Tuskege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Airme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wer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firs</a:t>
            </a:r>
            <a:r>
              <a:rPr sz="1400" spc="-5" dirty="0" smtClean="0">
                <a:latin typeface="Arial"/>
                <a:cs typeface="Arial"/>
              </a:rPr>
              <a:t>t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African-America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15" dirty="0" smtClean="0">
                <a:latin typeface="Arial"/>
                <a:cs typeface="Arial"/>
              </a:rPr>
              <a:t>militar</a:t>
            </a:r>
            <a:r>
              <a:rPr sz="1400" spc="-10" dirty="0" smtClean="0">
                <a:latin typeface="Arial"/>
                <a:cs typeface="Arial"/>
              </a:rPr>
              <a:t>y </a:t>
            </a:r>
            <a:r>
              <a:rPr sz="1400" spc="-15" dirty="0" smtClean="0">
                <a:latin typeface="Arial"/>
                <a:cs typeface="Arial"/>
              </a:rPr>
              <a:t>avi</a:t>
            </a:r>
            <a:r>
              <a:rPr sz="1400" spc="-5" dirty="0" smtClean="0">
                <a:latin typeface="Arial"/>
                <a:cs typeface="Arial"/>
              </a:rPr>
              <a:t>a</a:t>
            </a:r>
            <a:r>
              <a:rPr sz="1400" spc="-15" dirty="0" smtClean="0">
                <a:latin typeface="Arial"/>
                <a:cs typeface="Arial"/>
              </a:rPr>
              <a:t>tor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in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Unite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States ar</a:t>
            </a:r>
            <a:r>
              <a:rPr sz="1400" spc="-25" dirty="0" smtClean="0">
                <a:latin typeface="Arial"/>
                <a:cs typeface="Arial"/>
              </a:rPr>
              <a:t>m</a:t>
            </a:r>
            <a:r>
              <a:rPr sz="1400" spc="-15" dirty="0" smtClean="0">
                <a:latin typeface="Arial"/>
                <a:cs typeface="Arial"/>
              </a:rPr>
              <a:t>e</a:t>
            </a:r>
            <a:r>
              <a:rPr sz="1400" spc="-10" dirty="0" smtClean="0">
                <a:latin typeface="Arial"/>
                <a:cs typeface="Arial"/>
              </a:rPr>
              <a:t>d </a:t>
            </a:r>
            <a:r>
              <a:rPr sz="1400" spc="-15" dirty="0" smtClean="0">
                <a:latin typeface="Arial"/>
                <a:cs typeface="Arial"/>
              </a:rPr>
              <a:t>forces</a:t>
            </a:r>
            <a:r>
              <a:rPr sz="1400" spc="-5" dirty="0" smtClean="0">
                <a:latin typeface="Arial"/>
                <a:cs typeface="Arial"/>
              </a:rPr>
              <a:t>. </a:t>
            </a:r>
            <a:r>
              <a:rPr sz="1400" spc="-15" dirty="0" smtClean="0">
                <a:latin typeface="Arial"/>
                <a:cs typeface="Arial"/>
              </a:rPr>
              <a:t>Durin</a:t>
            </a:r>
            <a:r>
              <a:rPr sz="1400" spc="-10" dirty="0" smtClean="0">
                <a:latin typeface="Arial"/>
                <a:cs typeface="Arial"/>
              </a:rPr>
              <a:t>g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-25" dirty="0" smtClean="0">
                <a:latin typeface="Arial"/>
                <a:cs typeface="Arial"/>
              </a:rPr>
              <a:t>o</a:t>
            </a:r>
            <a:r>
              <a:rPr sz="1400" spc="-10" dirty="0" smtClean="0">
                <a:latin typeface="Arial"/>
                <a:cs typeface="Arial"/>
              </a:rPr>
              <a:t>rld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War</a:t>
            </a:r>
            <a:r>
              <a:rPr sz="1400" spc="-5" dirty="0" smtClean="0">
                <a:latin typeface="Arial"/>
                <a:cs typeface="Arial"/>
              </a:rPr>
              <a:t> II, </a:t>
            </a:r>
            <a:r>
              <a:rPr sz="1400" spc="-10" dirty="0" smtClean="0">
                <a:latin typeface="Arial"/>
                <a:cs typeface="Arial"/>
              </a:rPr>
              <a:t>African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Ame</a:t>
            </a:r>
            <a:r>
              <a:rPr sz="1400" spc="-15" dirty="0" smtClean="0">
                <a:latin typeface="Arial"/>
                <a:cs typeface="Arial"/>
              </a:rPr>
              <a:t>rican</a:t>
            </a:r>
            <a:r>
              <a:rPr sz="1400" spc="-10" dirty="0" smtClean="0">
                <a:latin typeface="Arial"/>
                <a:cs typeface="Arial"/>
              </a:rPr>
              <a:t>s in </a:t>
            </a:r>
            <a:r>
              <a:rPr sz="1400" spc="-15" dirty="0" smtClean="0">
                <a:latin typeface="Arial"/>
                <a:cs typeface="Arial"/>
              </a:rPr>
              <a:t>man</a:t>
            </a:r>
            <a:r>
              <a:rPr sz="1400" spc="-10" dirty="0" smtClean="0">
                <a:latin typeface="Arial"/>
                <a:cs typeface="Arial"/>
              </a:rPr>
              <a:t>y </a:t>
            </a:r>
            <a:r>
              <a:rPr sz="1400" spc="-15" dirty="0" smtClean="0">
                <a:latin typeface="Arial"/>
                <a:cs typeface="Arial"/>
              </a:rPr>
              <a:t>U.S</a:t>
            </a:r>
            <a:r>
              <a:rPr sz="1400" spc="-5" dirty="0" smtClean="0">
                <a:latin typeface="Arial"/>
                <a:cs typeface="Arial"/>
              </a:rPr>
              <a:t>. </a:t>
            </a:r>
            <a:r>
              <a:rPr sz="1400" spc="-15" dirty="0" smtClean="0">
                <a:latin typeface="Arial"/>
                <a:cs typeface="Arial"/>
              </a:rPr>
              <a:t>state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5" dirty="0" smtClean="0">
                <a:latin typeface="Arial"/>
                <a:cs typeface="Arial"/>
              </a:rPr>
              <a:t>wer</a:t>
            </a:r>
            <a:r>
              <a:rPr sz="1400" spc="-10" dirty="0" smtClean="0">
                <a:latin typeface="Arial"/>
                <a:cs typeface="Arial"/>
              </a:rPr>
              <a:t>e stil</a:t>
            </a:r>
            <a:r>
              <a:rPr sz="1400" spc="-5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subject</a:t>
            </a:r>
            <a:r>
              <a:rPr sz="1400" spc="-10" dirty="0" smtClean="0">
                <a:latin typeface="Arial"/>
                <a:cs typeface="Arial"/>
              </a:rPr>
              <a:t>   to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 Ji</a:t>
            </a:r>
            <a:r>
              <a:rPr sz="1400" spc="-15" dirty="0" smtClean="0">
                <a:latin typeface="Arial"/>
                <a:cs typeface="Arial"/>
              </a:rPr>
              <a:t>m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Cro</a:t>
            </a:r>
            <a:r>
              <a:rPr sz="1400" spc="-10" dirty="0" smtClean="0">
                <a:latin typeface="Arial"/>
                <a:cs typeface="Arial"/>
              </a:rPr>
              <a:t>w </a:t>
            </a:r>
            <a:r>
              <a:rPr sz="1400" spc="-15" dirty="0" smtClean="0">
                <a:latin typeface="Arial"/>
                <a:cs typeface="Arial"/>
              </a:rPr>
              <a:t>lawsTh</a:t>
            </a:r>
            <a:r>
              <a:rPr sz="1400" spc="-10" dirty="0" smtClean="0">
                <a:latin typeface="Arial"/>
                <a:cs typeface="Arial"/>
              </a:rPr>
              <a:t>e </a:t>
            </a:r>
            <a:r>
              <a:rPr sz="1400" spc="-15" dirty="0" smtClean="0">
                <a:latin typeface="Arial"/>
                <a:cs typeface="Arial"/>
              </a:rPr>
              <a:t>America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15" dirty="0" smtClean="0">
                <a:latin typeface="Arial"/>
                <a:cs typeface="Arial"/>
              </a:rPr>
              <a:t>militar</a:t>
            </a:r>
            <a:r>
              <a:rPr sz="1400" spc="-10" dirty="0" smtClean="0">
                <a:latin typeface="Arial"/>
                <a:cs typeface="Arial"/>
              </a:rPr>
              <a:t>y </a:t>
            </a:r>
            <a:r>
              <a:rPr sz="1400" spc="-15" dirty="0" smtClean="0">
                <a:latin typeface="Arial"/>
                <a:cs typeface="Arial"/>
              </a:rPr>
              <a:t>wa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5" dirty="0" smtClean="0">
                <a:latin typeface="Arial"/>
                <a:cs typeface="Arial"/>
              </a:rPr>
              <a:t>raciall</a:t>
            </a:r>
            <a:r>
              <a:rPr sz="1400" spc="-10" dirty="0" smtClean="0">
                <a:latin typeface="Arial"/>
                <a:cs typeface="Arial"/>
              </a:rPr>
              <a:t>y </a:t>
            </a:r>
            <a:r>
              <a:rPr sz="1400" spc="-15" dirty="0" smtClean="0">
                <a:latin typeface="Arial"/>
                <a:cs typeface="Arial"/>
              </a:rPr>
              <a:t>segregated</a:t>
            </a:r>
            <a:r>
              <a:rPr sz="1400" spc="-5" dirty="0" smtClean="0">
                <a:latin typeface="Arial"/>
                <a:cs typeface="Arial"/>
              </a:rPr>
              <a:t>, </a:t>
            </a:r>
            <a:r>
              <a:rPr sz="1400" spc="-15" dirty="0" smtClean="0">
                <a:latin typeface="Arial"/>
                <a:cs typeface="Arial"/>
              </a:rPr>
              <a:t>a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wa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muc</a:t>
            </a:r>
            <a:r>
              <a:rPr sz="1400" spc="-10" dirty="0" smtClean="0">
                <a:latin typeface="Arial"/>
                <a:cs typeface="Arial"/>
              </a:rPr>
              <a:t>h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f </a:t>
            </a:r>
            <a:r>
              <a:rPr sz="1400" spc="-15" dirty="0" smtClean="0">
                <a:latin typeface="Arial"/>
                <a:cs typeface="Arial"/>
              </a:rPr>
              <a:t>the federa</a:t>
            </a:r>
            <a:r>
              <a:rPr sz="1400" spc="-5" dirty="0" smtClean="0">
                <a:latin typeface="Arial"/>
                <a:cs typeface="Arial"/>
              </a:rPr>
              <a:t>l </a:t>
            </a:r>
            <a:r>
              <a:rPr sz="1400" spc="-15" dirty="0" smtClean="0">
                <a:latin typeface="Arial"/>
                <a:cs typeface="Arial"/>
              </a:rPr>
              <a:t>government</a:t>
            </a:r>
            <a:r>
              <a:rPr sz="1400" spc="-5" dirty="0" smtClean="0">
                <a:latin typeface="Arial"/>
                <a:cs typeface="Arial"/>
              </a:rPr>
              <a:t>.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Tuskege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Airme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wer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subjecte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to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racia</a:t>
            </a:r>
            <a:r>
              <a:rPr sz="1400" spc="-5" dirty="0" smtClean="0">
                <a:latin typeface="Arial"/>
                <a:cs typeface="Arial"/>
              </a:rPr>
              <a:t>l d</a:t>
            </a:r>
            <a:r>
              <a:rPr sz="1400" spc="-15" dirty="0" smtClean="0">
                <a:latin typeface="Arial"/>
                <a:cs typeface="Arial"/>
              </a:rPr>
              <a:t>iscrimination</a:t>
            </a:r>
            <a:r>
              <a:rPr sz="1400" spc="-5" dirty="0" smtClean="0">
                <a:latin typeface="Arial"/>
                <a:cs typeface="Arial"/>
              </a:rPr>
              <a:t>, </a:t>
            </a:r>
            <a:r>
              <a:rPr sz="1400" spc="-15" dirty="0" smtClean="0">
                <a:latin typeface="Arial"/>
                <a:cs typeface="Arial"/>
              </a:rPr>
              <a:t>bot</a:t>
            </a:r>
            <a:r>
              <a:rPr sz="1400" spc="-10" dirty="0" smtClean="0">
                <a:latin typeface="Arial"/>
                <a:cs typeface="Arial"/>
              </a:rPr>
              <a:t>h </a:t>
            </a:r>
            <a:r>
              <a:rPr sz="1400" spc="-15" dirty="0" smtClean="0">
                <a:latin typeface="Arial"/>
                <a:cs typeface="Arial"/>
              </a:rPr>
              <a:t>within an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outsid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army</a:t>
            </a:r>
            <a:r>
              <a:rPr sz="1400" spc="-5" dirty="0" smtClean="0">
                <a:latin typeface="Arial"/>
                <a:cs typeface="Arial"/>
              </a:rPr>
              <a:t>. </a:t>
            </a:r>
            <a:r>
              <a:rPr sz="1400" spc="-15" dirty="0" smtClean="0">
                <a:latin typeface="Arial"/>
                <a:cs typeface="Arial"/>
              </a:rPr>
              <a:t>Despit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thes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adversities</a:t>
            </a:r>
            <a:r>
              <a:rPr sz="1400" spc="-5" dirty="0" smtClean="0">
                <a:latin typeface="Arial"/>
                <a:cs typeface="Arial"/>
              </a:rPr>
              <a:t>, </a:t>
            </a:r>
            <a:r>
              <a:rPr sz="1400" spc="-15" dirty="0" smtClean="0">
                <a:latin typeface="Arial"/>
                <a:cs typeface="Arial"/>
              </a:rPr>
              <a:t>the</a:t>
            </a:r>
            <a:r>
              <a:rPr sz="1400" spc="-10" dirty="0" smtClean="0">
                <a:latin typeface="Arial"/>
                <a:cs typeface="Arial"/>
              </a:rPr>
              <a:t>y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traine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</a:t>
            </a:r>
            <a:r>
              <a:rPr sz="1400" spc="-15" dirty="0" smtClean="0">
                <a:latin typeface="Arial"/>
                <a:cs typeface="Arial"/>
              </a:rPr>
              <a:t>n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flew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wit</a:t>
            </a:r>
            <a:r>
              <a:rPr sz="1400" spc="-10" dirty="0" smtClean="0">
                <a:latin typeface="Arial"/>
                <a:cs typeface="Arial"/>
              </a:rPr>
              <a:t>h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distinction</a:t>
            </a:r>
            <a:r>
              <a:rPr sz="1400" spc="-5" dirty="0" smtClean="0">
                <a:latin typeface="Arial"/>
                <a:cs typeface="Arial"/>
              </a:rPr>
              <a:t>. </a:t>
            </a:r>
            <a:r>
              <a:rPr sz="1400" spc="-15" dirty="0" smtClean="0">
                <a:latin typeface="Arial"/>
                <a:cs typeface="Arial"/>
              </a:rPr>
              <a:t>All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 blac</a:t>
            </a:r>
            <a:r>
              <a:rPr sz="1400" spc="-10" dirty="0" smtClean="0">
                <a:latin typeface="Arial"/>
                <a:cs typeface="Arial"/>
              </a:rPr>
              <a:t>k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militar</a:t>
            </a:r>
            <a:r>
              <a:rPr sz="1400" spc="-10" dirty="0" smtClean="0">
                <a:latin typeface="Arial"/>
                <a:cs typeface="Arial"/>
              </a:rPr>
              <a:t>y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pilots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wh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traine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in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Unite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State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traine</a:t>
            </a:r>
            <a:r>
              <a:rPr sz="1400" spc="-10" dirty="0" smtClean="0">
                <a:latin typeface="Arial"/>
                <a:cs typeface="Arial"/>
              </a:rPr>
              <a:t>d </a:t>
            </a:r>
            <a:r>
              <a:rPr sz="1400" spc="-15" dirty="0" smtClean="0">
                <a:latin typeface="Arial"/>
                <a:cs typeface="Arial"/>
              </a:rPr>
              <a:t>a</a:t>
            </a:r>
            <a:r>
              <a:rPr sz="1400" spc="-5" dirty="0" smtClean="0">
                <a:latin typeface="Arial"/>
                <a:cs typeface="Arial"/>
              </a:rPr>
              <a:t>t </a:t>
            </a:r>
            <a:r>
              <a:rPr sz="1400" spc="-15" dirty="0" smtClean="0">
                <a:latin typeface="Arial"/>
                <a:cs typeface="Arial"/>
              </a:rPr>
              <a:t>Tuskegee</a:t>
            </a:r>
            <a:r>
              <a:rPr sz="1400" spc="-5" dirty="0" smtClean="0">
                <a:latin typeface="Arial"/>
                <a:cs typeface="Arial"/>
              </a:rPr>
              <a:t>, </a:t>
            </a:r>
            <a:r>
              <a:rPr sz="1400" spc="-15" dirty="0" smtClean="0">
                <a:latin typeface="Arial"/>
                <a:cs typeface="Arial"/>
              </a:rPr>
              <a:t>includin</a:t>
            </a:r>
            <a:r>
              <a:rPr sz="1400" spc="-10" dirty="0" smtClean="0">
                <a:latin typeface="Arial"/>
                <a:cs typeface="Arial"/>
              </a:rPr>
              <a:t>g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five</a:t>
            </a:r>
            <a:r>
              <a:rPr sz="1400" spc="-10" dirty="0" smtClean="0">
                <a:latin typeface="Arial"/>
                <a:cs typeface="Arial"/>
              </a:rPr>
              <a:t> Haitians.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914400"/>
            <a:ext cx="933450" cy="93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800" y="990600"/>
            <a:ext cx="857250" cy="84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3276600"/>
            <a:ext cx="2095499" cy="1629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476500"/>
            <a:ext cx="1347977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3429000"/>
            <a:ext cx="2095500" cy="1400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4"/>
    </mc:Choice>
    <mc:Fallback>
      <p:transition spd="slow" advTm="89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66800"/>
            <a:ext cx="7696200" cy="609600"/>
          </a:xfrm>
          <a:custGeom>
            <a:avLst/>
            <a:gdLst/>
            <a:ahLst/>
            <a:cxnLst/>
            <a:rect l="l" t="t" r="r" b="b"/>
            <a:pathLst>
              <a:path w="7696200" h="609600">
                <a:moveTo>
                  <a:pt x="0" y="0"/>
                </a:moveTo>
                <a:lnTo>
                  <a:pt x="0" y="609600"/>
                </a:lnTo>
                <a:lnTo>
                  <a:pt x="7696200" y="609600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9769" y="1220723"/>
            <a:ext cx="7339965" cy="4989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1864-1922 Patent and </a:t>
            </a:r>
            <a:r>
              <a:rPr sz="2400" b="1" spc="-10" dirty="0" smtClean="0">
                <a:latin typeface="Berlin Sans FB Demi"/>
                <a:cs typeface="Berlin Sans FB Demi"/>
              </a:rPr>
              <a:t>Electrical </a:t>
            </a:r>
            <a:r>
              <a:rPr sz="2400" b="1" spc="-15" dirty="0" smtClean="0">
                <a:latin typeface="Berlin Sans FB Demi"/>
                <a:cs typeface="Berlin Sans FB Demi"/>
              </a:rPr>
              <a:t>Lighting Engineer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700"/>
              </a:lnSpc>
              <a:spcBef>
                <a:spcPts val="2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564005" marR="189230" indent="-343535">
              <a:lnSpc>
                <a:spcPts val="1930"/>
              </a:lnSpc>
              <a:buClr>
                <a:srgbClr val="010000"/>
              </a:buClr>
              <a:buFont typeface="Berlin Sans FB Demi"/>
              <a:buChar char="•"/>
              <a:tabLst>
                <a:tab pos="1564005" algn="l"/>
              </a:tabLst>
            </a:pPr>
            <a:r>
              <a:rPr sz="2000" b="1" spc="-10" dirty="0" smtClean="0">
                <a:latin typeface="Berlin Sans FB Demi"/>
                <a:cs typeface="Berlin Sans FB Demi"/>
              </a:rPr>
              <a:t>Drafting </a:t>
            </a:r>
            <a:r>
              <a:rPr sz="2000" b="1" spc="-15" dirty="0" smtClean="0">
                <a:latin typeface="Berlin Sans FB Demi"/>
                <a:cs typeface="Berlin Sans FB Demi"/>
              </a:rPr>
              <a:t>and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his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creative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genius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led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him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to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invent a </a:t>
            </a:r>
            <a:r>
              <a:rPr sz="2000" b="1" spc="-15" dirty="0" smtClean="0">
                <a:latin typeface="Berlin Sans FB Demi"/>
                <a:cs typeface="Berlin Sans FB Demi"/>
              </a:rPr>
              <a:t>method </a:t>
            </a:r>
            <a:r>
              <a:rPr sz="2000" b="1" spc="-10" dirty="0" smtClean="0">
                <a:latin typeface="Berlin Sans FB Demi"/>
                <a:cs typeface="Berlin Sans FB Demi"/>
              </a:rPr>
              <a:t>of </a:t>
            </a:r>
            <a:r>
              <a:rPr sz="2000" b="1" spc="-15" dirty="0" smtClean="0">
                <a:latin typeface="Berlin Sans FB Demi"/>
                <a:cs typeface="Berlin Sans FB Demi"/>
              </a:rPr>
              <a:t>making carbon </a:t>
            </a:r>
            <a:r>
              <a:rPr sz="2000" b="1" spc="-10" dirty="0" smtClean="0">
                <a:latin typeface="Berlin Sans FB Demi"/>
                <a:cs typeface="Berlin Sans FB Demi"/>
              </a:rPr>
              <a:t>filaments for the</a:t>
            </a:r>
            <a:r>
              <a:rPr sz="2000" b="1" spc="-15" dirty="0" smtClean="0">
                <a:latin typeface="Berlin Sans FB Demi"/>
                <a:cs typeface="Berlin Sans FB Demi"/>
              </a:rPr>
              <a:t> Maxim </a:t>
            </a:r>
            <a:r>
              <a:rPr sz="2000" b="1" spc="-10" dirty="0" smtClean="0">
                <a:latin typeface="Berlin Sans FB Demi"/>
                <a:cs typeface="Berlin Sans FB Demi"/>
              </a:rPr>
              <a:t>electric incandescent </a:t>
            </a:r>
            <a:r>
              <a:rPr sz="2000" b="1" spc="-15" dirty="0" smtClean="0">
                <a:latin typeface="Berlin Sans FB Demi"/>
                <a:cs typeface="Berlin Sans FB Demi"/>
              </a:rPr>
              <a:t>lamp.</a:t>
            </a:r>
            <a:endParaRPr sz="2000">
              <a:latin typeface="Berlin Sans FB Demi"/>
              <a:cs typeface="Berlin Sans FB Demi"/>
            </a:endParaRPr>
          </a:p>
          <a:p>
            <a:pPr marL="1564005" marR="12700" indent="-342900">
              <a:lnSpc>
                <a:spcPts val="1930"/>
              </a:lnSpc>
              <a:spcBef>
                <a:spcPts val="470"/>
              </a:spcBef>
              <a:buClr>
                <a:srgbClr val="010000"/>
              </a:buClr>
              <a:buFont typeface="Berlin Sans FB Demi"/>
              <a:buChar char="•"/>
              <a:tabLst>
                <a:tab pos="1564005" algn="l"/>
              </a:tabLst>
            </a:pPr>
            <a:r>
              <a:rPr sz="2000" b="1" spc="-10" dirty="0" smtClean="0">
                <a:latin typeface="Berlin Sans FB Demi"/>
                <a:cs typeface="Berlin Sans FB Demi"/>
              </a:rPr>
              <a:t>1881,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supervised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the installation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of the electric lights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in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5" dirty="0" smtClean="0">
                <a:latin typeface="Berlin Sans FB Demi"/>
                <a:cs typeface="Berlin Sans FB Demi"/>
              </a:rPr>
              <a:t>New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 York,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Philadelphia,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Montreal,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5" dirty="0" smtClean="0">
                <a:latin typeface="Berlin Sans FB Demi"/>
                <a:cs typeface="Berlin Sans FB Demi"/>
              </a:rPr>
              <a:t>and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5" dirty="0" smtClean="0">
                <a:latin typeface="Berlin Sans FB Demi"/>
                <a:cs typeface="Berlin Sans FB Demi"/>
              </a:rPr>
              <a:t>Londo</a:t>
            </a:r>
            <a:r>
              <a:rPr sz="2000" b="1" u="heavy" spc="-5" dirty="0" smtClean="0">
                <a:latin typeface="Berlin Sans FB Demi"/>
                <a:cs typeface="Berlin Sans FB Demi"/>
              </a:rPr>
              <a:t>n</a:t>
            </a:r>
            <a:r>
              <a:rPr sz="2000" b="1" spc="-10" dirty="0" smtClean="0">
                <a:latin typeface="Berlin Sans FB Demi"/>
                <a:cs typeface="Berlin Sans FB Demi"/>
              </a:rPr>
              <a:t>.</a:t>
            </a:r>
            <a:endParaRPr sz="2000">
              <a:latin typeface="Berlin Sans FB Demi"/>
              <a:cs typeface="Berlin Sans FB Demi"/>
            </a:endParaRPr>
          </a:p>
          <a:p>
            <a:pPr marL="1564005" indent="-343535"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Berlin Sans FB Demi"/>
              <a:buChar char="•"/>
              <a:tabLst>
                <a:tab pos="1564005" algn="l"/>
              </a:tabLst>
            </a:pPr>
            <a:r>
              <a:rPr sz="2000" b="1" spc="-15" dirty="0" smtClean="0">
                <a:latin typeface="Berlin Sans FB Demi"/>
                <a:cs typeface="Berlin Sans FB Demi"/>
              </a:rPr>
              <a:t>Worked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for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Thomas </a:t>
            </a:r>
            <a:r>
              <a:rPr sz="2000" b="1" spc="-10" dirty="0" smtClean="0">
                <a:latin typeface="Berlin Sans FB Demi"/>
                <a:cs typeface="Berlin Sans FB Demi"/>
              </a:rPr>
              <a:t>Edison</a:t>
            </a:r>
            <a:endParaRPr sz="2000">
              <a:latin typeface="Berlin Sans FB Demi"/>
              <a:cs typeface="Berlin Sans FB Demi"/>
            </a:endParaRPr>
          </a:p>
          <a:p>
            <a:pPr marL="1564005" marR="323215" indent="-343535">
              <a:lnSpc>
                <a:spcPct val="80200"/>
              </a:lnSpc>
              <a:spcBef>
                <a:spcPts val="475"/>
              </a:spcBef>
              <a:buClr>
                <a:srgbClr val="010000"/>
              </a:buClr>
              <a:buFont typeface="Berlin Sans FB Demi"/>
              <a:buChar char="•"/>
              <a:tabLst>
                <a:tab pos="1564005" algn="l"/>
              </a:tabLst>
            </a:pPr>
            <a:r>
              <a:rPr sz="2000" b="1" spc="-10" dirty="0" smtClean="0">
                <a:latin typeface="Berlin Sans FB Demi"/>
                <a:cs typeface="Berlin Sans FB Demi"/>
              </a:rPr>
              <a:t>Lewis Latimer </a:t>
            </a:r>
            <a:r>
              <a:rPr sz="2000" b="1" spc="-15" dirty="0" smtClean="0">
                <a:latin typeface="Berlin Sans FB Demi"/>
                <a:cs typeface="Berlin Sans FB Demi"/>
              </a:rPr>
              <a:t>was </a:t>
            </a:r>
            <a:r>
              <a:rPr sz="2000" b="1" spc="-10" dirty="0" smtClean="0">
                <a:latin typeface="Berlin Sans FB Demi"/>
                <a:cs typeface="Berlin Sans FB Demi"/>
              </a:rPr>
              <a:t>the original </a:t>
            </a:r>
            <a:r>
              <a:rPr sz="2000" b="1" spc="-15" dirty="0" smtClean="0">
                <a:latin typeface="Berlin Sans FB Demi"/>
                <a:cs typeface="Berlin Sans FB Demi"/>
              </a:rPr>
              <a:t>draftsman </a:t>
            </a:r>
            <a:r>
              <a:rPr sz="2000" b="1" spc="-10" dirty="0" smtClean="0">
                <a:latin typeface="Berlin Sans FB Demi"/>
                <a:cs typeface="Berlin Sans FB Demi"/>
              </a:rPr>
              <a:t>for</a:t>
            </a:r>
            <a:r>
              <a:rPr sz="2000" b="1" spc="-15" dirty="0" smtClean="0">
                <a:latin typeface="Berlin Sans FB Demi"/>
                <a:cs typeface="Berlin Sans FB Demi"/>
              </a:rPr>
              <a:t> Thomas </a:t>
            </a:r>
            <a:r>
              <a:rPr sz="2000" b="1" spc="-10" dirty="0" smtClean="0">
                <a:latin typeface="Berlin Sans FB Demi"/>
                <a:cs typeface="Berlin Sans FB Demi"/>
              </a:rPr>
              <a:t>Edison </a:t>
            </a:r>
            <a:r>
              <a:rPr sz="2000" b="1" spc="-15" dirty="0" smtClean="0">
                <a:latin typeface="Berlin Sans FB Demi"/>
                <a:cs typeface="Berlin Sans FB Demi"/>
              </a:rPr>
              <a:t>(who he </a:t>
            </a:r>
            <a:r>
              <a:rPr sz="2000" b="1" spc="-10" dirty="0" smtClean="0">
                <a:latin typeface="Berlin Sans FB Demi"/>
                <a:cs typeface="Berlin Sans FB Demi"/>
              </a:rPr>
              <a:t>started </a:t>
            </a:r>
            <a:r>
              <a:rPr sz="2000" b="1" spc="-15" dirty="0" smtClean="0">
                <a:latin typeface="Berlin Sans FB Demi"/>
                <a:cs typeface="Berlin Sans FB Demi"/>
              </a:rPr>
              <a:t>working </a:t>
            </a:r>
            <a:r>
              <a:rPr sz="2000" b="1" spc="-10" dirty="0" smtClean="0">
                <a:latin typeface="Berlin Sans FB Demi"/>
                <a:cs typeface="Berlin Sans FB Demi"/>
              </a:rPr>
              <a:t>for in 1884)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and </a:t>
            </a:r>
            <a:r>
              <a:rPr sz="2000" b="1" spc="-10" dirty="0" smtClean="0">
                <a:latin typeface="Berlin Sans FB Demi"/>
                <a:cs typeface="Berlin Sans FB Demi"/>
              </a:rPr>
              <a:t>as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such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was </a:t>
            </a:r>
            <a:r>
              <a:rPr sz="2000" b="1" spc="-10" dirty="0" smtClean="0">
                <a:latin typeface="Berlin Sans FB Demi"/>
                <a:cs typeface="Berlin Sans FB Demi"/>
              </a:rPr>
              <a:t>the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star witness in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Edison's infringement suits. Lewis Latimer </a:t>
            </a:r>
            <a:r>
              <a:rPr sz="2000" b="1" spc="-15" dirty="0" smtClean="0">
                <a:latin typeface="Berlin Sans FB Demi"/>
                <a:cs typeface="Berlin Sans FB Demi"/>
              </a:rPr>
              <a:t>was </a:t>
            </a:r>
            <a:r>
              <a:rPr sz="2000" b="1" spc="-10" dirty="0" smtClean="0">
                <a:latin typeface="Berlin Sans FB Demi"/>
                <a:cs typeface="Berlin Sans FB Demi"/>
              </a:rPr>
              <a:t>the only African </a:t>
            </a:r>
            <a:r>
              <a:rPr sz="2000" b="1" spc="-15" dirty="0" smtClean="0">
                <a:latin typeface="Berlin Sans FB Demi"/>
                <a:cs typeface="Berlin Sans FB Demi"/>
              </a:rPr>
              <a:t>American member </a:t>
            </a:r>
            <a:r>
              <a:rPr sz="2000" b="1" spc="-10" dirty="0" smtClean="0">
                <a:latin typeface="Berlin Sans FB Demi"/>
                <a:cs typeface="Berlin Sans FB Demi"/>
              </a:rPr>
              <a:t>of the twenty-four "Edison Principles",</a:t>
            </a:r>
            <a:endParaRPr sz="2000">
              <a:latin typeface="Berlin Sans FB Demi"/>
              <a:cs typeface="Berlin Sans FB Demi"/>
            </a:endParaRPr>
          </a:p>
          <a:p>
            <a:pPr marL="1564640" marR="110489" indent="-343535">
              <a:lnSpc>
                <a:spcPct val="80200"/>
              </a:lnSpc>
              <a:spcBef>
                <a:spcPts val="475"/>
              </a:spcBef>
              <a:buClr>
                <a:srgbClr val="010000"/>
              </a:buClr>
              <a:buFont typeface="Berlin Sans FB Demi"/>
              <a:buChar char="•"/>
              <a:tabLst>
                <a:tab pos="1564005" algn="l"/>
              </a:tabLst>
            </a:pPr>
            <a:r>
              <a:rPr sz="2000" b="1" spc="-15" dirty="0" smtClean="0">
                <a:latin typeface="Berlin Sans FB Demi"/>
                <a:cs typeface="Berlin Sans FB Demi"/>
              </a:rPr>
              <a:t>Thomas </a:t>
            </a:r>
            <a:r>
              <a:rPr sz="2000" b="1" spc="-10" dirty="0" smtClean="0">
                <a:latin typeface="Berlin Sans FB Demi"/>
                <a:cs typeface="Berlin Sans FB Demi"/>
              </a:rPr>
              <a:t>Edison's engineering division of the Edison</a:t>
            </a:r>
            <a:r>
              <a:rPr sz="2000" b="1" spc="-15" dirty="0" smtClean="0">
                <a:latin typeface="Berlin Sans FB Demi"/>
                <a:cs typeface="Berlin Sans FB Demi"/>
              </a:rPr>
              <a:t> Company. </a:t>
            </a:r>
            <a:r>
              <a:rPr sz="2000" b="1" spc="-10" dirty="0" smtClean="0">
                <a:latin typeface="Berlin Sans FB Demi"/>
                <a:cs typeface="Berlin Sans FB Demi"/>
              </a:rPr>
              <a:t>Latimer also co-authored</a:t>
            </a:r>
            <a:r>
              <a:rPr sz="2000" b="1" spc="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a book on</a:t>
            </a:r>
            <a:r>
              <a:rPr sz="2000" b="1" spc="-10" dirty="0" smtClean="0">
                <a:latin typeface="Berlin Sans FB Demi"/>
                <a:cs typeface="Berlin Sans FB Demi"/>
              </a:rPr>
              <a:t> electricity published in 1890 called, "Incandescent Electric Lighting: </a:t>
            </a:r>
            <a:r>
              <a:rPr sz="2000" b="1" spc="-15" dirty="0" smtClean="0">
                <a:latin typeface="Berlin Sans FB Demi"/>
                <a:cs typeface="Berlin Sans FB Demi"/>
              </a:rPr>
              <a:t>A </a:t>
            </a:r>
            <a:r>
              <a:rPr sz="2000" b="1" spc="-10" dirty="0" smtClean="0">
                <a:latin typeface="Berlin Sans FB Demi"/>
                <a:cs typeface="Berlin Sans FB Demi"/>
              </a:rPr>
              <a:t>Practical Description of the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Edison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20" dirty="0" smtClean="0">
                <a:latin typeface="Berlin Sans FB Demi"/>
                <a:cs typeface="Berlin Sans FB Demi"/>
              </a:rPr>
              <a:t>System</a:t>
            </a:r>
            <a:r>
              <a:rPr sz="1800" b="1" spc="-15" dirty="0" smtClean="0">
                <a:latin typeface="Berlin Sans FB Demi"/>
                <a:cs typeface="Berlin Sans FB Demi"/>
              </a:rPr>
              <a:t>."</a:t>
            </a:r>
            <a:endParaRPr sz="18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895600"/>
            <a:ext cx="147827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13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8"/>
    </mc:Choice>
    <mc:Fallback>
      <p:transition spd="slow" advTm="92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9216" y="1081278"/>
            <a:ext cx="662813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Berlin Sans FB Demi"/>
                <a:cs typeface="Berlin Sans FB Demi"/>
              </a:rPr>
              <a:t>1888 Black </a:t>
            </a:r>
            <a:r>
              <a:rPr sz="2400" b="1" spc="-15" dirty="0" smtClean="0">
                <a:latin typeface="Berlin Sans FB Demi"/>
                <a:cs typeface="Berlin Sans FB Demi"/>
              </a:rPr>
              <a:t>Inventor </a:t>
            </a:r>
            <a:r>
              <a:rPr sz="2400" b="1" spc="-10" dirty="0" smtClean="0">
                <a:latin typeface="Berlin Sans FB Demi"/>
                <a:cs typeface="Berlin Sans FB Demi"/>
              </a:rPr>
              <a:t>Tri Cycle &amp; </a:t>
            </a:r>
            <a:r>
              <a:rPr sz="2400" b="1" spc="-15" dirty="0" smtClean="0">
                <a:latin typeface="Berlin Sans FB Demi"/>
                <a:cs typeface="Berlin Sans FB Demi"/>
              </a:rPr>
              <a:t>Street Car</a:t>
            </a:r>
            <a:r>
              <a:rPr sz="2400" b="1" spc="28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Fender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1981200"/>
            <a:ext cx="5714238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5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7"/>
    </mc:Choice>
    <mc:Fallback>
      <p:transition spd="slow" advTm="829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0668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05203" y="1196340"/>
            <a:ext cx="5295265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Berlin Sans FB Demi"/>
                <a:cs typeface="Berlin Sans FB Demi"/>
              </a:rPr>
              <a:t>1888 </a:t>
            </a:r>
            <a:r>
              <a:rPr sz="2400" b="1" spc="-15" dirty="0" smtClean="0">
                <a:latin typeface="Berlin Sans FB Demi"/>
                <a:cs typeface="Berlin Sans FB Demi"/>
              </a:rPr>
              <a:t>Washington </a:t>
            </a:r>
            <a:r>
              <a:rPr sz="2400" b="1" spc="-20" dirty="0" smtClean="0">
                <a:latin typeface="Berlin Sans FB Demi"/>
                <a:cs typeface="Berlin Sans FB Demi"/>
              </a:rPr>
              <a:t>DC </a:t>
            </a:r>
            <a:r>
              <a:rPr sz="2400" b="1" spc="-15" dirty="0" smtClean="0">
                <a:latin typeface="Berlin Sans FB Demi"/>
                <a:cs typeface="Berlin Sans FB Demi"/>
              </a:rPr>
              <a:t>Designer-</a:t>
            </a:r>
            <a:r>
              <a:rPr sz="2400" b="1" spc="10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Planner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1735073"/>
            <a:ext cx="6324600" cy="488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9394" y="4714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5"/>
    </mc:Choice>
    <mc:Fallback>
      <p:transition spd="slow" advTm="796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906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948" y="1120140"/>
            <a:ext cx="6953884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1865-1910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Inventor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–Train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Communications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0" dirty="0" smtClean="0">
                <a:latin typeface="Berlin Sans FB Demi"/>
                <a:cs typeface="Berlin Sans FB Demi"/>
              </a:rPr>
              <a:t>Systems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1905000"/>
            <a:ext cx="6455663" cy="434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594" y="3190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8"/>
    </mc:Choice>
    <mc:Fallback>
      <p:transition spd="slow" advTm="87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838200"/>
            <a:ext cx="7696200" cy="486156"/>
          </a:xfrm>
          <a:custGeom>
            <a:avLst/>
            <a:gdLst/>
            <a:ahLst/>
            <a:cxnLst/>
            <a:rect l="l" t="t" r="r" b="b"/>
            <a:pathLst>
              <a:path w="7696200" h="486156">
                <a:moveTo>
                  <a:pt x="0" y="0"/>
                </a:moveTo>
                <a:lnTo>
                  <a:pt x="0" y="486156"/>
                </a:lnTo>
                <a:lnTo>
                  <a:pt x="7696200" y="486156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3582" y="891540"/>
            <a:ext cx="3667125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75485" algn="l"/>
              </a:tabLst>
            </a:pPr>
            <a:r>
              <a:rPr sz="2400" b="1" spc="-15" dirty="0" smtClean="0">
                <a:latin typeface="Berlin Sans FB Demi"/>
                <a:cs typeface="Berlin Sans FB Demi"/>
              </a:rPr>
              <a:t>1849 Inventor	Rail Coupler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1600200"/>
            <a:ext cx="6585966" cy="434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7494" y="244347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9"/>
    </mc:Choice>
    <mc:Fallback>
      <p:transition spd="slow" advTm="882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501" y="1043940"/>
            <a:ext cx="688975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1875-1963 Designer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of the Automatic </a:t>
            </a:r>
            <a:r>
              <a:rPr sz="2400" b="1" spc="-10" dirty="0" smtClean="0">
                <a:latin typeface="Berlin Sans FB Demi"/>
                <a:cs typeface="Berlin Sans FB Demi"/>
              </a:rPr>
              <a:t>Traffic </a:t>
            </a:r>
            <a:r>
              <a:rPr sz="2400" b="1" spc="-15" dirty="0" smtClean="0">
                <a:latin typeface="Berlin Sans FB Demi"/>
                <a:cs typeface="Berlin Sans FB Demi"/>
              </a:rPr>
              <a:t>Signals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905000"/>
            <a:ext cx="6704838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594" y="3190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2"/>
    </mc:Choice>
    <mc:Fallback>
      <p:transition spd="slow" advTm="831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0668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5220" y="1196340"/>
            <a:ext cx="351409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1892-192</a:t>
            </a:r>
            <a:r>
              <a:rPr sz="2400" b="1" spc="-15" dirty="0" smtClean="0">
                <a:latin typeface="Berlin Sans FB Demi"/>
                <a:cs typeface="Berlin Sans FB Demi"/>
              </a:rPr>
              <a:t>6 </a:t>
            </a:r>
            <a:r>
              <a:rPr sz="2400" b="1" spc="-20" dirty="0" smtClean="0">
                <a:latin typeface="Berlin Sans FB Demi"/>
                <a:cs typeface="Berlin Sans FB Demi"/>
              </a:rPr>
              <a:t>Aerospac</a:t>
            </a:r>
            <a:r>
              <a:rPr sz="2400" b="1" spc="-15" dirty="0" smtClean="0">
                <a:latin typeface="Berlin Sans FB Demi"/>
                <a:cs typeface="Berlin Sans FB Demi"/>
              </a:rPr>
              <a:t>e Pilot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1981200"/>
            <a:ext cx="6552438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5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7"/>
    </mc:Choice>
    <mc:Fallback>
      <p:transition spd="slow" advTm="881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838200"/>
            <a:ext cx="7690104" cy="640080"/>
          </a:xfrm>
          <a:custGeom>
            <a:avLst/>
            <a:gdLst/>
            <a:ahLst/>
            <a:cxnLst/>
            <a:rect l="l" t="t" r="r" b="b"/>
            <a:pathLst>
              <a:path w="7690104" h="640080">
                <a:moveTo>
                  <a:pt x="0" y="0"/>
                </a:moveTo>
                <a:lnTo>
                  <a:pt x="0" y="640080"/>
                </a:lnTo>
                <a:lnTo>
                  <a:pt x="7690104" y="640080"/>
                </a:lnTo>
                <a:lnTo>
                  <a:pt x="7690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3600" y="967740"/>
            <a:ext cx="657352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189</a:t>
            </a:r>
            <a:r>
              <a:rPr sz="2400" b="1" spc="-15" dirty="0" smtClean="0">
                <a:latin typeface="Berlin Sans FB Demi"/>
                <a:cs typeface="Berlin Sans FB Demi"/>
              </a:rPr>
              <a:t>3</a:t>
            </a:r>
            <a:r>
              <a:rPr sz="2400" b="1" spc="-5" dirty="0" smtClean="0">
                <a:latin typeface="Berlin Sans FB Demi"/>
                <a:cs typeface="Berlin Sans FB Demi"/>
              </a:rPr>
              <a:t> Blac</a:t>
            </a:r>
            <a:r>
              <a:rPr sz="2400" b="1" spc="0" dirty="0" smtClean="0">
                <a:latin typeface="Berlin Sans FB Demi"/>
                <a:cs typeface="Berlin Sans FB Demi"/>
              </a:rPr>
              <a:t>k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creato</a:t>
            </a:r>
            <a:r>
              <a:rPr sz="2400" b="1" spc="-10" dirty="0" smtClean="0">
                <a:latin typeface="Berlin Sans FB Demi"/>
                <a:cs typeface="Berlin Sans FB Demi"/>
              </a:rPr>
              <a:t>r </a:t>
            </a:r>
            <a:r>
              <a:rPr sz="2400" b="1" spc="-20" dirty="0" smtClean="0">
                <a:latin typeface="Berlin Sans FB Demi"/>
                <a:cs typeface="Berlin Sans FB Demi"/>
              </a:rPr>
              <a:t>o</a:t>
            </a:r>
            <a:r>
              <a:rPr sz="2400" b="1" spc="-10" dirty="0" smtClean="0">
                <a:latin typeface="Berlin Sans FB Demi"/>
                <a:cs typeface="Berlin Sans FB Demi"/>
              </a:rPr>
              <a:t>f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th</a:t>
            </a:r>
            <a:r>
              <a:rPr sz="2400" b="1" spc="-15" dirty="0" smtClean="0">
                <a:latin typeface="Berlin Sans FB Demi"/>
                <a:cs typeface="Berlin Sans FB Demi"/>
              </a:rPr>
              <a:t>e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Electri</a:t>
            </a:r>
            <a:r>
              <a:rPr sz="2400" b="1" spc="-10" dirty="0" smtClean="0">
                <a:latin typeface="Berlin Sans FB Demi"/>
                <a:cs typeface="Berlin Sans FB Demi"/>
              </a:rPr>
              <a:t>c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Railwa</a:t>
            </a:r>
            <a:r>
              <a:rPr sz="2400" b="1" spc="-15" dirty="0" smtClean="0">
                <a:latin typeface="Berlin Sans FB Demi"/>
                <a:cs typeface="Berlin Sans FB Demi"/>
              </a:rPr>
              <a:t>y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Trolley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905000"/>
            <a:ext cx="6704838" cy="419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9394" y="3190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9"/>
    </mc:Choice>
    <mc:Fallback>
      <p:transition spd="slow" advTm="771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906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0"/>
                </a:moveTo>
                <a:lnTo>
                  <a:pt x="0" y="990600"/>
                </a:ln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2377" y="956126"/>
            <a:ext cx="6245860" cy="930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85900" marR="12700" indent="-1473835">
              <a:lnSpc>
                <a:spcPct val="126299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1929-1998 Engineer Designer–Airport Runway Defogging Methodology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057400"/>
            <a:ext cx="5866638" cy="4531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32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1"/>
    </mc:Choice>
    <mc:Fallback>
      <p:transition spd="slow" advTm="78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705355"/>
            <a:ext cx="1524000" cy="172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1700783"/>
            <a:ext cx="1533144" cy="1732788"/>
          </a:xfrm>
          <a:custGeom>
            <a:avLst/>
            <a:gdLst/>
            <a:ahLst/>
            <a:cxnLst/>
            <a:rect l="l" t="t" r="r" b="b"/>
            <a:pathLst>
              <a:path w="1533144" h="1732788">
                <a:moveTo>
                  <a:pt x="0" y="1732788"/>
                </a:moveTo>
                <a:lnTo>
                  <a:pt x="0" y="0"/>
                </a:lnTo>
                <a:lnTo>
                  <a:pt x="1533144" y="0"/>
                </a:lnTo>
                <a:lnTo>
                  <a:pt x="1533144" y="1732788"/>
                </a:lnTo>
                <a:lnTo>
                  <a:pt x="0" y="173278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838200"/>
            <a:ext cx="7467600" cy="701802"/>
          </a:xfrm>
          <a:custGeom>
            <a:avLst/>
            <a:gdLst/>
            <a:ahLst/>
            <a:cxnLst/>
            <a:rect l="l" t="t" r="r" b="b"/>
            <a:pathLst>
              <a:path w="7467600" h="701802">
                <a:moveTo>
                  <a:pt x="0" y="0"/>
                </a:moveTo>
                <a:lnTo>
                  <a:pt x="0" y="701802"/>
                </a:lnTo>
                <a:lnTo>
                  <a:pt x="7467600" y="701802"/>
                </a:lnTo>
                <a:lnTo>
                  <a:pt x="7467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901" y="1077467"/>
            <a:ext cx="7254240" cy="503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Berlin Sans FB Demi"/>
                <a:cs typeface="Berlin Sans FB Demi"/>
              </a:rPr>
              <a:t>1791 </a:t>
            </a:r>
            <a:r>
              <a:rPr sz="2400" b="1" spc="-15" dirty="0" smtClean="0">
                <a:latin typeface="Berlin Sans FB Demi"/>
                <a:cs typeface="Berlin Sans FB Demi"/>
              </a:rPr>
              <a:t>Benjamin Banneker-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Surveyor Washington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DC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8"/>
              </a:spcBef>
            </a:pPr>
            <a:endParaRPr sz="1100"/>
          </a:p>
          <a:p>
            <a:pPr marL="1993900">
              <a:lnSpc>
                <a:spcPct val="100000"/>
              </a:lnSpc>
            </a:pPr>
            <a:r>
              <a:rPr sz="2000" b="1" spc="-20" dirty="0" smtClean="0">
                <a:solidFill>
                  <a:srgbClr val="010000"/>
                </a:solidFill>
                <a:latin typeface="Berlin Sans FB Demi"/>
                <a:cs typeface="Berlin Sans FB Demi"/>
              </a:rPr>
              <a:t>•</a:t>
            </a:r>
            <a:r>
              <a:rPr sz="2000" b="1" spc="-15" dirty="0" smtClean="0">
                <a:latin typeface="Berlin Sans FB Demi"/>
                <a:cs typeface="Berlin Sans FB Demi"/>
              </a:rPr>
              <a:t>A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portrait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of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Benjamin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Banneker</a:t>
            </a:r>
            <a:endParaRPr sz="2000">
              <a:latin typeface="Berlin Sans FB Demi"/>
              <a:cs typeface="Berlin Sans FB Demi"/>
            </a:endParaRPr>
          </a:p>
          <a:p>
            <a:pPr marL="1993900" marR="397510">
              <a:lnSpc>
                <a:spcPts val="2390"/>
              </a:lnSpc>
              <a:spcBef>
                <a:spcPts val="85"/>
              </a:spcBef>
            </a:pPr>
            <a:r>
              <a:rPr sz="2000" b="1" spc="-15" dirty="0" smtClean="0">
                <a:latin typeface="Berlin Sans FB Demi"/>
                <a:cs typeface="Berlin Sans FB Demi"/>
              </a:rPr>
              <a:t>on </a:t>
            </a:r>
            <a:r>
              <a:rPr sz="2000" b="1" spc="-10" dirty="0" smtClean="0">
                <a:latin typeface="Berlin Sans FB Demi"/>
                <a:cs typeface="Berlin Sans FB Demi"/>
              </a:rPr>
              <a:t>the cover of his </a:t>
            </a:r>
            <a:r>
              <a:rPr sz="2000" b="1" spc="-15" dirty="0" smtClean="0">
                <a:latin typeface="Berlin Sans FB Demi"/>
                <a:cs typeface="Berlin Sans FB Demi"/>
              </a:rPr>
              <a:t>Farmers Almanac </a:t>
            </a:r>
            <a:r>
              <a:rPr sz="2000" b="1" spc="-10" dirty="0" smtClean="0">
                <a:latin typeface="Berlin Sans FB Demi"/>
                <a:cs typeface="Berlin Sans FB Demi"/>
              </a:rPr>
              <a:t>- circa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1795</a:t>
            </a:r>
            <a:endParaRPr sz="2000">
              <a:latin typeface="Berlin Sans FB Demi"/>
              <a:cs typeface="Berlin Sans FB Demi"/>
            </a:endParaRPr>
          </a:p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0" marR="12700" indent="0">
              <a:lnSpc>
                <a:spcPct val="898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Benjamin Banneker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reached national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acclaim </a:t>
            </a:r>
            <a:r>
              <a:rPr sz="2400" b="1" spc="-10" dirty="0" smtClean="0">
                <a:latin typeface="Berlin Sans FB Demi"/>
                <a:cs typeface="Berlin Sans FB Demi"/>
              </a:rPr>
              <a:t>for his scientific </a:t>
            </a:r>
            <a:r>
              <a:rPr sz="2400" b="1" spc="-15" dirty="0" smtClean="0">
                <a:latin typeface="Berlin Sans FB Demi"/>
                <a:cs typeface="Berlin Sans FB Demi"/>
              </a:rPr>
              <a:t>work </a:t>
            </a:r>
            <a:r>
              <a:rPr sz="2400" b="1" spc="-10" dirty="0" smtClean="0">
                <a:latin typeface="Berlin Sans FB Demi"/>
                <a:cs typeface="Berlin Sans FB Demi"/>
              </a:rPr>
              <a:t>in </a:t>
            </a:r>
            <a:r>
              <a:rPr sz="2400" b="1" spc="-15" dirty="0" smtClean="0">
                <a:latin typeface="Berlin Sans FB Demi"/>
                <a:cs typeface="Berlin Sans FB Demi"/>
              </a:rPr>
              <a:t>the </a:t>
            </a:r>
            <a:r>
              <a:rPr sz="2400" b="1" spc="-10" dirty="0" smtClean="0">
                <a:latin typeface="Berlin Sans FB Demi"/>
                <a:cs typeface="Berlin Sans FB Demi"/>
              </a:rPr>
              <a:t>1791 survey </a:t>
            </a:r>
            <a:r>
              <a:rPr sz="2400" b="1" spc="-15" dirty="0" smtClean="0">
                <a:latin typeface="Berlin Sans FB Demi"/>
                <a:cs typeface="Berlin Sans FB Demi"/>
              </a:rPr>
              <a:t>of the Federal</a:t>
            </a:r>
            <a:r>
              <a:rPr sz="2400" b="1" spc="-10" dirty="0" smtClean="0">
                <a:latin typeface="Berlin Sans FB Demi"/>
                <a:cs typeface="Berlin Sans FB Demi"/>
              </a:rPr>
              <a:t> Territory </a:t>
            </a:r>
            <a:r>
              <a:rPr sz="2400" b="1" spc="-15" dirty="0" smtClean="0">
                <a:latin typeface="Berlin Sans FB Demi"/>
                <a:cs typeface="Berlin Sans FB Demi"/>
              </a:rPr>
              <a:t>(now Washington, D.C.). In </a:t>
            </a:r>
            <a:r>
              <a:rPr sz="2400" b="1" spc="-10" dirty="0" smtClean="0">
                <a:latin typeface="Berlin Sans FB Demi"/>
                <a:cs typeface="Berlin Sans FB Demi"/>
              </a:rPr>
              <a:t>1753, </a:t>
            </a:r>
            <a:r>
              <a:rPr sz="2400" b="1" spc="-15" dirty="0" smtClean="0">
                <a:latin typeface="Berlin Sans FB Demi"/>
                <a:cs typeface="Berlin Sans FB Demi"/>
              </a:rPr>
              <a:t>he </a:t>
            </a:r>
            <a:r>
              <a:rPr sz="2400" b="1" spc="-10" dirty="0" smtClean="0">
                <a:latin typeface="Berlin Sans FB Demi"/>
                <a:cs typeface="Berlin Sans FB Demi"/>
              </a:rPr>
              <a:t>built</a:t>
            </a:r>
            <a:r>
              <a:rPr sz="2400" b="1" spc="-15" dirty="0" smtClean="0">
                <a:latin typeface="Berlin Sans FB Demi"/>
                <a:cs typeface="Berlin Sans FB Demi"/>
              </a:rPr>
              <a:t> one of the </a:t>
            </a:r>
            <a:r>
              <a:rPr sz="2400" b="1" spc="-10" dirty="0" smtClean="0">
                <a:latin typeface="Berlin Sans FB Demi"/>
                <a:cs typeface="Berlin Sans FB Demi"/>
              </a:rPr>
              <a:t>first </a:t>
            </a:r>
            <a:r>
              <a:rPr sz="2400" b="1" spc="-15" dirty="0" smtClean="0">
                <a:latin typeface="Berlin Sans FB Demi"/>
                <a:cs typeface="Berlin Sans FB Demi"/>
              </a:rPr>
              <a:t>watches </a:t>
            </a:r>
            <a:r>
              <a:rPr sz="2400" b="1" spc="-20" dirty="0" smtClean="0">
                <a:latin typeface="Berlin Sans FB Demi"/>
                <a:cs typeface="Berlin Sans FB Demi"/>
              </a:rPr>
              <a:t>made </a:t>
            </a:r>
            <a:r>
              <a:rPr sz="2400" b="1" spc="-10" dirty="0" smtClean="0">
                <a:latin typeface="Berlin Sans FB Demi"/>
                <a:cs typeface="Berlin Sans FB Demi"/>
              </a:rPr>
              <a:t>in </a:t>
            </a:r>
            <a:r>
              <a:rPr sz="2400" b="1" spc="-15" dirty="0" smtClean="0">
                <a:latin typeface="Berlin Sans FB Demi"/>
                <a:cs typeface="Berlin Sans FB Demi"/>
              </a:rPr>
              <a:t>America, a wooden pocket watch. Twenty years </a:t>
            </a:r>
            <a:r>
              <a:rPr sz="2400" b="1" spc="-10" dirty="0" smtClean="0">
                <a:latin typeface="Berlin Sans FB Demi"/>
                <a:cs typeface="Berlin Sans FB Demi"/>
              </a:rPr>
              <a:t>later, </a:t>
            </a:r>
            <a:r>
              <a:rPr sz="2400" b="1" spc="-15" dirty="0" smtClean="0">
                <a:latin typeface="Berlin Sans FB Demi"/>
                <a:cs typeface="Berlin Sans FB Demi"/>
              </a:rPr>
              <a:t>Thomas Jefferson commissioned Banneker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to perform the surveying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0" dirty="0" smtClean="0">
                <a:latin typeface="Berlin Sans FB Demi"/>
                <a:cs typeface="Berlin Sans FB Demi"/>
              </a:rPr>
              <a:t>&amp; </a:t>
            </a:r>
            <a:r>
              <a:rPr sz="2400" b="1" spc="-15" dirty="0" smtClean="0">
                <a:latin typeface="Berlin Sans FB Demi"/>
                <a:cs typeface="Berlin Sans FB Demi"/>
              </a:rPr>
              <a:t>mapping lay out of Washington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D. C. after receiving</a:t>
            </a:r>
            <a:r>
              <a:rPr sz="2400" b="1" spc="-10" dirty="0" smtClean="0">
                <a:latin typeface="Berlin Sans FB Demi"/>
                <a:cs typeface="Berlin Sans FB Demi"/>
              </a:rPr>
              <a:t> a </a:t>
            </a:r>
            <a:r>
              <a:rPr sz="2400" b="1" spc="-15" dirty="0" smtClean="0">
                <a:latin typeface="Berlin Sans FB Demi"/>
                <a:cs typeface="Berlin Sans FB Demi"/>
              </a:rPr>
              <a:t>recommendation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from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George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Elliot.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 smtClean="0">
                <a:latin typeface="Arial"/>
                <a:cs typeface="Arial"/>
              </a:rPr>
              <a:t>Africa</a:t>
            </a:r>
            <a:r>
              <a:rPr sz="3600" spc="0" dirty="0" smtClean="0">
                <a:latin typeface="Arial"/>
                <a:cs typeface="Arial"/>
              </a:rPr>
              <a:t>n </a:t>
            </a:r>
            <a:r>
              <a:rPr sz="3600" spc="-5" dirty="0" smtClean="0">
                <a:latin typeface="Arial"/>
                <a:cs typeface="Arial"/>
              </a:rPr>
              <a:t>American</a:t>
            </a:r>
            <a:r>
              <a:rPr sz="3600" spc="0" dirty="0" smtClean="0">
                <a:latin typeface="Arial"/>
                <a:cs typeface="Arial"/>
              </a:rPr>
              <a:t>s </a:t>
            </a:r>
            <a:r>
              <a:rPr sz="3600" spc="-5" dirty="0" smtClean="0">
                <a:latin typeface="Arial"/>
                <a:cs typeface="Arial"/>
              </a:rPr>
              <a:t>i</a:t>
            </a:r>
            <a:r>
              <a:rPr sz="3600" spc="0" dirty="0" smtClean="0">
                <a:latin typeface="Arial"/>
                <a:cs typeface="Arial"/>
              </a:rPr>
              <a:t>n </a:t>
            </a:r>
            <a:r>
              <a:rPr sz="3600" spc="-5" dirty="0" smtClean="0">
                <a:latin typeface="Arial"/>
                <a:cs typeface="Arial"/>
              </a:rPr>
              <a:t>Transportation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7"/>
    </mc:Choice>
    <mc:Fallback>
      <p:transition spd="slow" advTm="31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14400"/>
            <a:ext cx="7543800" cy="716280"/>
          </a:xfrm>
          <a:custGeom>
            <a:avLst/>
            <a:gdLst/>
            <a:ahLst/>
            <a:cxnLst/>
            <a:rect l="l" t="t" r="r" b="b"/>
            <a:pathLst>
              <a:path w="7543800" h="716280">
                <a:moveTo>
                  <a:pt x="0" y="0"/>
                </a:moveTo>
                <a:lnTo>
                  <a:pt x="0" y="716280"/>
                </a:lnTo>
                <a:lnTo>
                  <a:pt x="7543800" y="7162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1008" y="1052576"/>
            <a:ext cx="5233670" cy="43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1871 Inventor-</a:t>
            </a:r>
            <a:r>
              <a:rPr sz="2800" b="1" spc="-5" dirty="0" smtClean="0">
                <a:latin typeface="Berlin Sans FB Demi"/>
                <a:cs typeface="Berlin Sans FB Demi"/>
              </a:rPr>
              <a:t> </a:t>
            </a:r>
            <a:r>
              <a:rPr sz="2800" b="1" spc="0" dirty="0" smtClean="0">
                <a:latin typeface="Berlin Sans FB Demi"/>
                <a:cs typeface="Berlin Sans FB Demi"/>
              </a:rPr>
              <a:t>Rail Safety Devices</a:t>
            </a:r>
            <a:endParaRPr sz="28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828800"/>
            <a:ext cx="6628638" cy="4359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6094" y="244347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7"/>
    </mc:Choice>
    <mc:Fallback>
      <p:transition spd="slow" advTm="813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838200"/>
            <a:ext cx="7772400" cy="381000"/>
          </a:xfrm>
          <a:custGeom>
            <a:avLst/>
            <a:gdLst/>
            <a:ahLst/>
            <a:cxnLst/>
            <a:rect l="l" t="t" r="r" b="b"/>
            <a:pathLst>
              <a:path w="7772400" h="381000">
                <a:moveTo>
                  <a:pt x="0" y="0"/>
                </a:moveTo>
                <a:lnTo>
                  <a:pt x="0" y="381000"/>
                </a:lnTo>
                <a:lnTo>
                  <a:pt x="7772400" y="38100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839723"/>
            <a:ext cx="648081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Berlin Sans FB Demi"/>
                <a:cs typeface="Berlin Sans FB Demi"/>
              </a:rPr>
              <a:t>1872 </a:t>
            </a:r>
            <a:r>
              <a:rPr sz="2400" b="1" spc="-15" dirty="0" smtClean="0">
                <a:latin typeface="Berlin Sans FB Demi"/>
                <a:cs typeface="Berlin Sans FB Demi"/>
              </a:rPr>
              <a:t>Engineer &amp;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Inventor Rail Engine Lubricator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447800"/>
            <a:ext cx="7123938" cy="4740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7494" y="244347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0"/>
    </mc:Choice>
    <mc:Fallback>
      <p:transition spd="slow" advTm="88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0"/>
            <a:ext cx="7848600" cy="640080"/>
          </a:xfrm>
          <a:custGeom>
            <a:avLst/>
            <a:gdLst/>
            <a:ahLst/>
            <a:cxnLst/>
            <a:rect l="l" t="t" r="r" b="b"/>
            <a:pathLst>
              <a:path w="7848600" h="640080">
                <a:moveTo>
                  <a:pt x="0" y="0"/>
                </a:moveTo>
                <a:lnTo>
                  <a:pt x="0" y="640080"/>
                </a:lnTo>
                <a:lnTo>
                  <a:pt x="7848600" y="640080"/>
                </a:lnTo>
                <a:lnTo>
                  <a:pt x="784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905" y="1272540"/>
            <a:ext cx="7080250" cy="450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93975" algn="l"/>
              </a:tabLst>
            </a:pPr>
            <a:r>
              <a:rPr sz="2400" b="1" dirty="0" smtClean="0">
                <a:latin typeface="Berlin Sans FB Demi"/>
                <a:cs typeface="Berlin Sans FB Demi"/>
              </a:rPr>
              <a:t>1886 </a:t>
            </a:r>
            <a:r>
              <a:rPr sz="2400" b="1" spc="-15" dirty="0" smtClean="0">
                <a:latin typeface="Berlin Sans FB Demi"/>
                <a:cs typeface="Berlin Sans FB Demi"/>
              </a:rPr>
              <a:t>Henry Brown	Black Inventor –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Fire Proof Box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900"/>
              </a:lnSpc>
              <a:spcBef>
                <a:spcPts val="16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371215" marR="12700" indent="-342900">
              <a:lnSpc>
                <a:spcPct val="799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Henry Brown patented a "receptacle </a:t>
            </a:r>
            <a:r>
              <a:rPr sz="2400" b="1" spc="-10" dirty="0" smtClean="0">
                <a:latin typeface="Berlin Sans FB Demi"/>
                <a:cs typeface="Berlin Sans FB Demi"/>
              </a:rPr>
              <a:t>for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storing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and preserving papers on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Novembe</a:t>
            </a:r>
            <a:r>
              <a:rPr sz="2400" b="1" spc="-10" dirty="0" smtClean="0">
                <a:latin typeface="Berlin Sans FB Demi"/>
                <a:cs typeface="Berlin Sans FB Demi"/>
              </a:rPr>
              <a:t>r </a:t>
            </a:r>
            <a:r>
              <a:rPr sz="2400" b="1" spc="-20" dirty="0" smtClean="0">
                <a:latin typeface="Berlin Sans FB Demi"/>
                <a:cs typeface="Berlin Sans FB Demi"/>
              </a:rPr>
              <a:t>2</a:t>
            </a:r>
            <a:r>
              <a:rPr sz="2400" b="1" spc="-10" dirty="0" smtClean="0">
                <a:latin typeface="Berlin Sans FB Demi"/>
                <a:cs typeface="Berlin Sans FB Demi"/>
              </a:rPr>
              <a:t>,</a:t>
            </a:r>
            <a:r>
              <a:rPr sz="2400" b="1" spc="-5" dirty="0" smtClean="0">
                <a:latin typeface="Berlin Sans FB Demi"/>
                <a:cs typeface="Berlin Sans FB Demi"/>
              </a:rPr>
              <a:t> 1886</a:t>
            </a:r>
            <a:r>
              <a:rPr sz="2400" b="1" spc="0" dirty="0" smtClean="0">
                <a:latin typeface="Berlin Sans FB Demi"/>
                <a:cs typeface="Berlin Sans FB Demi"/>
              </a:rPr>
              <a:t>"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Thi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was</a:t>
            </a:r>
            <a:r>
              <a:rPr sz="2400" b="1" spc="-15" dirty="0" smtClean="0">
                <a:latin typeface="Berlin Sans FB Demi"/>
                <a:cs typeface="Berlin Sans FB Demi"/>
              </a:rPr>
              <a:t> a </a:t>
            </a:r>
            <a:r>
              <a:rPr sz="2400" b="1" spc="-10" dirty="0" smtClean="0">
                <a:latin typeface="Berlin Sans FB Demi"/>
                <a:cs typeface="Berlin Sans FB Demi"/>
              </a:rPr>
              <a:t>fire </a:t>
            </a:r>
            <a:r>
              <a:rPr sz="2400" b="1" spc="-15" dirty="0" smtClean="0">
                <a:latin typeface="Berlin Sans FB Demi"/>
                <a:cs typeface="Berlin Sans FB Demi"/>
              </a:rPr>
              <a:t>and accident safe container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made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of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forged metal, which could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be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seale</a:t>
            </a:r>
            <a:r>
              <a:rPr sz="2400" b="1" spc="-15" dirty="0" smtClean="0">
                <a:latin typeface="Berlin Sans FB Demi"/>
                <a:cs typeface="Berlin Sans FB Demi"/>
              </a:rPr>
              <a:t>d </a:t>
            </a:r>
            <a:r>
              <a:rPr sz="2400" b="1" spc="-20" dirty="0" smtClean="0">
                <a:latin typeface="Berlin Sans FB Demi"/>
                <a:cs typeface="Berlin Sans FB Demi"/>
              </a:rPr>
              <a:t>wit</a:t>
            </a:r>
            <a:r>
              <a:rPr sz="2400" b="1" spc="-15" dirty="0" smtClean="0">
                <a:latin typeface="Berlin Sans FB Demi"/>
                <a:cs typeface="Berlin Sans FB Demi"/>
              </a:rPr>
              <a:t>h a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lock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an</a:t>
            </a:r>
            <a:r>
              <a:rPr sz="2400" b="1" spc="-15" dirty="0" smtClean="0">
                <a:latin typeface="Berlin Sans FB Demi"/>
                <a:cs typeface="Berlin Sans FB Demi"/>
              </a:rPr>
              <a:t>d </a:t>
            </a:r>
            <a:r>
              <a:rPr sz="2400" b="1" spc="-20" dirty="0" smtClean="0">
                <a:latin typeface="Berlin Sans FB Demi"/>
                <a:cs typeface="Berlin Sans FB Demi"/>
              </a:rPr>
              <a:t>key.</a:t>
            </a:r>
            <a:r>
              <a:rPr sz="2400" b="1" spc="-1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It </a:t>
            </a:r>
            <a:r>
              <a:rPr sz="2400" b="1" spc="-15" dirty="0" smtClean="0">
                <a:latin typeface="Berlin Sans FB Demi"/>
                <a:cs typeface="Berlin Sans FB Demi"/>
              </a:rPr>
              <a:t>was special </a:t>
            </a:r>
            <a:r>
              <a:rPr sz="2400" b="1" spc="-10" dirty="0" smtClean="0">
                <a:latin typeface="Berlin Sans FB Demi"/>
                <a:cs typeface="Berlin Sans FB Demi"/>
              </a:rPr>
              <a:t>in </a:t>
            </a:r>
            <a:r>
              <a:rPr sz="2400" b="1" spc="-15" dirty="0" smtClean="0">
                <a:latin typeface="Berlin Sans FB Demi"/>
                <a:cs typeface="Berlin Sans FB Demi"/>
              </a:rPr>
              <a:t>that </a:t>
            </a:r>
            <a:r>
              <a:rPr sz="2400" b="1" spc="-10" dirty="0" smtClean="0">
                <a:latin typeface="Berlin Sans FB Demi"/>
                <a:cs typeface="Berlin Sans FB Demi"/>
              </a:rPr>
              <a:t>it kept </a:t>
            </a:r>
            <a:r>
              <a:rPr sz="2400" b="1" spc="-15" dirty="0" smtClean="0">
                <a:latin typeface="Berlin Sans FB Demi"/>
                <a:cs typeface="Berlin Sans FB Demi"/>
              </a:rPr>
              <a:t>the papers separated.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Perhap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a</a:t>
            </a:r>
            <a:r>
              <a:rPr sz="2400" b="1" spc="-15" dirty="0" smtClean="0">
                <a:latin typeface="Berlin Sans FB Demi"/>
                <a:cs typeface="Berlin Sans FB Demi"/>
              </a:rPr>
              <a:t>n </a:t>
            </a:r>
            <a:r>
              <a:rPr sz="2400" b="1" spc="-20" dirty="0" smtClean="0">
                <a:latin typeface="Berlin Sans FB Demi"/>
                <a:cs typeface="Berlin Sans FB Demi"/>
              </a:rPr>
              <a:t>early</a:t>
            </a:r>
            <a:r>
              <a:rPr sz="2400" b="1" spc="-15" dirty="0" smtClean="0">
                <a:latin typeface="Berlin Sans FB Demi"/>
                <a:cs typeface="Berlin Sans FB Demi"/>
              </a:rPr>
              <a:t> forerunner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to the </a:t>
            </a:r>
            <a:r>
              <a:rPr sz="2400" b="1" spc="-10" dirty="0" smtClean="0">
                <a:latin typeface="Berlin Sans FB Demi"/>
                <a:cs typeface="Berlin Sans FB Demi"/>
              </a:rPr>
              <a:t>filofax?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>
              <a:lnSpc>
                <a:spcPct val="100000"/>
              </a:lnSpc>
            </a:pPr>
            <a:r>
              <a:rPr sz="3600" spc="-5" dirty="0" smtClean="0">
                <a:latin typeface="Arial"/>
                <a:cs typeface="Arial"/>
              </a:rPr>
              <a:t>Africa</a:t>
            </a:r>
            <a:r>
              <a:rPr sz="3600" spc="0" dirty="0" smtClean="0">
                <a:latin typeface="Arial"/>
                <a:cs typeface="Arial"/>
              </a:rPr>
              <a:t>n </a:t>
            </a:r>
            <a:r>
              <a:rPr sz="3600" spc="-5" dirty="0" smtClean="0">
                <a:latin typeface="Arial"/>
                <a:cs typeface="Arial"/>
              </a:rPr>
              <a:t>American</a:t>
            </a:r>
            <a:r>
              <a:rPr sz="3600" spc="0" dirty="0" smtClean="0">
                <a:latin typeface="Arial"/>
                <a:cs typeface="Arial"/>
              </a:rPr>
              <a:t>s </a:t>
            </a:r>
            <a:r>
              <a:rPr sz="3600" spc="-5" dirty="0" smtClean="0">
                <a:latin typeface="Arial"/>
                <a:cs typeface="Arial"/>
              </a:rPr>
              <a:t>i</a:t>
            </a:r>
            <a:r>
              <a:rPr sz="3600" spc="0" dirty="0" smtClean="0">
                <a:latin typeface="Arial"/>
                <a:cs typeface="Arial"/>
              </a:rPr>
              <a:t>n </a:t>
            </a:r>
            <a:r>
              <a:rPr sz="3600" spc="-5" dirty="0" smtClean="0">
                <a:latin typeface="Arial"/>
                <a:cs typeface="Arial"/>
              </a:rPr>
              <a:t>Transportation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3581400"/>
            <a:ext cx="2382773" cy="3019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2057400"/>
            <a:ext cx="1097279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0"/>
    </mc:Choice>
    <mc:Fallback>
      <p:transition spd="slow" advTm="923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219200"/>
            <a:ext cx="5334000" cy="1143000"/>
          </a:xfrm>
          <a:custGeom>
            <a:avLst/>
            <a:gdLst/>
            <a:ahLst/>
            <a:cxnLst/>
            <a:rect l="l" t="t" r="r" b="b"/>
            <a:pathLst>
              <a:path w="5334000" h="1143000">
                <a:moveTo>
                  <a:pt x="0" y="0"/>
                </a:moveTo>
                <a:lnTo>
                  <a:pt x="0" y="1143000"/>
                </a:lnTo>
                <a:lnTo>
                  <a:pt x="5334000" y="1142999"/>
                </a:lnTo>
                <a:lnTo>
                  <a:pt x="533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302" y="1433068"/>
            <a:ext cx="7114540" cy="4291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04185" marR="347345" indent="-632460">
              <a:lnSpc>
                <a:spcPts val="286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1849-1921 Andrew Jackson Beard Inventor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0" dirty="0" smtClean="0">
                <a:latin typeface="Berlin Sans FB Demi"/>
                <a:cs typeface="Berlin Sans FB Demi"/>
              </a:rPr>
              <a:t>–Rail</a:t>
            </a:r>
            <a:r>
              <a:rPr sz="2400" b="1" spc="6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Couplers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3535">
              <a:lnSpc>
                <a:spcPct val="80000"/>
              </a:lnSpc>
            </a:pPr>
            <a:r>
              <a:rPr sz="2800" b="1" spc="-5" dirty="0" smtClean="0">
                <a:latin typeface="Berlin Sans FB Demi"/>
                <a:cs typeface="Berlin Sans FB Demi"/>
              </a:rPr>
              <a:t>Andre</a:t>
            </a:r>
            <a:r>
              <a:rPr sz="2800" b="1" spc="0" dirty="0" smtClean="0">
                <a:latin typeface="Berlin Sans FB Demi"/>
                <a:cs typeface="Berlin Sans FB Demi"/>
              </a:rPr>
              <a:t>w </a:t>
            </a:r>
            <a:r>
              <a:rPr sz="2800" b="1" spc="-5" dirty="0" smtClean="0">
                <a:latin typeface="Berlin Sans FB Demi"/>
                <a:cs typeface="Berlin Sans FB Demi"/>
              </a:rPr>
              <a:t>Bear</a:t>
            </a:r>
            <a:r>
              <a:rPr sz="2800" b="1" spc="0" dirty="0" smtClean="0">
                <a:latin typeface="Berlin Sans FB Demi"/>
                <a:cs typeface="Berlin Sans FB Demi"/>
              </a:rPr>
              <a:t>d </a:t>
            </a:r>
            <a:r>
              <a:rPr sz="2800" b="1" spc="-5" dirty="0" smtClean="0">
                <a:latin typeface="Berlin Sans FB Demi"/>
                <a:cs typeface="Berlin Sans FB Demi"/>
              </a:rPr>
              <a:t>(1849-1921</a:t>
            </a:r>
            <a:r>
              <a:rPr sz="2800" b="1" spc="0" dirty="0" smtClean="0">
                <a:latin typeface="Berlin Sans FB Demi"/>
                <a:cs typeface="Berlin Sans FB Demi"/>
              </a:rPr>
              <a:t>) </a:t>
            </a:r>
            <a:r>
              <a:rPr sz="2800" b="1" spc="-5" dirty="0" smtClean="0">
                <a:latin typeface="Berlin Sans FB Demi"/>
                <a:cs typeface="Berlin Sans FB Demi"/>
              </a:rPr>
              <a:t>I</a:t>
            </a:r>
            <a:r>
              <a:rPr sz="2800" b="1" spc="0" dirty="0" smtClean="0">
                <a:latin typeface="Berlin Sans FB Demi"/>
                <a:cs typeface="Berlin Sans FB Demi"/>
              </a:rPr>
              <a:t>n </a:t>
            </a:r>
            <a:r>
              <a:rPr sz="2800" b="1" spc="-5" dirty="0" smtClean="0">
                <a:latin typeface="Berlin Sans FB Demi"/>
                <a:cs typeface="Berlin Sans FB Demi"/>
              </a:rPr>
              <a:t>1892</a:t>
            </a:r>
            <a:r>
              <a:rPr sz="2800" b="1" spc="0" dirty="0" smtClean="0">
                <a:latin typeface="Berlin Sans FB Demi"/>
                <a:cs typeface="Berlin Sans FB Demi"/>
              </a:rPr>
              <a:t>, </a:t>
            </a:r>
            <a:r>
              <a:rPr sz="2800" b="1" spc="-5" dirty="0" smtClean="0">
                <a:latin typeface="Berlin Sans FB Demi"/>
                <a:cs typeface="Berlin Sans FB Demi"/>
              </a:rPr>
              <a:t>he patente</a:t>
            </a:r>
            <a:r>
              <a:rPr sz="2800" b="1" spc="0" dirty="0" smtClean="0">
                <a:latin typeface="Berlin Sans FB Demi"/>
                <a:cs typeface="Berlin Sans FB Demi"/>
              </a:rPr>
              <a:t>d a </a:t>
            </a:r>
            <a:r>
              <a:rPr sz="2800" b="1" spc="-5" dirty="0" smtClean="0">
                <a:latin typeface="Berlin Sans FB Demi"/>
                <a:cs typeface="Berlin Sans FB Demi"/>
              </a:rPr>
              <a:t>rotar</a:t>
            </a:r>
            <a:r>
              <a:rPr sz="2800" b="1" spc="0" dirty="0" smtClean="0">
                <a:latin typeface="Berlin Sans FB Demi"/>
                <a:cs typeface="Berlin Sans FB Demi"/>
              </a:rPr>
              <a:t>y </a:t>
            </a:r>
            <a:r>
              <a:rPr sz="2800" b="1" spc="-5" dirty="0" smtClean="0">
                <a:latin typeface="Berlin Sans FB Demi"/>
                <a:cs typeface="Berlin Sans FB Demi"/>
              </a:rPr>
              <a:t>engine</a:t>
            </a:r>
            <a:r>
              <a:rPr sz="2800" b="1" spc="0" dirty="0" smtClean="0">
                <a:latin typeface="Berlin Sans FB Demi"/>
                <a:cs typeface="Berlin Sans FB Demi"/>
              </a:rPr>
              <a:t>. </a:t>
            </a:r>
            <a:r>
              <a:rPr sz="2800" b="1" spc="-5" dirty="0" smtClean="0">
                <a:latin typeface="Berlin Sans FB Demi"/>
                <a:cs typeface="Berlin Sans FB Demi"/>
              </a:rPr>
              <a:t>I</a:t>
            </a:r>
            <a:r>
              <a:rPr sz="2800" b="1" spc="0" dirty="0" smtClean="0">
                <a:latin typeface="Berlin Sans FB Demi"/>
                <a:cs typeface="Berlin Sans FB Demi"/>
              </a:rPr>
              <a:t>n </a:t>
            </a:r>
            <a:r>
              <a:rPr sz="2800" b="1" spc="-5" dirty="0" smtClean="0">
                <a:latin typeface="Berlin Sans FB Demi"/>
                <a:cs typeface="Berlin Sans FB Demi"/>
              </a:rPr>
              <a:t>1897</a:t>
            </a:r>
            <a:r>
              <a:rPr sz="2800" b="1" spc="0" dirty="0" smtClean="0">
                <a:latin typeface="Berlin Sans FB Demi"/>
                <a:cs typeface="Berlin Sans FB Demi"/>
              </a:rPr>
              <a:t>, </a:t>
            </a:r>
            <a:r>
              <a:rPr sz="2800" b="1" spc="-5" dirty="0" smtClean="0">
                <a:latin typeface="Berlin Sans FB Demi"/>
                <a:cs typeface="Berlin Sans FB Demi"/>
              </a:rPr>
              <a:t>Andrew Bear</a:t>
            </a:r>
            <a:r>
              <a:rPr sz="2800" b="1" spc="0" dirty="0" smtClean="0">
                <a:latin typeface="Berlin Sans FB Demi"/>
                <a:cs typeface="Berlin Sans FB Demi"/>
              </a:rPr>
              <a:t>d </a:t>
            </a:r>
            <a:r>
              <a:rPr sz="2800" b="1" spc="-5" dirty="0" smtClean="0">
                <a:latin typeface="Berlin Sans FB Demi"/>
                <a:cs typeface="Berlin Sans FB Demi"/>
              </a:rPr>
              <a:t>patente</a:t>
            </a:r>
            <a:r>
              <a:rPr sz="2800" b="1" spc="0" dirty="0" smtClean="0">
                <a:latin typeface="Berlin Sans FB Demi"/>
                <a:cs typeface="Berlin Sans FB Demi"/>
              </a:rPr>
              <a:t>d </a:t>
            </a:r>
            <a:r>
              <a:rPr sz="2800" b="1" spc="-5" dirty="0" smtClean="0">
                <a:latin typeface="Berlin Sans FB Demi"/>
                <a:cs typeface="Berlin Sans FB Demi"/>
              </a:rPr>
              <a:t>a</a:t>
            </a:r>
            <a:r>
              <a:rPr sz="2800" b="1" spc="0" dirty="0" smtClean="0">
                <a:latin typeface="Berlin Sans FB Demi"/>
                <a:cs typeface="Berlin Sans FB Demi"/>
              </a:rPr>
              <a:t>n </a:t>
            </a:r>
            <a:r>
              <a:rPr sz="2800" b="1" spc="-5" dirty="0" smtClean="0">
                <a:latin typeface="Berlin Sans FB Demi"/>
                <a:cs typeface="Berlin Sans FB Demi"/>
              </a:rPr>
              <a:t>improvemen</a:t>
            </a:r>
            <a:r>
              <a:rPr sz="2800" b="1" spc="0" dirty="0" smtClean="0">
                <a:latin typeface="Berlin Sans FB Demi"/>
                <a:cs typeface="Berlin Sans FB Demi"/>
              </a:rPr>
              <a:t>t </a:t>
            </a:r>
            <a:r>
              <a:rPr sz="2800" b="1" spc="-5" dirty="0" smtClean="0">
                <a:latin typeface="Berlin Sans FB Demi"/>
                <a:cs typeface="Berlin Sans FB Demi"/>
              </a:rPr>
              <a:t>to railroa</a:t>
            </a:r>
            <a:r>
              <a:rPr sz="2800" b="1" spc="0" dirty="0" smtClean="0">
                <a:latin typeface="Berlin Sans FB Demi"/>
                <a:cs typeface="Berlin Sans FB Demi"/>
              </a:rPr>
              <a:t>d </a:t>
            </a:r>
            <a:r>
              <a:rPr sz="2800" b="1" spc="-5" dirty="0" smtClean="0">
                <a:latin typeface="Berlin Sans FB Demi"/>
                <a:cs typeface="Berlin Sans FB Demi"/>
              </a:rPr>
              <a:t>ca</a:t>
            </a:r>
            <a:r>
              <a:rPr sz="2800" b="1" spc="0" dirty="0" smtClean="0">
                <a:latin typeface="Berlin Sans FB Demi"/>
                <a:cs typeface="Berlin Sans FB Demi"/>
              </a:rPr>
              <a:t>r</a:t>
            </a:r>
            <a:r>
              <a:rPr sz="2800" b="1" spc="-5" dirty="0" smtClean="0">
                <a:latin typeface="Berlin Sans FB Demi"/>
                <a:cs typeface="Berlin Sans FB Demi"/>
              </a:rPr>
              <a:t> coupler</a:t>
            </a:r>
            <a:r>
              <a:rPr sz="2800" b="1" spc="0" dirty="0" smtClean="0">
                <a:latin typeface="Berlin Sans FB Demi"/>
                <a:cs typeface="Berlin Sans FB Demi"/>
              </a:rPr>
              <a:t>s</a:t>
            </a:r>
            <a:r>
              <a:rPr sz="2800" b="1" spc="-5" dirty="0" smtClean="0">
                <a:latin typeface="Berlin Sans FB Demi"/>
                <a:cs typeface="Berlin Sans FB Demi"/>
              </a:rPr>
              <a:t> commonl</a:t>
            </a:r>
            <a:r>
              <a:rPr sz="2800" b="1" spc="0" dirty="0" smtClean="0">
                <a:latin typeface="Berlin Sans FB Demi"/>
                <a:cs typeface="Berlin Sans FB Demi"/>
              </a:rPr>
              <a:t>y</a:t>
            </a:r>
            <a:r>
              <a:rPr sz="2800" b="1" spc="-5" dirty="0" smtClean="0">
                <a:latin typeface="Berlin Sans FB Demi"/>
                <a:cs typeface="Berlin Sans FB Demi"/>
              </a:rPr>
              <a:t> calle</a:t>
            </a:r>
            <a:r>
              <a:rPr sz="2800" b="1" spc="0" dirty="0" smtClean="0">
                <a:latin typeface="Berlin Sans FB Demi"/>
                <a:cs typeface="Berlin Sans FB Demi"/>
              </a:rPr>
              <a:t>d</a:t>
            </a:r>
            <a:r>
              <a:rPr sz="2800" b="1" spc="-5" dirty="0" smtClean="0">
                <a:latin typeface="Berlin Sans FB Demi"/>
                <a:cs typeface="Berlin Sans FB Demi"/>
              </a:rPr>
              <a:t> the </a:t>
            </a:r>
            <a:r>
              <a:rPr sz="2800" b="1" u="heavy" spc="0" dirty="0" smtClean="0">
                <a:latin typeface="Berlin Sans FB Demi"/>
                <a:cs typeface="Berlin Sans FB Demi"/>
              </a:rPr>
              <a:t>Jenny Coupler</a:t>
            </a:r>
            <a:r>
              <a:rPr sz="2800" b="1" spc="-15" dirty="0" smtClean="0">
                <a:latin typeface="Berlin Sans FB Demi"/>
                <a:cs typeface="Berlin Sans FB Demi"/>
              </a:rPr>
              <a:t> </a:t>
            </a:r>
            <a:r>
              <a:rPr sz="2800" b="1" spc="-5" dirty="0" smtClean="0">
                <a:latin typeface="Berlin Sans FB Demi"/>
                <a:cs typeface="Berlin Sans FB Demi"/>
              </a:rPr>
              <a:t>(no</a:t>
            </a:r>
            <a:r>
              <a:rPr sz="2800" b="1" spc="0" dirty="0" smtClean="0">
                <a:latin typeface="Berlin Sans FB Demi"/>
                <a:cs typeface="Berlin Sans FB Demi"/>
              </a:rPr>
              <a:t>t </a:t>
            </a:r>
            <a:r>
              <a:rPr sz="2800" b="1" spc="-5" dirty="0" smtClean="0">
                <a:latin typeface="Berlin Sans FB Demi"/>
                <a:cs typeface="Berlin Sans FB Demi"/>
              </a:rPr>
              <a:t>t</a:t>
            </a:r>
            <a:r>
              <a:rPr sz="2800" b="1" spc="0" dirty="0" smtClean="0">
                <a:latin typeface="Berlin Sans FB Demi"/>
                <a:cs typeface="Berlin Sans FB Demi"/>
              </a:rPr>
              <a:t>o </a:t>
            </a:r>
            <a:r>
              <a:rPr sz="2800" b="1" spc="-5" dirty="0" smtClean="0">
                <a:latin typeface="Berlin Sans FB Demi"/>
                <a:cs typeface="Berlin Sans FB Demi"/>
              </a:rPr>
              <a:t>b</a:t>
            </a:r>
            <a:r>
              <a:rPr sz="2800" b="1" spc="0" dirty="0" smtClean="0">
                <a:latin typeface="Berlin Sans FB Demi"/>
                <a:cs typeface="Berlin Sans FB Demi"/>
              </a:rPr>
              <a:t>e </a:t>
            </a:r>
            <a:r>
              <a:rPr sz="2800" b="1" spc="-5" dirty="0" smtClean="0">
                <a:latin typeface="Berlin Sans FB Demi"/>
                <a:cs typeface="Berlin Sans FB Demi"/>
              </a:rPr>
              <a:t>mistake</a:t>
            </a:r>
            <a:r>
              <a:rPr sz="2800" b="1" spc="0" dirty="0" smtClean="0">
                <a:latin typeface="Berlin Sans FB Demi"/>
                <a:cs typeface="Berlin Sans FB Demi"/>
              </a:rPr>
              <a:t>n </a:t>
            </a:r>
            <a:r>
              <a:rPr sz="2800" b="1" spc="-5" dirty="0" smtClean="0">
                <a:latin typeface="Berlin Sans FB Demi"/>
                <a:cs typeface="Berlin Sans FB Demi"/>
              </a:rPr>
              <a:t>fo</a:t>
            </a:r>
            <a:r>
              <a:rPr sz="2800" b="1" spc="0" dirty="0" smtClean="0">
                <a:latin typeface="Berlin Sans FB Demi"/>
                <a:cs typeface="Berlin Sans FB Demi"/>
              </a:rPr>
              <a:t>r </a:t>
            </a:r>
            <a:r>
              <a:rPr sz="2800" b="1" spc="-5" dirty="0" smtClean="0">
                <a:latin typeface="Berlin Sans FB Demi"/>
                <a:cs typeface="Berlin Sans FB Demi"/>
              </a:rPr>
              <a:t>the Janne</a:t>
            </a:r>
            <a:r>
              <a:rPr sz="2800" b="1" spc="0" dirty="0" smtClean="0">
                <a:latin typeface="Berlin Sans FB Demi"/>
                <a:cs typeface="Berlin Sans FB Demi"/>
              </a:rPr>
              <a:t>y </a:t>
            </a:r>
            <a:r>
              <a:rPr sz="2800" b="1" spc="-5" dirty="0" smtClean="0">
                <a:latin typeface="Berlin Sans FB Demi"/>
                <a:cs typeface="Berlin Sans FB Demi"/>
              </a:rPr>
              <a:t>coupler)</a:t>
            </a:r>
            <a:r>
              <a:rPr sz="2800" b="1" spc="0" dirty="0" smtClean="0">
                <a:latin typeface="Berlin Sans FB Demi"/>
                <a:cs typeface="Berlin Sans FB Demi"/>
              </a:rPr>
              <a:t>. </a:t>
            </a:r>
            <a:r>
              <a:rPr sz="2800" b="1" spc="-5" dirty="0" smtClean="0">
                <a:latin typeface="Berlin Sans FB Demi"/>
                <a:cs typeface="Berlin Sans FB Demi"/>
              </a:rPr>
              <a:t>I</a:t>
            </a:r>
            <a:r>
              <a:rPr sz="2800" b="1" spc="0" dirty="0" smtClean="0">
                <a:latin typeface="Berlin Sans FB Demi"/>
                <a:cs typeface="Berlin Sans FB Demi"/>
              </a:rPr>
              <a:t>t </a:t>
            </a:r>
            <a:r>
              <a:rPr sz="2800" b="1" spc="-5" dirty="0" smtClean="0">
                <a:latin typeface="Berlin Sans FB Demi"/>
                <a:cs typeface="Berlin Sans FB Demi"/>
              </a:rPr>
              <a:t>di</a:t>
            </a:r>
            <a:r>
              <a:rPr sz="2800" b="1" spc="0" dirty="0" smtClean="0">
                <a:latin typeface="Berlin Sans FB Demi"/>
                <a:cs typeface="Berlin Sans FB Demi"/>
              </a:rPr>
              <a:t>d </a:t>
            </a:r>
            <a:r>
              <a:rPr sz="2800" b="1" spc="-5" dirty="0" smtClean="0">
                <a:latin typeface="Berlin Sans FB Demi"/>
                <a:cs typeface="Berlin Sans FB Demi"/>
              </a:rPr>
              <a:t>th</a:t>
            </a:r>
            <a:r>
              <a:rPr sz="2800" b="1" spc="0" dirty="0" smtClean="0">
                <a:latin typeface="Berlin Sans FB Demi"/>
                <a:cs typeface="Berlin Sans FB Demi"/>
              </a:rPr>
              <a:t>e </a:t>
            </a:r>
            <a:r>
              <a:rPr sz="2800" b="1" spc="-5" dirty="0" smtClean="0">
                <a:latin typeface="Berlin Sans FB Demi"/>
                <a:cs typeface="Berlin Sans FB Demi"/>
              </a:rPr>
              <a:t>dangerou</a:t>
            </a:r>
            <a:r>
              <a:rPr sz="2800" b="1" spc="0" dirty="0" smtClean="0">
                <a:latin typeface="Berlin Sans FB Demi"/>
                <a:cs typeface="Berlin Sans FB Demi"/>
              </a:rPr>
              <a:t>s </a:t>
            </a:r>
            <a:r>
              <a:rPr sz="2800" b="1" spc="-5" dirty="0" smtClean="0">
                <a:latin typeface="Berlin Sans FB Demi"/>
                <a:cs typeface="Berlin Sans FB Demi"/>
              </a:rPr>
              <a:t>job o</a:t>
            </a:r>
            <a:r>
              <a:rPr sz="2800" b="1" spc="0" dirty="0" smtClean="0">
                <a:latin typeface="Berlin Sans FB Demi"/>
                <a:cs typeface="Berlin Sans FB Demi"/>
              </a:rPr>
              <a:t>f </a:t>
            </a:r>
            <a:r>
              <a:rPr sz="2800" b="1" spc="-5" dirty="0" smtClean="0">
                <a:latin typeface="Berlin Sans FB Demi"/>
                <a:cs typeface="Berlin Sans FB Demi"/>
              </a:rPr>
              <a:t>hookin</a:t>
            </a:r>
            <a:r>
              <a:rPr sz="2800" b="1" spc="0" dirty="0" smtClean="0">
                <a:latin typeface="Berlin Sans FB Demi"/>
                <a:cs typeface="Berlin Sans FB Demi"/>
              </a:rPr>
              <a:t>g </a:t>
            </a:r>
            <a:r>
              <a:rPr sz="2800" b="1" spc="-5" dirty="0" smtClean="0">
                <a:latin typeface="Berlin Sans FB Demi"/>
                <a:cs typeface="Berlin Sans FB Demi"/>
              </a:rPr>
              <a:t>railroa</a:t>
            </a:r>
            <a:r>
              <a:rPr sz="2800" b="1" spc="0" dirty="0" smtClean="0">
                <a:latin typeface="Berlin Sans FB Demi"/>
                <a:cs typeface="Berlin Sans FB Demi"/>
              </a:rPr>
              <a:t>d </a:t>
            </a:r>
            <a:r>
              <a:rPr sz="2800" b="1" spc="-5" dirty="0" smtClean="0">
                <a:latin typeface="Berlin Sans FB Demi"/>
                <a:cs typeface="Berlin Sans FB Demi"/>
              </a:rPr>
              <a:t>car</a:t>
            </a:r>
            <a:r>
              <a:rPr sz="2800" b="1" spc="0" dirty="0" smtClean="0">
                <a:latin typeface="Berlin Sans FB Demi"/>
                <a:cs typeface="Berlin Sans FB Demi"/>
              </a:rPr>
              <a:t>s </a:t>
            </a:r>
            <a:r>
              <a:rPr sz="2800" b="1" spc="-5" dirty="0" smtClean="0">
                <a:latin typeface="Berlin Sans FB Demi"/>
                <a:cs typeface="Berlin Sans FB Demi"/>
              </a:rPr>
              <a:t>together,</a:t>
            </a:r>
            <a:r>
              <a:rPr sz="2800" b="1" spc="0" dirty="0" smtClean="0">
                <a:latin typeface="Berlin Sans FB Demi"/>
                <a:cs typeface="Berlin Sans FB Demi"/>
              </a:rPr>
              <a:t>. </a:t>
            </a:r>
            <a:r>
              <a:rPr sz="2800" b="1" spc="-5" dirty="0" smtClean="0">
                <a:latin typeface="Berlin Sans FB Demi"/>
                <a:cs typeface="Berlin Sans FB Demi"/>
              </a:rPr>
              <a:t>Andrew Bear</a:t>
            </a:r>
            <a:r>
              <a:rPr sz="2800" b="1" spc="0" dirty="0" smtClean="0">
                <a:latin typeface="Berlin Sans FB Demi"/>
                <a:cs typeface="Berlin Sans FB Demi"/>
              </a:rPr>
              <a:t>d</a:t>
            </a:r>
            <a:r>
              <a:rPr sz="2800" b="1" spc="-5" dirty="0" smtClean="0">
                <a:latin typeface="Berlin Sans FB Demi"/>
                <a:cs typeface="Berlin Sans FB Demi"/>
              </a:rPr>
              <a:t> receive</a:t>
            </a:r>
            <a:r>
              <a:rPr sz="2800" b="1" spc="0" dirty="0" smtClean="0">
                <a:latin typeface="Berlin Sans FB Demi"/>
                <a:cs typeface="Berlin Sans FB Demi"/>
              </a:rPr>
              <a:t>d</a:t>
            </a:r>
            <a:r>
              <a:rPr sz="2800" b="1" spc="-5" dirty="0" smtClean="0">
                <a:latin typeface="Berlin Sans FB Demi"/>
                <a:cs typeface="Berlin Sans FB Demi"/>
              </a:rPr>
              <a:t> $50,00</a:t>
            </a:r>
            <a:r>
              <a:rPr sz="2800" b="1" spc="0" dirty="0" smtClean="0">
                <a:latin typeface="Berlin Sans FB Demi"/>
                <a:cs typeface="Berlin Sans FB Demi"/>
              </a:rPr>
              <a:t>0 </a:t>
            </a:r>
            <a:r>
              <a:rPr sz="2800" b="1" spc="-5" dirty="0" smtClean="0">
                <a:latin typeface="Berlin Sans FB Demi"/>
                <a:cs typeface="Berlin Sans FB Demi"/>
              </a:rPr>
              <a:t>fo</a:t>
            </a:r>
            <a:r>
              <a:rPr sz="2800" b="1" spc="0" dirty="0" smtClean="0">
                <a:latin typeface="Berlin Sans FB Demi"/>
                <a:cs typeface="Berlin Sans FB Demi"/>
              </a:rPr>
              <a:t>r</a:t>
            </a:r>
            <a:r>
              <a:rPr sz="2800" b="1" spc="-5" dirty="0" smtClean="0">
                <a:latin typeface="Berlin Sans FB Demi"/>
                <a:cs typeface="Berlin Sans FB Demi"/>
              </a:rPr>
              <a:t> th</a:t>
            </a:r>
            <a:r>
              <a:rPr sz="2800" b="1" spc="0" dirty="0" smtClean="0">
                <a:latin typeface="Berlin Sans FB Demi"/>
                <a:cs typeface="Berlin Sans FB Demi"/>
              </a:rPr>
              <a:t>e</a:t>
            </a:r>
            <a:r>
              <a:rPr sz="2800" b="1" spc="-5" dirty="0" smtClean="0">
                <a:latin typeface="Berlin Sans FB Demi"/>
                <a:cs typeface="Berlin Sans FB Demi"/>
              </a:rPr>
              <a:t> patent </a:t>
            </a:r>
            <a:r>
              <a:rPr sz="2800" b="1" spc="0" dirty="0" smtClean="0">
                <a:latin typeface="Berlin Sans FB Demi"/>
                <a:cs typeface="Berlin Sans FB Demi"/>
              </a:rPr>
              <a:t>rights to his Jenny coupler.</a:t>
            </a:r>
            <a:endParaRPr sz="28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594" y="3952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066800"/>
            <a:ext cx="103632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" y="1047750"/>
            <a:ext cx="1074419" cy="1257300"/>
          </a:xfrm>
          <a:custGeom>
            <a:avLst/>
            <a:gdLst/>
            <a:ahLst/>
            <a:cxnLst/>
            <a:rect l="l" t="t" r="r" b="b"/>
            <a:pathLst>
              <a:path w="1074419" h="1257300">
                <a:moveTo>
                  <a:pt x="0" y="1257300"/>
                </a:moveTo>
                <a:lnTo>
                  <a:pt x="0" y="0"/>
                </a:lnTo>
                <a:lnTo>
                  <a:pt x="1074419" y="0"/>
                </a:lnTo>
                <a:lnTo>
                  <a:pt x="1074419" y="1257300"/>
                </a:lnTo>
                <a:lnTo>
                  <a:pt x="0" y="1257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5"/>
    </mc:Choice>
    <mc:Fallback>
      <p:transition spd="slow" advTm="917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066800"/>
            <a:ext cx="7848600" cy="640080"/>
          </a:xfrm>
          <a:custGeom>
            <a:avLst/>
            <a:gdLst/>
            <a:ahLst/>
            <a:cxnLst/>
            <a:rect l="l" t="t" r="r" b="b"/>
            <a:pathLst>
              <a:path w="7848600" h="640080">
                <a:moveTo>
                  <a:pt x="0" y="0"/>
                </a:moveTo>
                <a:lnTo>
                  <a:pt x="0" y="640080"/>
                </a:lnTo>
                <a:lnTo>
                  <a:pt x="7848600" y="640080"/>
                </a:lnTo>
                <a:lnTo>
                  <a:pt x="784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1095" y="1196340"/>
            <a:ext cx="7181215" cy="5186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32100" algn="l"/>
              </a:tabLst>
            </a:pPr>
            <a:r>
              <a:rPr sz="2400" b="1" dirty="0" smtClean="0">
                <a:latin typeface="Berlin Sans FB Demi"/>
                <a:cs typeface="Berlin Sans FB Demi"/>
              </a:rPr>
              <a:t>1896 </a:t>
            </a:r>
            <a:r>
              <a:rPr sz="2400" b="1" spc="-15" dirty="0" smtClean="0">
                <a:latin typeface="Berlin Sans FB Demi"/>
                <a:cs typeface="Berlin Sans FB Demi"/>
              </a:rPr>
              <a:t>Charles Brooks	Black Inventor -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Paper Punch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2"/>
              </a:spcBef>
            </a:pPr>
            <a:endParaRPr sz="1200"/>
          </a:p>
          <a:p>
            <a:pPr marL="2689225" marR="12700" indent="-342900">
              <a:lnSpc>
                <a:spcPct val="898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Charle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Brook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15" dirty="0" smtClean="0">
                <a:latin typeface="Berlin Sans FB Demi"/>
                <a:cs typeface="Berlin Sans FB Demi"/>
              </a:rPr>
              <a:t>-</a:t>
            </a:r>
            <a:r>
              <a:rPr sz="2400" b="1" spc="5" dirty="0" smtClean="0">
                <a:latin typeface="Berlin Sans FB Demi"/>
                <a:cs typeface="Berlin Sans FB Demi"/>
              </a:rPr>
              <a:t> S</a:t>
            </a:r>
            <a:r>
              <a:rPr sz="2400" b="1" spc="-20" dirty="0" smtClean="0">
                <a:latin typeface="Berlin Sans FB Demi"/>
                <a:cs typeface="Berlin Sans FB Demi"/>
              </a:rPr>
              <a:t>tree</a:t>
            </a:r>
            <a:r>
              <a:rPr sz="2400" b="1" spc="-10" dirty="0" smtClean="0">
                <a:latin typeface="Berlin Sans FB Demi"/>
                <a:cs typeface="Berlin Sans FB Demi"/>
              </a:rPr>
              <a:t>t </a:t>
            </a:r>
            <a:r>
              <a:rPr sz="2400" b="1" spc="-20" dirty="0" smtClean="0">
                <a:latin typeface="Berlin Sans FB Demi"/>
                <a:cs typeface="Berlin Sans FB Demi"/>
              </a:rPr>
              <a:t>Sweeper Truc</a:t>
            </a:r>
            <a:r>
              <a:rPr sz="2400" b="1" spc="-15" dirty="0" smtClean="0">
                <a:latin typeface="Berlin Sans FB Demi"/>
                <a:cs typeface="Berlin Sans FB Demi"/>
              </a:rPr>
              <a:t>k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Charle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Brook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o</a:t>
            </a:r>
            <a:r>
              <a:rPr sz="2400" b="1" spc="-10" dirty="0" smtClean="0">
                <a:latin typeface="Berlin Sans FB Demi"/>
                <a:cs typeface="Berlin Sans FB Demi"/>
              </a:rPr>
              <a:t>f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Newark,</a:t>
            </a:r>
            <a:r>
              <a:rPr sz="2400" b="1" spc="-1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New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Jersey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invented improvements to </a:t>
            </a:r>
            <a:r>
              <a:rPr sz="2400" b="1" spc="-10" dirty="0" smtClean="0">
                <a:latin typeface="Berlin Sans FB Demi"/>
                <a:cs typeface="Berlin Sans FB Demi"/>
              </a:rPr>
              <a:t>street </a:t>
            </a:r>
            <a:r>
              <a:rPr sz="2400" b="1" spc="-15" dirty="0" smtClean="0">
                <a:latin typeface="Berlin Sans FB Demi"/>
                <a:cs typeface="Berlin Sans FB Demi"/>
              </a:rPr>
              <a:t>sweeper trucks that he patented on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Marc</a:t>
            </a:r>
            <a:r>
              <a:rPr sz="2400" b="1" spc="-15" dirty="0" smtClean="0">
                <a:latin typeface="Berlin Sans FB Demi"/>
                <a:cs typeface="Berlin Sans FB Demi"/>
              </a:rPr>
              <a:t>h 17</a:t>
            </a:r>
            <a:r>
              <a:rPr sz="2400" b="1" spc="-10" dirty="0" smtClean="0">
                <a:latin typeface="Berlin Sans FB Demi"/>
                <a:cs typeface="Berlin Sans FB Demi"/>
              </a:rPr>
              <a:t>, </a:t>
            </a:r>
            <a:r>
              <a:rPr sz="2400" b="1" spc="-20" dirty="0" smtClean="0">
                <a:latin typeface="Berlin Sans FB Demi"/>
                <a:cs typeface="Berlin Sans FB Demi"/>
              </a:rPr>
              <a:t>1896</a:t>
            </a:r>
            <a:r>
              <a:rPr sz="2400" b="1" spc="-10" dirty="0" smtClean="0">
                <a:latin typeface="Berlin Sans FB Demi"/>
                <a:cs typeface="Berlin Sans FB Demi"/>
              </a:rPr>
              <a:t>. </a:t>
            </a:r>
            <a:r>
              <a:rPr sz="2400" b="1" spc="-20" dirty="0" smtClean="0">
                <a:latin typeface="Berlin Sans FB Demi"/>
                <a:cs typeface="Berlin Sans FB Demi"/>
              </a:rPr>
              <a:t>Charle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Brooks</a:t>
            </a:r>
            <a:r>
              <a:rPr sz="2400" b="1" spc="-15" dirty="0" smtClean="0">
                <a:latin typeface="Berlin Sans FB Demi"/>
                <a:cs typeface="Berlin Sans FB Demi"/>
              </a:rPr>
              <a:t> also patented an early paper punch, also called a ticket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 punch. </a:t>
            </a:r>
            <a:r>
              <a:rPr sz="2400" b="1" spc="-10" dirty="0" smtClean="0">
                <a:latin typeface="Berlin Sans FB Demi"/>
                <a:cs typeface="Berlin Sans FB Demi"/>
              </a:rPr>
              <a:t>It </a:t>
            </a:r>
            <a:r>
              <a:rPr sz="2400" b="1" spc="-15" dirty="0" smtClean="0">
                <a:latin typeface="Berlin Sans FB Demi"/>
                <a:cs typeface="Berlin Sans FB Demi"/>
              </a:rPr>
              <a:t>was a </a:t>
            </a:r>
            <a:r>
              <a:rPr sz="2400" b="1" u="heavy" spc="-15" dirty="0" smtClean="0">
                <a:latin typeface="Berlin Sans FB Demi"/>
                <a:cs typeface="Berlin Sans FB Demi"/>
              </a:rPr>
              <a:t>ticket punch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that had a </a:t>
            </a:r>
            <a:r>
              <a:rPr sz="2400" b="1" spc="-10" dirty="0" smtClean="0">
                <a:latin typeface="Berlin Sans FB Demi"/>
                <a:cs typeface="Berlin Sans FB Demi"/>
              </a:rPr>
              <a:t>built-in </a:t>
            </a:r>
            <a:r>
              <a:rPr sz="2400" b="1" spc="-15" dirty="0" smtClean="0">
                <a:latin typeface="Berlin Sans FB Demi"/>
                <a:cs typeface="Berlin Sans FB Demi"/>
              </a:rPr>
              <a:t>receptacle on one</a:t>
            </a:r>
            <a:r>
              <a:rPr sz="2400" b="1" spc="-10" dirty="0" smtClean="0">
                <a:latin typeface="Berlin Sans FB Demi"/>
                <a:cs typeface="Berlin Sans FB Demi"/>
              </a:rPr>
              <a:t> of </a:t>
            </a:r>
            <a:r>
              <a:rPr sz="2400" b="1" spc="-15" dirty="0" smtClean="0">
                <a:latin typeface="Berlin Sans FB Demi"/>
                <a:cs typeface="Berlin Sans FB Demi"/>
              </a:rPr>
              <a:t>the </a:t>
            </a:r>
            <a:r>
              <a:rPr sz="2400" b="1" spc="-10" dirty="0" smtClean="0">
                <a:latin typeface="Berlin Sans FB Demi"/>
                <a:cs typeface="Berlin Sans FB Demi"/>
              </a:rPr>
              <a:t>jars </a:t>
            </a:r>
            <a:r>
              <a:rPr sz="2400" b="1" spc="-15" dirty="0" smtClean="0">
                <a:latin typeface="Berlin Sans FB Demi"/>
                <a:cs typeface="Berlin Sans FB Demi"/>
              </a:rPr>
              <a:t>to </a:t>
            </a:r>
            <a:r>
              <a:rPr sz="2400" b="1" spc="-10" dirty="0" smtClean="0">
                <a:latin typeface="Berlin Sans FB Demi"/>
                <a:cs typeface="Berlin Sans FB Demi"/>
              </a:rPr>
              <a:t>collect </a:t>
            </a:r>
            <a:r>
              <a:rPr sz="2400" b="1" spc="-15" dirty="0" smtClean="0">
                <a:latin typeface="Berlin Sans FB Demi"/>
                <a:cs typeface="Berlin Sans FB Demi"/>
              </a:rPr>
              <a:t>the round</a:t>
            </a:r>
            <a:r>
              <a:rPr sz="2400" b="1" spc="-10" dirty="0" smtClean="0">
                <a:latin typeface="Berlin Sans FB Demi"/>
                <a:cs typeface="Berlin Sans FB Demi"/>
              </a:rPr>
              <a:t> pieces </a:t>
            </a:r>
            <a:r>
              <a:rPr sz="2400" b="1" spc="-15" dirty="0" smtClean="0">
                <a:latin typeface="Berlin Sans FB Demi"/>
                <a:cs typeface="Berlin Sans FB Demi"/>
              </a:rPr>
              <a:t>of waste paper and prevent </a:t>
            </a:r>
            <a:r>
              <a:rPr sz="2400" b="1" spc="-10" dirty="0" smtClean="0">
                <a:latin typeface="Berlin Sans FB Demi"/>
                <a:cs typeface="Berlin Sans FB Demi"/>
              </a:rPr>
              <a:t>littering.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4114800"/>
            <a:ext cx="1773173" cy="182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905000"/>
            <a:ext cx="1431798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91"/>
    </mc:Choice>
    <mc:Fallback>
      <p:transition spd="slow" advTm="899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904999"/>
            <a:ext cx="5409438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7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0668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2222" y="1166876"/>
            <a:ext cx="2720975" cy="43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Black Astronauts</a:t>
            </a:r>
            <a:endParaRPr sz="28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7"/>
    </mc:Choice>
    <mc:Fallback>
      <p:transition spd="slow" advTm="713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19200"/>
            <a:ext cx="7543800" cy="640079"/>
          </a:xfrm>
          <a:custGeom>
            <a:avLst/>
            <a:gdLst/>
            <a:ahLst/>
            <a:cxnLst/>
            <a:rect l="l" t="t" r="r" b="b"/>
            <a:pathLst>
              <a:path w="7543800" h="640079">
                <a:moveTo>
                  <a:pt x="0" y="0"/>
                </a:moveTo>
                <a:lnTo>
                  <a:pt x="0" y="640080"/>
                </a:lnTo>
                <a:lnTo>
                  <a:pt x="7543800" y="640079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5770" y="1348740"/>
            <a:ext cx="2332355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latin typeface="Berlin Sans FB Demi"/>
                <a:cs typeface="Berlin Sans FB Demi"/>
              </a:rPr>
              <a:t>Blac</a:t>
            </a:r>
            <a:r>
              <a:rPr sz="2400" b="1" spc="0" dirty="0" smtClean="0">
                <a:latin typeface="Berlin Sans FB Demi"/>
                <a:cs typeface="Berlin Sans FB Demi"/>
              </a:rPr>
              <a:t>k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Astronauts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7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2438400"/>
            <a:ext cx="6932676" cy="3243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" y="2400300"/>
            <a:ext cx="7008876" cy="3319272"/>
          </a:xfrm>
          <a:custGeom>
            <a:avLst/>
            <a:gdLst/>
            <a:ahLst/>
            <a:cxnLst/>
            <a:rect l="l" t="t" r="r" b="b"/>
            <a:pathLst>
              <a:path w="7008876" h="3319272">
                <a:moveTo>
                  <a:pt x="0" y="3319272"/>
                </a:moveTo>
                <a:lnTo>
                  <a:pt x="0" y="0"/>
                </a:lnTo>
                <a:lnTo>
                  <a:pt x="7008876" y="0"/>
                </a:lnTo>
                <a:lnTo>
                  <a:pt x="7008876" y="3319271"/>
                </a:lnTo>
                <a:lnTo>
                  <a:pt x="0" y="3319272"/>
                </a:lnTo>
                <a:close/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0"/>
    </mc:Choice>
    <mc:Fallback>
      <p:transition spd="slow" advTm="767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7344" y="2286000"/>
            <a:ext cx="6467855" cy="3984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2247900"/>
            <a:ext cx="6553200" cy="4060698"/>
          </a:xfrm>
          <a:custGeom>
            <a:avLst/>
            <a:gdLst/>
            <a:ahLst/>
            <a:cxnLst/>
            <a:rect l="l" t="t" r="r" b="b"/>
            <a:pathLst>
              <a:path w="6553200" h="4060698">
                <a:moveTo>
                  <a:pt x="0" y="4060698"/>
                </a:moveTo>
                <a:lnTo>
                  <a:pt x="0" y="0"/>
                </a:lnTo>
                <a:lnTo>
                  <a:pt x="6553200" y="0"/>
                </a:lnTo>
                <a:lnTo>
                  <a:pt x="6553200" y="4060698"/>
                </a:lnTo>
                <a:lnTo>
                  <a:pt x="0" y="4060698"/>
                </a:lnTo>
                <a:close/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1430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8422" y="1243076"/>
            <a:ext cx="2720975" cy="43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Black Astronauts</a:t>
            </a:r>
            <a:endParaRPr sz="28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9"/>
    </mc:Choice>
    <mc:Fallback>
      <p:transition spd="slow" advTm="736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057400"/>
            <a:ext cx="6472428" cy="413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2019300"/>
            <a:ext cx="6548628" cy="4211574"/>
          </a:xfrm>
          <a:custGeom>
            <a:avLst/>
            <a:gdLst/>
            <a:ahLst/>
            <a:cxnLst/>
            <a:rect l="l" t="t" r="r" b="b"/>
            <a:pathLst>
              <a:path w="6548628" h="4211574">
                <a:moveTo>
                  <a:pt x="0" y="4211574"/>
                </a:moveTo>
                <a:lnTo>
                  <a:pt x="0" y="0"/>
                </a:lnTo>
                <a:lnTo>
                  <a:pt x="6548628" y="0"/>
                </a:lnTo>
                <a:lnTo>
                  <a:pt x="6548628" y="4211574"/>
                </a:lnTo>
                <a:lnTo>
                  <a:pt x="0" y="4211574"/>
                </a:lnTo>
                <a:close/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1430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8422" y="1243076"/>
            <a:ext cx="2720975" cy="43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Black Astronauts</a:t>
            </a:r>
            <a:endParaRPr sz="28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4"/>
    </mc:Choice>
    <mc:Fallback>
      <p:transition spd="slow" advTm="678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19200"/>
            <a:ext cx="7543800" cy="640079"/>
          </a:xfrm>
          <a:custGeom>
            <a:avLst/>
            <a:gdLst/>
            <a:ahLst/>
            <a:cxnLst/>
            <a:rect l="l" t="t" r="r" b="b"/>
            <a:pathLst>
              <a:path w="7543800" h="640079">
                <a:moveTo>
                  <a:pt x="0" y="0"/>
                </a:moveTo>
                <a:lnTo>
                  <a:pt x="0" y="640080"/>
                </a:lnTo>
                <a:lnTo>
                  <a:pt x="7543800" y="640079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5770" y="1348740"/>
            <a:ext cx="2332355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latin typeface="Berlin Sans FB Demi"/>
                <a:cs typeface="Berlin Sans FB Demi"/>
              </a:rPr>
              <a:t>Blac</a:t>
            </a:r>
            <a:r>
              <a:rPr sz="2400" b="1" spc="0" dirty="0" smtClean="0">
                <a:latin typeface="Berlin Sans FB Demi"/>
                <a:cs typeface="Berlin Sans FB Demi"/>
              </a:rPr>
              <a:t>k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Astronauts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7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2533" y="2450592"/>
            <a:ext cx="7309866" cy="3064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" y="2400300"/>
            <a:ext cx="7391400" cy="3153156"/>
          </a:xfrm>
          <a:custGeom>
            <a:avLst/>
            <a:gdLst/>
            <a:ahLst/>
            <a:cxnLst/>
            <a:rect l="l" t="t" r="r" b="b"/>
            <a:pathLst>
              <a:path w="7391400" h="3153156">
                <a:moveTo>
                  <a:pt x="0" y="3153156"/>
                </a:moveTo>
                <a:lnTo>
                  <a:pt x="0" y="0"/>
                </a:lnTo>
                <a:lnTo>
                  <a:pt x="7391400" y="0"/>
                </a:lnTo>
                <a:lnTo>
                  <a:pt x="7391400" y="3153155"/>
                </a:lnTo>
                <a:lnTo>
                  <a:pt x="0" y="3153156"/>
                </a:lnTo>
                <a:close/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1"/>
    </mc:Choice>
    <mc:Fallback>
      <p:transition spd="slow" advTm="69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838200"/>
            <a:ext cx="5943600" cy="1066800"/>
          </a:xfrm>
          <a:custGeom>
            <a:avLst/>
            <a:gdLst/>
            <a:ahLst/>
            <a:cxnLst/>
            <a:rect l="l" t="t" r="r" b="b"/>
            <a:pathLst>
              <a:path w="5943600" h="1066800">
                <a:moveTo>
                  <a:pt x="0" y="0"/>
                </a:moveTo>
                <a:lnTo>
                  <a:pt x="0" y="1066800"/>
                </a:lnTo>
                <a:lnTo>
                  <a:pt x="5943600" y="1066800"/>
                </a:lnTo>
                <a:lnTo>
                  <a:pt x="594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0823" y="875029"/>
            <a:ext cx="5363845" cy="96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2800" b="1" dirty="0" smtClean="0">
                <a:latin typeface="Arial"/>
                <a:cs typeface="Arial"/>
              </a:rPr>
              <a:t>1935 (WPA)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2"/>
              </a:spcBef>
            </a:pPr>
            <a:endParaRPr sz="750"/>
          </a:p>
          <a:p>
            <a:pPr algn="ctr">
              <a:lnSpc>
                <a:spcPct val="100000"/>
              </a:lnSpc>
            </a:pPr>
            <a:r>
              <a:rPr sz="2800" b="1" spc="-5" dirty="0" smtClean="0">
                <a:latin typeface="Arial"/>
                <a:cs typeface="Arial"/>
              </a:rPr>
              <a:t>Work</a:t>
            </a:r>
            <a:r>
              <a:rPr sz="2800" b="1" spc="0" dirty="0" smtClean="0">
                <a:latin typeface="Arial"/>
                <a:cs typeface="Arial"/>
              </a:rPr>
              <a:t>s </a:t>
            </a:r>
            <a:r>
              <a:rPr sz="2800" b="1" spc="-5" dirty="0" smtClean="0">
                <a:latin typeface="Arial"/>
                <a:cs typeface="Arial"/>
              </a:rPr>
              <a:t>Progres</a:t>
            </a:r>
            <a:r>
              <a:rPr sz="2800" b="1" spc="0" dirty="0" smtClean="0">
                <a:latin typeface="Arial"/>
                <a:cs typeface="Arial"/>
              </a:rPr>
              <a:t>s </a:t>
            </a:r>
            <a:r>
              <a:rPr sz="2800" b="1" spc="-5" dirty="0" smtClean="0">
                <a:latin typeface="Arial"/>
                <a:cs typeface="Arial"/>
              </a:rPr>
              <a:t>Administration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524000"/>
            <a:ext cx="762000" cy="3200400"/>
          </a:xfrm>
          <a:custGeom>
            <a:avLst/>
            <a:gdLst/>
            <a:ahLst/>
            <a:cxnLst/>
            <a:rect l="l" t="t" r="r" b="b"/>
            <a:pathLst>
              <a:path w="762000" h="3200400">
                <a:moveTo>
                  <a:pt x="0" y="0"/>
                </a:moveTo>
                <a:lnTo>
                  <a:pt x="0" y="3200400"/>
                </a:lnTo>
                <a:lnTo>
                  <a:pt x="762000" y="3200400"/>
                </a:lnTo>
                <a:lnTo>
                  <a:pt x="76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5981" y="1504157"/>
            <a:ext cx="243204" cy="2927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99800"/>
              </a:lnSpc>
            </a:pPr>
            <a:r>
              <a:rPr sz="2400" b="1" dirty="0" smtClean="0">
                <a:latin typeface="Berlin Sans FB Demi"/>
                <a:cs typeface="Berlin Sans FB Demi"/>
              </a:rPr>
              <a:t>B R </a:t>
            </a:r>
            <a:r>
              <a:rPr sz="2400" b="1" spc="-10" dirty="0" smtClean="0">
                <a:latin typeface="Berlin Sans FB Demi"/>
                <a:cs typeface="Berlin Sans FB Demi"/>
              </a:rPr>
              <a:t>I</a:t>
            </a:r>
            <a:r>
              <a:rPr sz="2400" b="1" spc="-15" dirty="0" smtClean="0">
                <a:latin typeface="Berlin Sans FB Demi"/>
                <a:cs typeface="Berlin Sans FB Demi"/>
              </a:rPr>
              <a:t> D</a:t>
            </a:r>
            <a:r>
              <a:rPr sz="2400" b="1" spc="-10" dirty="0" smtClean="0">
                <a:latin typeface="Berlin Sans FB Demi"/>
                <a:cs typeface="Berlin Sans FB Demi"/>
              </a:rPr>
              <a:t> E</a:t>
            </a:r>
            <a:r>
              <a:rPr sz="2400" b="1" spc="-15" dirty="0" smtClean="0">
                <a:latin typeface="Berlin Sans FB Demi"/>
                <a:cs typeface="Berlin Sans FB Demi"/>
              </a:rPr>
              <a:t> G</a:t>
            </a:r>
            <a:r>
              <a:rPr sz="2400" b="1" spc="-10" dirty="0" smtClean="0">
                <a:latin typeface="Berlin Sans FB Demi"/>
                <a:cs typeface="Berlin Sans FB Demi"/>
              </a:rPr>
              <a:t> E 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990600"/>
            <a:ext cx="762000" cy="2438400"/>
          </a:xfrm>
          <a:custGeom>
            <a:avLst/>
            <a:gdLst/>
            <a:ahLst/>
            <a:cxnLst/>
            <a:rect l="l" t="t" r="r" b="b"/>
            <a:pathLst>
              <a:path w="762000" h="2438400">
                <a:moveTo>
                  <a:pt x="0" y="0"/>
                </a:moveTo>
                <a:lnTo>
                  <a:pt x="0" y="2438400"/>
                </a:lnTo>
                <a:lnTo>
                  <a:pt x="762000" y="2438400"/>
                </a:lnTo>
                <a:lnTo>
                  <a:pt x="76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7291" y="982726"/>
            <a:ext cx="264160" cy="2446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000" b="1" spc="-15" dirty="0" smtClean="0">
                <a:latin typeface="Berlin Sans FB Demi"/>
                <a:cs typeface="Berlin Sans FB Demi"/>
              </a:rPr>
              <a:t>H</a:t>
            </a:r>
            <a:r>
              <a:rPr sz="2000" b="1" spc="-10" dirty="0" smtClean="0">
                <a:latin typeface="Berlin Sans FB Demi"/>
                <a:cs typeface="Berlin Sans FB Demi"/>
              </a:rPr>
              <a:t> I G H</a:t>
            </a:r>
            <a:r>
              <a:rPr sz="2000" b="1" spc="-15" dirty="0" smtClean="0">
                <a:latin typeface="Berlin Sans FB Demi"/>
                <a:cs typeface="Berlin Sans FB Demi"/>
              </a:rPr>
              <a:t> W</a:t>
            </a:r>
            <a:r>
              <a:rPr sz="2000" b="1" spc="-10" dirty="0" smtClean="0">
                <a:latin typeface="Berlin Sans FB Demi"/>
                <a:cs typeface="Berlin Sans FB Demi"/>
              </a:rPr>
              <a:t> A Y S</a:t>
            </a:r>
            <a:endParaRPr sz="2000">
              <a:latin typeface="Berlin Sans FB Demi"/>
              <a:cs typeface="Berlin Sans FB Dem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2701" y="2138934"/>
            <a:ext cx="5028565" cy="3668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1760">
              <a:lnSpc>
                <a:spcPct val="100000"/>
              </a:lnSpc>
            </a:pPr>
            <a:r>
              <a:rPr sz="1500" b="1" spc="-5" dirty="0" smtClean="0">
                <a:latin typeface="Arial"/>
                <a:cs typeface="Arial"/>
              </a:rPr>
              <a:t>I</a:t>
            </a:r>
            <a:r>
              <a:rPr sz="1500" b="1" spc="0" dirty="0" smtClean="0">
                <a:latin typeface="Arial"/>
                <a:cs typeface="Arial"/>
              </a:rPr>
              <a:t>n</a:t>
            </a:r>
            <a:r>
              <a:rPr sz="1500" b="1" spc="-5" dirty="0" smtClean="0">
                <a:latin typeface="Arial"/>
                <a:cs typeface="Arial"/>
              </a:rPr>
              <a:t> 193</a:t>
            </a:r>
            <a:r>
              <a:rPr sz="1500" b="1" spc="0" dirty="0" smtClean="0">
                <a:latin typeface="Arial"/>
                <a:cs typeface="Arial"/>
              </a:rPr>
              <a:t>5</a:t>
            </a:r>
            <a:r>
              <a:rPr sz="1500" b="1" spc="-5" dirty="0" smtClean="0">
                <a:latin typeface="Arial"/>
                <a:cs typeface="Arial"/>
              </a:rPr>
              <a:t> Presiden</a:t>
            </a:r>
            <a:r>
              <a:rPr sz="1500" b="1" spc="0" dirty="0" smtClean="0">
                <a:latin typeface="Arial"/>
                <a:cs typeface="Arial"/>
              </a:rPr>
              <a:t>t</a:t>
            </a:r>
            <a:r>
              <a:rPr sz="1500" b="1" spc="-5" dirty="0" smtClean="0">
                <a:latin typeface="Arial"/>
                <a:cs typeface="Arial"/>
              </a:rPr>
              <a:t> Theodor</a:t>
            </a:r>
            <a:r>
              <a:rPr sz="1500" b="1" spc="0" dirty="0" smtClean="0">
                <a:latin typeface="Arial"/>
                <a:cs typeface="Arial"/>
              </a:rPr>
              <a:t>e Roosevelt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formed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the Works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Progress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Admini</a:t>
            </a:r>
            <a:r>
              <a:rPr sz="1500" b="1" spc="-10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t</a:t>
            </a:r>
            <a:r>
              <a:rPr sz="1500" b="1" spc="0" dirty="0" smtClean="0">
                <a:latin typeface="Arial"/>
                <a:cs typeface="Arial"/>
              </a:rPr>
              <a:t>ration 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whi</a:t>
            </a:r>
            <a:r>
              <a:rPr sz="1500" b="1" spc="-10" dirty="0" smtClean="0">
                <a:latin typeface="Arial"/>
                <a:cs typeface="Arial"/>
              </a:rPr>
              <a:t>c</a:t>
            </a:r>
            <a:r>
              <a:rPr sz="1500" b="1" spc="0" dirty="0" smtClean="0">
                <a:latin typeface="Arial"/>
                <a:cs typeface="Arial"/>
              </a:rPr>
              <a:t>h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-10" dirty="0" smtClean="0">
                <a:latin typeface="Arial"/>
                <a:cs typeface="Arial"/>
              </a:rPr>
              <a:t>w</a:t>
            </a:r>
            <a:r>
              <a:rPr sz="1500" b="1" spc="0" dirty="0" smtClean="0">
                <a:latin typeface="Arial"/>
                <a:cs typeface="Arial"/>
              </a:rPr>
              <a:t>as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later </a:t>
            </a:r>
            <a:r>
              <a:rPr sz="1500" b="1" spc="-5" dirty="0" smtClean="0">
                <a:latin typeface="Arial"/>
                <a:cs typeface="Arial"/>
              </a:rPr>
              <a:t>rename</a:t>
            </a:r>
            <a:r>
              <a:rPr sz="1500" b="1" spc="0" dirty="0" smtClean="0">
                <a:latin typeface="Arial"/>
                <a:cs typeface="Arial"/>
              </a:rPr>
              <a:t>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-10" dirty="0" smtClean="0">
                <a:latin typeface="Arial"/>
                <a:cs typeface="Arial"/>
              </a:rPr>
              <a:t>t</a:t>
            </a:r>
            <a:r>
              <a:rPr sz="1500" b="1" spc="0" dirty="0" smtClean="0">
                <a:latin typeface="Arial"/>
                <a:cs typeface="Arial"/>
              </a:rPr>
              <a:t>he</a:t>
            </a:r>
            <a:r>
              <a:rPr sz="1500" b="1" spc="-5" dirty="0" smtClean="0">
                <a:latin typeface="Arial"/>
                <a:cs typeface="Arial"/>
              </a:rPr>
              <a:t> Wor</a:t>
            </a:r>
            <a:r>
              <a:rPr sz="1500" b="1" spc="0" dirty="0" smtClean="0">
                <a:latin typeface="Arial"/>
                <a:cs typeface="Arial"/>
              </a:rPr>
              <a:t>k</a:t>
            </a:r>
            <a:r>
              <a:rPr sz="1500" b="1" spc="-5" dirty="0" smtClean="0">
                <a:latin typeface="Arial"/>
                <a:cs typeface="Arial"/>
              </a:rPr>
              <a:t> Project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 Administratio</a:t>
            </a:r>
            <a:r>
              <a:rPr sz="1500" b="1" spc="0" dirty="0" smtClean="0">
                <a:latin typeface="Arial"/>
                <a:cs typeface="Arial"/>
              </a:rPr>
              <a:t>n</a:t>
            </a:r>
            <a:r>
              <a:rPr sz="1500" b="1" spc="-5" dirty="0" smtClean="0">
                <a:latin typeface="Arial"/>
                <a:cs typeface="Arial"/>
              </a:rPr>
              <a:t> (WPA). Thi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progra</a:t>
            </a:r>
            <a:r>
              <a:rPr sz="1500" b="1" spc="0" dirty="0" smtClean="0">
                <a:latin typeface="Arial"/>
                <a:cs typeface="Arial"/>
              </a:rPr>
              <a:t>m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helpe</a:t>
            </a:r>
            <a:r>
              <a:rPr sz="1500" b="1" spc="0" dirty="0" smtClean="0">
                <a:latin typeface="Arial"/>
                <a:cs typeface="Arial"/>
              </a:rPr>
              <a:t>d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provi</a:t>
            </a:r>
            <a:r>
              <a:rPr sz="1500" b="1" spc="0" dirty="0" smtClean="0">
                <a:latin typeface="Arial"/>
                <a:cs typeface="Arial"/>
              </a:rPr>
              <a:t>de</a:t>
            </a:r>
            <a:r>
              <a:rPr sz="1500" b="1" spc="-5" dirty="0" smtClean="0">
                <a:latin typeface="Arial"/>
                <a:cs typeface="Arial"/>
              </a:rPr>
              <a:t> economi</a:t>
            </a:r>
            <a:r>
              <a:rPr sz="1500" b="1" spc="0" dirty="0" smtClean="0">
                <a:latin typeface="Arial"/>
                <a:cs typeface="Arial"/>
              </a:rPr>
              <a:t>c</a:t>
            </a:r>
            <a:r>
              <a:rPr sz="1500" b="1" spc="-5" dirty="0" smtClean="0">
                <a:latin typeface="Arial"/>
                <a:cs typeface="Arial"/>
              </a:rPr>
              <a:t> relie</a:t>
            </a:r>
            <a:r>
              <a:rPr sz="1500" b="1" spc="0" dirty="0" smtClean="0">
                <a:latin typeface="Arial"/>
                <a:cs typeface="Arial"/>
              </a:rPr>
              <a:t>f</a:t>
            </a:r>
            <a:r>
              <a:rPr sz="1500" b="1" spc="-5" dirty="0" smtClean="0">
                <a:latin typeface="Arial"/>
                <a:cs typeface="Arial"/>
              </a:rPr>
              <a:t> t</a:t>
            </a:r>
            <a:r>
              <a:rPr sz="1500" b="1" spc="0" dirty="0" smtClean="0">
                <a:latin typeface="Arial"/>
                <a:cs typeface="Arial"/>
              </a:rPr>
              <a:t>o</a:t>
            </a:r>
            <a:r>
              <a:rPr sz="1500" b="1" spc="-5" dirty="0" smtClean="0">
                <a:latin typeface="Arial"/>
                <a:cs typeface="Arial"/>
              </a:rPr>
              <a:t> th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 all citizen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 o</a:t>
            </a:r>
            <a:r>
              <a:rPr sz="1500" b="1" spc="0" dirty="0" smtClean="0">
                <a:latin typeface="Arial"/>
                <a:cs typeface="Arial"/>
              </a:rPr>
              <a:t>f</a:t>
            </a:r>
            <a:r>
              <a:rPr sz="1500" b="1" spc="-5" dirty="0" smtClean="0">
                <a:latin typeface="Arial"/>
                <a:cs typeface="Arial"/>
              </a:rPr>
              <a:t> th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 Unite</a:t>
            </a:r>
            <a:r>
              <a:rPr sz="1500" b="1" spc="0" dirty="0" smtClean="0">
                <a:latin typeface="Arial"/>
                <a:cs typeface="Arial"/>
              </a:rPr>
              <a:t>d</a:t>
            </a:r>
            <a:r>
              <a:rPr sz="1500" b="1" spc="-5" dirty="0" smtClean="0">
                <a:latin typeface="Arial"/>
                <a:cs typeface="Arial"/>
              </a:rPr>
              <a:t> State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 wh</a:t>
            </a:r>
            <a:r>
              <a:rPr sz="1500" b="1" spc="0" dirty="0" smtClean="0">
                <a:latin typeface="Arial"/>
                <a:cs typeface="Arial"/>
              </a:rPr>
              <a:t>o</a:t>
            </a:r>
            <a:r>
              <a:rPr sz="1500" b="1" spc="-5" dirty="0" smtClean="0">
                <a:latin typeface="Arial"/>
                <a:cs typeface="Arial"/>
              </a:rPr>
              <a:t> wer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 suffering throug</a:t>
            </a:r>
            <a:r>
              <a:rPr sz="1500" b="1" spc="0" dirty="0" smtClean="0">
                <a:latin typeface="Arial"/>
                <a:cs typeface="Arial"/>
              </a:rPr>
              <a:t>h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th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Gr</a:t>
            </a:r>
            <a:r>
              <a:rPr sz="1500" b="1" spc="5" dirty="0" smtClean="0">
                <a:latin typeface="Arial"/>
                <a:cs typeface="Arial"/>
              </a:rPr>
              <a:t>ea</a:t>
            </a:r>
            <a:r>
              <a:rPr sz="1500" b="1" spc="0" dirty="0" smtClean="0">
                <a:latin typeface="Arial"/>
                <a:cs typeface="Arial"/>
              </a:rPr>
              <a:t>t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Dep</a:t>
            </a:r>
            <a:r>
              <a:rPr sz="1500" b="1" spc="0" dirty="0" smtClean="0">
                <a:latin typeface="Arial"/>
                <a:cs typeface="Arial"/>
              </a:rPr>
              <a:t>r</a:t>
            </a:r>
            <a:r>
              <a:rPr sz="1500" b="1" spc="-5" dirty="0" smtClean="0">
                <a:latin typeface="Arial"/>
                <a:cs typeface="Arial"/>
              </a:rPr>
              <a:t>e</a:t>
            </a:r>
            <a:r>
              <a:rPr sz="1500" b="1" spc="5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sion</a:t>
            </a:r>
            <a:r>
              <a:rPr sz="1500" b="1" spc="0" dirty="0" smtClean="0">
                <a:latin typeface="Arial"/>
                <a:cs typeface="Arial"/>
              </a:rPr>
              <a:t>.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Th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depr</a:t>
            </a:r>
            <a:r>
              <a:rPr sz="1500" b="1" spc="5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ssion</a:t>
            </a:r>
            <a:r>
              <a:rPr sz="1500" b="1" spc="0" dirty="0" smtClean="0">
                <a:latin typeface="Arial"/>
                <a:cs typeface="Arial"/>
              </a:rPr>
              <a:t>,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while </a:t>
            </a:r>
            <a:r>
              <a:rPr sz="1500" b="1" spc="0" dirty="0" smtClean="0">
                <a:latin typeface="Arial"/>
                <a:cs typeface="Arial"/>
              </a:rPr>
              <a:t>impos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-5" dirty="0" smtClean="0">
                <a:latin typeface="Arial"/>
                <a:cs typeface="Arial"/>
              </a:rPr>
              <a:t>n</a:t>
            </a:r>
            <a:r>
              <a:rPr sz="1500" b="1" spc="0" dirty="0" smtClean="0">
                <a:latin typeface="Arial"/>
                <a:cs typeface="Arial"/>
              </a:rPr>
              <a:t>g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hardsh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0" dirty="0" smtClean="0">
                <a:latin typeface="Arial"/>
                <a:cs typeface="Arial"/>
              </a:rPr>
              <a:t>ps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of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people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of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all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races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and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ethnic</a:t>
            </a:r>
            <a:endParaRPr sz="15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sz="1500" b="1" spc="-5" dirty="0" smtClean="0">
                <a:latin typeface="Arial"/>
                <a:cs typeface="Arial"/>
              </a:rPr>
              <a:t>backgrounds</a:t>
            </a:r>
            <a:r>
              <a:rPr sz="1500" b="1" spc="0" dirty="0" smtClean="0">
                <a:latin typeface="Arial"/>
                <a:cs typeface="Arial"/>
              </a:rPr>
              <a:t>,</a:t>
            </a:r>
            <a:r>
              <a:rPr sz="1500" b="1" spc="-5" dirty="0" smtClean="0">
                <a:latin typeface="Arial"/>
                <a:cs typeface="Arial"/>
              </a:rPr>
              <a:t> struc</a:t>
            </a:r>
            <a:r>
              <a:rPr sz="1500" b="1" spc="0" dirty="0" smtClean="0">
                <a:latin typeface="Arial"/>
                <a:cs typeface="Arial"/>
              </a:rPr>
              <a:t>k</a:t>
            </a:r>
            <a:r>
              <a:rPr sz="1500" b="1" spc="-5" dirty="0" smtClean="0">
                <a:latin typeface="Arial"/>
                <a:cs typeface="Arial"/>
              </a:rPr>
              <a:t> black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 particularl</a:t>
            </a:r>
            <a:r>
              <a:rPr sz="1500" b="1" spc="0" dirty="0" smtClean="0">
                <a:latin typeface="Arial"/>
                <a:cs typeface="Arial"/>
              </a:rPr>
              <a:t>y</a:t>
            </a:r>
            <a:r>
              <a:rPr sz="1500" b="1" spc="-5" dirty="0" smtClean="0">
                <a:latin typeface="Arial"/>
                <a:cs typeface="Arial"/>
              </a:rPr>
              <a:t> hard</a:t>
            </a:r>
            <a:r>
              <a:rPr sz="1500" b="1" spc="0" dirty="0" smtClean="0">
                <a:latin typeface="Arial"/>
                <a:cs typeface="Arial"/>
              </a:rPr>
              <a:t>.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Th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 WPA </a:t>
            </a:r>
            <a:r>
              <a:rPr sz="1500" b="1" spc="0" dirty="0" smtClean="0">
                <a:latin typeface="Arial"/>
                <a:cs typeface="Arial"/>
              </a:rPr>
              <a:t>came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at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time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of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critical need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for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African-Americans. Jobs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formed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by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the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WPA</a:t>
            </a:r>
            <a:r>
              <a:rPr sz="1500" b="1" spc="-5" dirty="0" smtClean="0">
                <a:latin typeface="Arial"/>
                <a:cs typeface="Arial"/>
              </a:rPr>
              <a:t> i</a:t>
            </a:r>
            <a:r>
              <a:rPr sz="1500" b="1" spc="0" dirty="0" smtClean="0">
                <a:latin typeface="Arial"/>
                <a:cs typeface="Arial"/>
              </a:rPr>
              <a:t>nc</a:t>
            </a:r>
            <a:r>
              <a:rPr sz="1500" b="1" spc="-10" dirty="0" smtClean="0">
                <a:latin typeface="Arial"/>
                <a:cs typeface="Arial"/>
              </a:rPr>
              <a:t>l</a:t>
            </a:r>
            <a:r>
              <a:rPr sz="1500" b="1" spc="0" dirty="0" smtClean="0">
                <a:latin typeface="Arial"/>
                <a:cs typeface="Arial"/>
              </a:rPr>
              <a:t>uded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variety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of </a:t>
            </a:r>
            <a:r>
              <a:rPr sz="1500" b="1" spc="-5" dirty="0" smtClean="0">
                <a:latin typeface="Arial"/>
                <a:cs typeface="Arial"/>
              </a:rPr>
              <a:t>constructio</a:t>
            </a:r>
            <a:r>
              <a:rPr sz="1500" b="1" spc="0" dirty="0" smtClean="0">
                <a:latin typeface="Arial"/>
                <a:cs typeface="Arial"/>
              </a:rPr>
              <a:t>n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o</a:t>
            </a:r>
            <a:r>
              <a:rPr sz="1500" b="1" spc="0" dirty="0" smtClean="0">
                <a:latin typeface="Arial"/>
                <a:cs typeface="Arial"/>
              </a:rPr>
              <a:t>f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bridges</a:t>
            </a:r>
            <a:r>
              <a:rPr sz="1500" b="1" spc="0" dirty="0" smtClean="0">
                <a:latin typeface="Arial"/>
                <a:cs typeface="Arial"/>
              </a:rPr>
              <a:t>,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h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-5" dirty="0" smtClean="0">
                <a:latin typeface="Arial"/>
                <a:cs typeface="Arial"/>
              </a:rPr>
              <a:t>ghw</a:t>
            </a:r>
            <a:r>
              <a:rPr sz="1500" b="1" spc="-10" dirty="0" smtClean="0">
                <a:latin typeface="Arial"/>
                <a:cs typeface="Arial"/>
              </a:rPr>
              <a:t>a</a:t>
            </a:r>
            <a:r>
              <a:rPr sz="1500" b="1" spc="-5" dirty="0" smtClean="0">
                <a:latin typeface="Arial"/>
                <a:cs typeface="Arial"/>
              </a:rPr>
              <a:t>ys</a:t>
            </a:r>
            <a:r>
              <a:rPr sz="1500" b="1" spc="0" dirty="0" smtClean="0">
                <a:latin typeface="Arial"/>
                <a:cs typeface="Arial"/>
              </a:rPr>
              <a:t>,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dams</a:t>
            </a:r>
            <a:r>
              <a:rPr sz="1500" b="1" spc="0" dirty="0" smtClean="0">
                <a:latin typeface="Arial"/>
                <a:cs typeface="Arial"/>
              </a:rPr>
              <a:t>,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hosp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-5" dirty="0" smtClean="0">
                <a:latin typeface="Arial"/>
                <a:cs typeface="Arial"/>
              </a:rPr>
              <a:t>tals, alon</a:t>
            </a:r>
            <a:r>
              <a:rPr sz="1500" b="1" spc="0" dirty="0" smtClean="0">
                <a:latin typeface="Arial"/>
                <a:cs typeface="Arial"/>
              </a:rPr>
              <a:t>g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w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-5" dirty="0" smtClean="0">
                <a:latin typeface="Arial"/>
                <a:cs typeface="Arial"/>
              </a:rPr>
              <a:t>t</a:t>
            </a:r>
            <a:r>
              <a:rPr sz="1500" b="1" spc="0" dirty="0" smtClean="0">
                <a:latin typeface="Arial"/>
                <a:cs typeface="Arial"/>
              </a:rPr>
              <a:t>h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provid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-5" dirty="0" smtClean="0">
                <a:latin typeface="Arial"/>
                <a:cs typeface="Arial"/>
              </a:rPr>
              <a:t>n</a:t>
            </a:r>
            <a:r>
              <a:rPr sz="1500" b="1" spc="0" dirty="0" smtClean="0">
                <a:latin typeface="Arial"/>
                <a:cs typeface="Arial"/>
              </a:rPr>
              <a:t>g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-5" dirty="0" smtClean="0">
                <a:latin typeface="Arial"/>
                <a:cs typeface="Arial"/>
              </a:rPr>
              <a:t>train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-5" dirty="0" smtClean="0">
                <a:latin typeface="Arial"/>
                <a:cs typeface="Arial"/>
              </a:rPr>
              <a:t>n</a:t>
            </a:r>
            <a:r>
              <a:rPr sz="1500" b="1" spc="0" dirty="0" smtClean="0">
                <a:latin typeface="Arial"/>
                <a:cs typeface="Arial"/>
              </a:rPr>
              <a:t>g</a:t>
            </a:r>
            <a:r>
              <a:rPr sz="1500" b="1" spc="-5" dirty="0" smtClean="0">
                <a:latin typeface="Arial"/>
                <a:cs typeface="Arial"/>
              </a:rPr>
              <a:t> an</a:t>
            </a:r>
            <a:r>
              <a:rPr sz="1500" b="1" spc="0" dirty="0" smtClean="0">
                <a:latin typeface="Arial"/>
                <a:cs typeface="Arial"/>
              </a:rPr>
              <a:t>d</a:t>
            </a:r>
            <a:r>
              <a:rPr sz="1500" b="1" spc="-5" dirty="0" smtClean="0">
                <a:latin typeface="Arial"/>
                <a:cs typeface="Arial"/>
              </a:rPr>
              <a:t> wor</a:t>
            </a:r>
            <a:r>
              <a:rPr sz="1500" b="1" spc="0" dirty="0" smtClean="0">
                <a:latin typeface="Arial"/>
                <a:cs typeface="Arial"/>
              </a:rPr>
              <a:t>k</a:t>
            </a:r>
            <a:r>
              <a:rPr sz="1500" b="1" spc="-5" dirty="0" smtClean="0">
                <a:latin typeface="Arial"/>
                <a:cs typeface="Arial"/>
              </a:rPr>
              <a:t> i</a:t>
            </a:r>
            <a:r>
              <a:rPr sz="1500" b="1" spc="0" dirty="0" smtClean="0">
                <a:latin typeface="Arial"/>
                <a:cs typeface="Arial"/>
              </a:rPr>
              <a:t>n</a:t>
            </a:r>
            <a:r>
              <a:rPr sz="1500" b="1" spc="-5" dirty="0" smtClean="0">
                <a:latin typeface="Arial"/>
                <a:cs typeface="Arial"/>
              </a:rPr>
              <a:t> th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 cl</a:t>
            </a:r>
            <a:r>
              <a:rPr sz="1500" b="1" spc="5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ri</a:t>
            </a:r>
            <a:r>
              <a:rPr sz="1500" b="1" spc="5" dirty="0" smtClean="0">
                <a:latin typeface="Arial"/>
                <a:cs typeface="Arial"/>
              </a:rPr>
              <a:t>c</a:t>
            </a:r>
            <a:r>
              <a:rPr sz="1500" b="1" spc="-5" dirty="0" smtClean="0">
                <a:latin typeface="Arial"/>
                <a:cs typeface="Arial"/>
              </a:rPr>
              <a:t>al, </a:t>
            </a:r>
            <a:r>
              <a:rPr sz="1500" b="1" spc="0" dirty="0" smtClean="0">
                <a:latin typeface="Arial"/>
                <a:cs typeface="Arial"/>
              </a:rPr>
              <a:t>professional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and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arts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endeavors.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By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the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time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the program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end</a:t>
            </a:r>
            <a:r>
              <a:rPr sz="1500" b="1" spc="-10" dirty="0" smtClean="0">
                <a:latin typeface="Arial"/>
                <a:cs typeface="Arial"/>
              </a:rPr>
              <a:t>e</a:t>
            </a:r>
            <a:r>
              <a:rPr sz="1500" b="1" spc="0" dirty="0" smtClean="0">
                <a:latin typeface="Arial"/>
                <a:cs typeface="Arial"/>
              </a:rPr>
              <a:t>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-10" dirty="0" smtClean="0">
                <a:latin typeface="Arial"/>
                <a:cs typeface="Arial"/>
              </a:rPr>
              <a:t>i</a:t>
            </a:r>
            <a:r>
              <a:rPr sz="1500" b="1" spc="0" dirty="0" smtClean="0">
                <a:latin typeface="Arial"/>
                <a:cs typeface="Arial"/>
              </a:rPr>
              <a:t>n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February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1943,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it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had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-10" dirty="0" smtClean="0">
                <a:latin typeface="Arial"/>
                <a:cs typeface="Arial"/>
              </a:rPr>
              <a:t>a</a:t>
            </a:r>
            <a:r>
              <a:rPr sz="1500" b="1" spc="0" dirty="0" smtClean="0">
                <a:latin typeface="Arial"/>
                <a:cs typeface="Arial"/>
              </a:rPr>
              <a:t>llocated</a:t>
            </a:r>
            <a:endParaRPr sz="1500">
              <a:latin typeface="Arial"/>
              <a:cs typeface="Arial"/>
            </a:endParaRPr>
          </a:p>
          <a:p>
            <a:pPr marL="12700" marR="229235" indent="52069">
              <a:lnSpc>
                <a:spcPct val="100000"/>
              </a:lnSpc>
            </a:pPr>
            <a:r>
              <a:rPr sz="1500" b="1" spc="-5" dirty="0" smtClean="0">
                <a:latin typeface="Arial"/>
                <a:cs typeface="Arial"/>
              </a:rPr>
              <a:t>$</a:t>
            </a:r>
            <a:r>
              <a:rPr sz="1500" b="1" spc="5" dirty="0" smtClean="0">
                <a:latin typeface="Arial"/>
                <a:cs typeface="Arial"/>
              </a:rPr>
              <a:t>1</a:t>
            </a:r>
            <a:r>
              <a:rPr sz="1500" b="1" spc="0" dirty="0" smtClean="0">
                <a:latin typeface="Arial"/>
                <a:cs typeface="Arial"/>
              </a:rPr>
              <a:t>1</a:t>
            </a:r>
            <a:r>
              <a:rPr sz="1500" b="1" spc="-5" dirty="0" smtClean="0">
                <a:latin typeface="Arial"/>
                <a:cs typeface="Arial"/>
              </a:rPr>
              <a:t> billio</a:t>
            </a:r>
            <a:r>
              <a:rPr sz="1500" b="1" spc="0" dirty="0" smtClean="0">
                <a:latin typeface="Arial"/>
                <a:cs typeface="Arial"/>
              </a:rPr>
              <a:t>n</a:t>
            </a:r>
            <a:r>
              <a:rPr sz="1500" b="1" spc="-5" dirty="0" smtClean="0">
                <a:latin typeface="Arial"/>
                <a:cs typeface="Arial"/>
              </a:rPr>
              <a:t> dollar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 an</a:t>
            </a:r>
            <a:r>
              <a:rPr sz="1500" b="1" spc="0" dirty="0" smtClean="0">
                <a:latin typeface="Arial"/>
                <a:cs typeface="Arial"/>
              </a:rPr>
              <a:t>d</a:t>
            </a:r>
            <a:r>
              <a:rPr sz="1500" b="1" spc="-5" dirty="0" smtClean="0">
                <a:latin typeface="Arial"/>
                <a:cs typeface="Arial"/>
              </a:rPr>
              <a:t> employe</a:t>
            </a:r>
            <a:r>
              <a:rPr sz="1500" b="1" spc="0" dirty="0" smtClean="0">
                <a:latin typeface="Arial"/>
                <a:cs typeface="Arial"/>
              </a:rPr>
              <a:t>d</a:t>
            </a:r>
            <a:r>
              <a:rPr sz="1500" b="1" spc="-5" dirty="0" smtClean="0">
                <a:latin typeface="Arial"/>
                <a:cs typeface="Arial"/>
              </a:rPr>
              <a:t> mor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-5" dirty="0" smtClean="0">
                <a:latin typeface="Arial"/>
                <a:cs typeface="Arial"/>
              </a:rPr>
              <a:t> tha</a:t>
            </a:r>
            <a:r>
              <a:rPr sz="1500" b="1" spc="0" dirty="0" smtClean="0">
                <a:latin typeface="Arial"/>
                <a:cs typeface="Arial"/>
              </a:rPr>
              <a:t>n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8</a:t>
            </a:r>
            <a:r>
              <a:rPr sz="1500" b="1" spc="-5" dirty="0" smtClean="0">
                <a:latin typeface="Arial"/>
                <a:cs typeface="Arial"/>
              </a:rPr>
              <a:t> million people.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302" y="5839458"/>
            <a:ext cx="680910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just">
              <a:lnSpc>
                <a:spcPts val="1670"/>
              </a:lnSpc>
            </a:pPr>
            <a:r>
              <a:rPr sz="1400" b="1" spc="-15" dirty="0" smtClean="0">
                <a:latin typeface="Arial"/>
                <a:cs typeface="Arial"/>
              </a:rPr>
              <a:t>Th</a:t>
            </a:r>
            <a:r>
              <a:rPr sz="1400" b="1" spc="-10" dirty="0" smtClean="0">
                <a:latin typeface="Arial"/>
                <a:cs typeface="Arial"/>
              </a:rPr>
              <a:t>e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20" dirty="0" smtClean="0">
                <a:latin typeface="Arial"/>
                <a:cs typeface="Arial"/>
              </a:rPr>
              <a:t>WP</a:t>
            </a:r>
            <a:r>
              <a:rPr sz="1400" b="1" spc="-10" dirty="0" smtClean="0">
                <a:latin typeface="Arial"/>
                <a:cs typeface="Arial"/>
              </a:rPr>
              <a:t>A</a:t>
            </a:r>
            <a:r>
              <a:rPr sz="1400" b="1" spc="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no</a:t>
            </a:r>
            <a:r>
              <a:rPr sz="1400" b="1" spc="-5" dirty="0" smtClean="0">
                <a:latin typeface="Arial"/>
                <a:cs typeface="Arial"/>
              </a:rPr>
              <a:t>t </a:t>
            </a:r>
            <a:r>
              <a:rPr sz="1400" b="1" spc="-15" dirty="0" smtClean="0">
                <a:latin typeface="Arial"/>
                <a:cs typeface="Arial"/>
              </a:rPr>
              <a:t>onl</a:t>
            </a:r>
            <a:r>
              <a:rPr sz="1400" b="1" spc="-10" dirty="0" smtClean="0">
                <a:latin typeface="Arial"/>
                <a:cs typeface="Arial"/>
              </a:rPr>
              <a:t>y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hire</a:t>
            </a:r>
            <a:r>
              <a:rPr sz="1400" b="1" spc="-10" dirty="0" smtClean="0">
                <a:latin typeface="Arial"/>
                <a:cs typeface="Arial"/>
              </a:rPr>
              <a:t>d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Afric</a:t>
            </a:r>
            <a:r>
              <a:rPr sz="1400" b="1" spc="-10" dirty="0" smtClean="0">
                <a:latin typeface="Arial"/>
                <a:cs typeface="Arial"/>
              </a:rPr>
              <a:t>a</a:t>
            </a:r>
            <a:r>
              <a:rPr sz="1400" b="1" spc="-15" dirty="0" smtClean="0">
                <a:latin typeface="Arial"/>
                <a:cs typeface="Arial"/>
              </a:rPr>
              <a:t>n-A</a:t>
            </a:r>
            <a:r>
              <a:rPr sz="1400" b="1" spc="-10" dirty="0" smtClean="0">
                <a:latin typeface="Arial"/>
                <a:cs typeface="Arial"/>
              </a:rPr>
              <a:t>m</a:t>
            </a:r>
            <a:r>
              <a:rPr sz="1400" b="1" spc="-15" dirty="0" smtClean="0">
                <a:latin typeface="Arial"/>
                <a:cs typeface="Arial"/>
              </a:rPr>
              <a:t>ericans</a:t>
            </a:r>
            <a:r>
              <a:rPr sz="1400" b="1" spc="-5" dirty="0" smtClean="0">
                <a:latin typeface="Arial"/>
                <a:cs typeface="Arial"/>
              </a:rPr>
              <a:t>, </a:t>
            </a:r>
            <a:r>
              <a:rPr sz="1400" b="1" spc="-10" dirty="0" smtClean="0">
                <a:latin typeface="Arial"/>
                <a:cs typeface="Arial"/>
              </a:rPr>
              <a:t>its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project</a:t>
            </a:r>
            <a:r>
              <a:rPr sz="1400" b="1" spc="-10" dirty="0" smtClean="0">
                <a:latin typeface="Arial"/>
                <a:cs typeface="Arial"/>
              </a:rPr>
              <a:t>s </a:t>
            </a:r>
            <a:r>
              <a:rPr sz="1400" b="1" spc="-15" dirty="0" smtClean="0">
                <a:latin typeface="Arial"/>
                <a:cs typeface="Arial"/>
              </a:rPr>
              <a:t>contribute</a:t>
            </a:r>
            <a:r>
              <a:rPr sz="1400" b="1" spc="-10" dirty="0" smtClean="0">
                <a:latin typeface="Arial"/>
                <a:cs typeface="Arial"/>
              </a:rPr>
              <a:t>d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to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thei</a:t>
            </a:r>
            <a:r>
              <a:rPr sz="1400" b="1" spc="-10" dirty="0" smtClean="0">
                <a:latin typeface="Arial"/>
                <a:cs typeface="Arial"/>
              </a:rPr>
              <a:t>r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well- being</a:t>
            </a:r>
            <a:r>
              <a:rPr sz="1400" b="1" spc="-5" dirty="0" smtClean="0">
                <a:latin typeface="Arial"/>
                <a:cs typeface="Arial"/>
              </a:rPr>
              <a:t>. </a:t>
            </a:r>
            <a:r>
              <a:rPr sz="1400" b="1" spc="-20" dirty="0" smtClean="0">
                <a:latin typeface="Arial"/>
                <a:cs typeface="Arial"/>
              </a:rPr>
              <a:t>WP</a:t>
            </a:r>
            <a:r>
              <a:rPr sz="1400" b="1" spc="-10" dirty="0" smtClean="0">
                <a:latin typeface="Arial"/>
                <a:cs typeface="Arial"/>
              </a:rPr>
              <a:t>A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c</a:t>
            </a:r>
            <a:r>
              <a:rPr sz="1400" b="1" spc="-15" dirty="0" smtClean="0">
                <a:latin typeface="Arial"/>
                <a:cs typeface="Arial"/>
              </a:rPr>
              <a:t>onstructio</a:t>
            </a:r>
            <a:r>
              <a:rPr sz="1400" b="1" spc="-10" dirty="0" smtClean="0">
                <a:latin typeface="Arial"/>
                <a:cs typeface="Arial"/>
              </a:rPr>
              <a:t>n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crew</a:t>
            </a:r>
            <a:r>
              <a:rPr sz="1400" b="1" spc="-10" dirty="0" smtClean="0">
                <a:latin typeface="Arial"/>
                <a:cs typeface="Arial"/>
              </a:rPr>
              <a:t>s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buil</a:t>
            </a:r>
            <a:r>
              <a:rPr sz="1400" b="1" spc="-5" dirty="0" smtClean="0">
                <a:latin typeface="Arial"/>
                <a:cs typeface="Arial"/>
              </a:rPr>
              <a:t>t </a:t>
            </a:r>
            <a:r>
              <a:rPr sz="1400" b="1" spc="-15" dirty="0" smtClean="0">
                <a:latin typeface="Arial"/>
                <a:cs typeface="Arial"/>
              </a:rPr>
              <a:t>an</a:t>
            </a:r>
            <a:r>
              <a:rPr sz="1400" b="1" spc="-10" dirty="0" smtClean="0">
                <a:latin typeface="Arial"/>
                <a:cs typeface="Arial"/>
              </a:rPr>
              <a:t>d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renovate</a:t>
            </a:r>
            <a:r>
              <a:rPr sz="1400" b="1" spc="-10" dirty="0" smtClean="0">
                <a:latin typeface="Arial"/>
                <a:cs typeface="Arial"/>
              </a:rPr>
              <a:t>d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hospitals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housin</a:t>
            </a:r>
            <a:r>
              <a:rPr sz="1400" b="1" spc="-10" dirty="0" smtClean="0">
                <a:latin typeface="Arial"/>
                <a:cs typeface="Arial"/>
              </a:rPr>
              <a:t>g </a:t>
            </a:r>
            <a:r>
              <a:rPr sz="1400" b="1" spc="-15" dirty="0" smtClean="0">
                <a:latin typeface="Arial"/>
                <a:cs typeface="Arial"/>
              </a:rPr>
              <a:t>projects, schools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parks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pla</a:t>
            </a:r>
            <a:r>
              <a:rPr sz="1400" b="1" spc="-30" dirty="0" smtClean="0">
                <a:latin typeface="Arial"/>
                <a:cs typeface="Arial"/>
              </a:rPr>
              <a:t>y</a:t>
            </a:r>
            <a:r>
              <a:rPr sz="1400" b="1" spc="-15" dirty="0" smtClean="0">
                <a:latin typeface="Arial"/>
                <a:cs typeface="Arial"/>
              </a:rPr>
              <a:t>grounds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an</a:t>
            </a:r>
            <a:r>
              <a:rPr sz="1400" b="1" spc="-10" dirty="0" smtClean="0">
                <a:latin typeface="Arial"/>
                <a:cs typeface="Arial"/>
              </a:rPr>
              <a:t>d </a:t>
            </a:r>
            <a:r>
              <a:rPr sz="1400" b="1" spc="-15" dirty="0" smtClean="0">
                <a:latin typeface="Arial"/>
                <a:cs typeface="Arial"/>
              </a:rPr>
              <a:t>swimmin</a:t>
            </a:r>
            <a:r>
              <a:rPr sz="1400" b="1" spc="-10" dirty="0" smtClean="0">
                <a:latin typeface="Arial"/>
                <a:cs typeface="Arial"/>
              </a:rPr>
              <a:t>g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pool</a:t>
            </a:r>
            <a:r>
              <a:rPr sz="1400" b="1" spc="-10" dirty="0" smtClean="0">
                <a:latin typeface="Arial"/>
                <a:cs typeface="Arial"/>
              </a:rPr>
              <a:t>s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in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B</a:t>
            </a:r>
            <a:r>
              <a:rPr sz="1400" b="1" spc="-5" dirty="0" smtClean="0">
                <a:latin typeface="Arial"/>
                <a:cs typeface="Arial"/>
              </a:rPr>
              <a:t>l</a:t>
            </a:r>
            <a:r>
              <a:rPr sz="1400" b="1" spc="-15" dirty="0" smtClean="0">
                <a:latin typeface="Arial"/>
                <a:cs typeface="Arial"/>
              </a:rPr>
              <a:t>ac</a:t>
            </a:r>
            <a:r>
              <a:rPr sz="1400" b="1" spc="-10" dirty="0" smtClean="0">
                <a:latin typeface="Arial"/>
                <a:cs typeface="Arial"/>
              </a:rPr>
              <a:t>k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communities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0" y="3886200"/>
            <a:ext cx="762000" cy="1371600"/>
          </a:xfrm>
          <a:custGeom>
            <a:avLst/>
            <a:gdLst/>
            <a:ahLst/>
            <a:cxnLst/>
            <a:rect l="l" t="t" r="r" b="b"/>
            <a:pathLst>
              <a:path w="762000" h="1371600">
                <a:moveTo>
                  <a:pt x="0" y="0"/>
                </a:moveTo>
                <a:lnTo>
                  <a:pt x="0" y="1371600"/>
                </a:lnTo>
                <a:lnTo>
                  <a:pt x="762000" y="13716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68919" y="3878326"/>
            <a:ext cx="233679" cy="122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000" b="1" spc="-15" dirty="0" smtClean="0">
                <a:latin typeface="Berlin Sans FB Demi"/>
                <a:cs typeface="Berlin Sans FB Demi"/>
              </a:rPr>
              <a:t>D</a:t>
            </a:r>
            <a:r>
              <a:rPr sz="2000" b="1" spc="-10" dirty="0" smtClean="0">
                <a:latin typeface="Berlin Sans FB Demi"/>
                <a:cs typeface="Berlin Sans FB Demi"/>
              </a:rPr>
              <a:t> A</a:t>
            </a:r>
            <a:r>
              <a:rPr sz="2000" b="1" spc="-15" dirty="0" smtClean="0">
                <a:latin typeface="Berlin Sans FB Demi"/>
                <a:cs typeface="Berlin Sans FB Demi"/>
              </a:rPr>
              <a:t> M</a:t>
            </a:r>
            <a:r>
              <a:rPr sz="2000" b="1" spc="-10" dirty="0" smtClean="0">
                <a:latin typeface="Berlin Sans FB Demi"/>
                <a:cs typeface="Berlin Sans FB Demi"/>
              </a:rPr>
              <a:t> S</a:t>
            </a:r>
            <a:endParaRPr sz="20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49"/>
    </mc:Choice>
    <mc:Fallback>
      <p:transition spd="slow" advTm="1374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2057400"/>
            <a:ext cx="6400800" cy="34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2019300"/>
            <a:ext cx="6477000" cy="417575"/>
          </a:xfrm>
          <a:custGeom>
            <a:avLst/>
            <a:gdLst/>
            <a:ahLst/>
            <a:cxnLst/>
            <a:rect l="l" t="t" r="r" b="b"/>
            <a:pathLst>
              <a:path w="6477000" h="417575">
                <a:moveTo>
                  <a:pt x="0" y="417575"/>
                </a:moveTo>
                <a:lnTo>
                  <a:pt x="0" y="0"/>
                </a:lnTo>
                <a:lnTo>
                  <a:pt x="6477000" y="0"/>
                </a:lnTo>
                <a:lnTo>
                  <a:pt x="6477000" y="417575"/>
                </a:lnTo>
                <a:lnTo>
                  <a:pt x="0" y="417575"/>
                </a:lnTo>
                <a:close/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667000"/>
            <a:ext cx="4415028" cy="403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3100" y="2628900"/>
            <a:ext cx="4491228" cy="4107179"/>
          </a:xfrm>
          <a:custGeom>
            <a:avLst/>
            <a:gdLst/>
            <a:ahLst/>
            <a:cxnLst/>
            <a:rect l="l" t="t" r="r" b="b"/>
            <a:pathLst>
              <a:path w="4491228" h="4107179">
                <a:moveTo>
                  <a:pt x="0" y="4107179"/>
                </a:moveTo>
                <a:lnTo>
                  <a:pt x="0" y="0"/>
                </a:lnTo>
                <a:lnTo>
                  <a:pt x="4491228" y="0"/>
                </a:lnTo>
                <a:lnTo>
                  <a:pt x="4491228" y="4107179"/>
                </a:lnTo>
                <a:lnTo>
                  <a:pt x="0" y="4107179"/>
                </a:lnTo>
                <a:close/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11430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6022" y="1243076"/>
            <a:ext cx="2720975" cy="43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Black Astronauts</a:t>
            </a:r>
            <a:endParaRPr sz="28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1"/>
    </mc:Choice>
    <mc:Fallback>
      <p:transition spd="slow" advTm="783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76400"/>
            <a:ext cx="138302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4267200"/>
            <a:ext cx="1478279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838200"/>
            <a:ext cx="7620000" cy="609600"/>
          </a:xfrm>
          <a:custGeom>
            <a:avLst/>
            <a:gdLst/>
            <a:ahLst/>
            <a:cxnLst/>
            <a:rect l="l" t="t" r="r" b="b"/>
            <a:pathLst>
              <a:path w="7620000" h="609600">
                <a:moveTo>
                  <a:pt x="0" y="0"/>
                </a:moveTo>
                <a:lnTo>
                  <a:pt x="0" y="609600"/>
                </a:lnTo>
                <a:lnTo>
                  <a:pt x="7620000" y="609600"/>
                </a:lnTo>
                <a:lnTo>
                  <a:pt x="76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76400"/>
            <a:ext cx="1371600" cy="1752600"/>
          </a:xfrm>
          <a:custGeom>
            <a:avLst/>
            <a:gdLst/>
            <a:ahLst/>
            <a:cxnLst/>
            <a:rect l="l" t="t" r="r" b="b"/>
            <a:pathLst>
              <a:path w="1371600" h="1752600">
                <a:moveTo>
                  <a:pt x="0" y="0"/>
                </a:moveTo>
                <a:lnTo>
                  <a:pt x="0" y="1752600"/>
                </a:lnTo>
                <a:lnTo>
                  <a:pt x="1371600" y="1752600"/>
                </a:lnTo>
                <a:lnTo>
                  <a:pt x="1371599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4267200"/>
            <a:ext cx="1447800" cy="1828800"/>
          </a:xfrm>
          <a:custGeom>
            <a:avLst/>
            <a:gdLst/>
            <a:ahLst/>
            <a:cxnLst/>
            <a:rect l="l" t="t" r="r" b="b"/>
            <a:pathLst>
              <a:path w="1447800" h="1828800">
                <a:moveTo>
                  <a:pt x="0" y="0"/>
                </a:moveTo>
                <a:lnTo>
                  <a:pt x="0" y="1828800"/>
                </a:lnTo>
                <a:lnTo>
                  <a:pt x="1447800" y="1828800"/>
                </a:lnTo>
                <a:lnTo>
                  <a:pt x="14478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4302" y="1039876"/>
            <a:ext cx="7066915" cy="531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2000" b="1" spc="-10" dirty="0" smtClean="0">
                <a:latin typeface="Berlin Sans FB Demi"/>
                <a:cs typeface="Berlin Sans FB Demi"/>
              </a:rPr>
              <a:t>1958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Aerospace Engineer Designer </a:t>
            </a:r>
            <a:r>
              <a:rPr sz="2000" b="1" spc="-15" dirty="0" smtClean="0">
                <a:latin typeface="Berlin Sans FB Demi"/>
                <a:cs typeface="Berlin Sans FB Demi"/>
              </a:rPr>
              <a:t>Emmett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W. </a:t>
            </a:r>
            <a:r>
              <a:rPr sz="2000" b="1" spc="-10" dirty="0" smtClean="0">
                <a:latin typeface="Berlin Sans FB Demi"/>
                <a:cs typeface="Berlin Sans FB Demi"/>
              </a:rPr>
              <a:t>Chappelle</a:t>
            </a:r>
            <a:endParaRPr sz="2000">
              <a:latin typeface="Berlin Sans FB Demi"/>
              <a:cs typeface="Berlin Sans FB Demi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688464" marR="12700" indent="0">
              <a:lnSpc>
                <a:spcPts val="287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In </a:t>
            </a:r>
            <a:r>
              <a:rPr sz="2400" b="1" spc="-20" dirty="0" smtClean="0">
                <a:latin typeface="Berlin Sans FB Demi"/>
                <a:cs typeface="Berlin Sans FB Demi"/>
              </a:rPr>
              <a:t>195</a:t>
            </a:r>
            <a:r>
              <a:rPr sz="2400" b="1" spc="-15" dirty="0" smtClean="0">
                <a:latin typeface="Berlin Sans FB Demi"/>
                <a:cs typeface="Berlin Sans FB Demi"/>
              </a:rPr>
              <a:t>8 </a:t>
            </a:r>
            <a:r>
              <a:rPr sz="2400" b="1" spc="-5" dirty="0" smtClean="0">
                <a:latin typeface="Berlin Sans FB Demi"/>
                <a:cs typeface="Berlin Sans FB Demi"/>
              </a:rPr>
              <a:t>Chappell</a:t>
            </a:r>
            <a:r>
              <a:rPr sz="2400" b="1" spc="0" dirty="0" smtClean="0">
                <a:latin typeface="Berlin Sans FB Demi"/>
                <a:cs typeface="Berlin Sans FB Demi"/>
              </a:rPr>
              <a:t>e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joine</a:t>
            </a:r>
            <a:r>
              <a:rPr sz="2400" b="1" spc="-15" dirty="0" smtClean="0">
                <a:latin typeface="Berlin Sans FB Demi"/>
                <a:cs typeface="Berlin Sans FB Demi"/>
              </a:rPr>
              <a:t>d </a:t>
            </a:r>
            <a:r>
              <a:rPr sz="2400" b="1" spc="-20" dirty="0" smtClean="0">
                <a:latin typeface="Berlin Sans FB Demi"/>
                <a:cs typeface="Berlin Sans FB Demi"/>
              </a:rPr>
              <a:t>th</a:t>
            </a:r>
            <a:r>
              <a:rPr sz="2400" b="1" spc="-15" dirty="0" smtClean="0">
                <a:latin typeface="Berlin Sans FB Demi"/>
                <a:cs typeface="Berlin Sans FB Demi"/>
              </a:rPr>
              <a:t>e </a:t>
            </a:r>
            <a:r>
              <a:rPr sz="2400" b="1" spc="-20" dirty="0" smtClean="0">
                <a:latin typeface="Berlin Sans FB Demi"/>
                <a:cs typeface="Berlin Sans FB Demi"/>
              </a:rPr>
              <a:t>Research</a:t>
            </a:r>
            <a:r>
              <a:rPr sz="2400" b="1" spc="-1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Institute in </a:t>
            </a:r>
            <a:r>
              <a:rPr sz="2400" b="1" spc="-15" dirty="0" smtClean="0">
                <a:latin typeface="Berlin Sans FB Demi"/>
                <a:cs typeface="Berlin Sans FB Demi"/>
              </a:rPr>
              <a:t>Baltimore, a division of the Martin Marietta Corporation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which was famous </a:t>
            </a:r>
            <a:r>
              <a:rPr sz="2400" b="1" spc="-10" dirty="0" smtClean="0">
                <a:latin typeface="Berlin Sans FB Demi"/>
                <a:cs typeface="Berlin Sans FB Demi"/>
              </a:rPr>
              <a:t>for </a:t>
            </a:r>
            <a:r>
              <a:rPr sz="2400" b="1" spc="-15" dirty="0" smtClean="0">
                <a:latin typeface="Berlin Sans FB Demi"/>
                <a:cs typeface="Berlin Sans FB Demi"/>
              </a:rPr>
              <a:t>designing airplanes and spacecraft.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8"/>
              </a:spcBef>
            </a:pPr>
            <a:endParaRPr sz="1000"/>
          </a:p>
          <a:p>
            <a:pPr marL="12700" marR="2253615">
              <a:lnSpc>
                <a:spcPts val="287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While designing instruments </a:t>
            </a:r>
            <a:r>
              <a:rPr sz="2400" b="1" spc="-10" dirty="0" smtClean="0">
                <a:latin typeface="Berlin Sans FB Demi"/>
                <a:cs typeface="Berlin Sans FB Demi"/>
              </a:rPr>
              <a:t>for </a:t>
            </a:r>
            <a:r>
              <a:rPr sz="2400" b="1" spc="-15" dirty="0" smtClean="0">
                <a:latin typeface="Berlin Sans FB Demi"/>
                <a:cs typeface="Berlin Sans FB Demi"/>
              </a:rPr>
              <a:t>the Mars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Viking spacecraft,. He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also showed how </a:t>
            </a:r>
            <a:r>
              <a:rPr sz="2400" b="1" spc="-10" dirty="0" smtClean="0">
                <a:latin typeface="Berlin Sans FB Demi"/>
                <a:cs typeface="Berlin Sans FB Demi"/>
              </a:rPr>
              <a:t>satellites </a:t>
            </a:r>
            <a:r>
              <a:rPr sz="2400" b="1" spc="-15" dirty="0" smtClean="0">
                <a:latin typeface="Berlin Sans FB Demi"/>
                <a:cs typeface="Berlin Sans FB Demi"/>
              </a:rPr>
              <a:t>can monitor luminescence levels to monitor</a:t>
            </a:r>
            <a:r>
              <a:rPr sz="2400" b="1" spc="-10" dirty="0" smtClean="0">
                <a:latin typeface="Berlin Sans FB Demi"/>
                <a:cs typeface="Berlin Sans FB Demi"/>
              </a:rPr>
              <a:t> crops </a:t>
            </a:r>
            <a:r>
              <a:rPr sz="2400" b="1" spc="-15" dirty="0" smtClean="0">
                <a:latin typeface="Berlin Sans FB Demi"/>
                <a:cs typeface="Berlin Sans FB Demi"/>
              </a:rPr>
              <a:t>(growth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rates,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water conditions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and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harvest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timing).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39"/>
    </mc:Choice>
    <mc:Fallback>
      <p:transition spd="slow" advTm="973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32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676400"/>
            <a:ext cx="1524000" cy="161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0599" y="2022114"/>
            <a:ext cx="5784215" cy="3005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200"/>
              </a:lnSpc>
            </a:pPr>
            <a:r>
              <a:rPr sz="1600" b="1" dirty="0" smtClean="0">
                <a:latin typeface="Berlin Sans FB Demi"/>
                <a:cs typeface="Berlin Sans FB Demi"/>
              </a:rPr>
              <a:t>Molaire,</a:t>
            </a:r>
            <a:r>
              <a:rPr sz="1600" b="1" spc="5" dirty="0" smtClean="0">
                <a:latin typeface="Berlin Sans FB Demi"/>
                <a:cs typeface="Berlin Sans FB Demi"/>
              </a:rPr>
              <a:t> </a:t>
            </a:r>
            <a:r>
              <a:rPr sz="1600" b="1" spc="0" dirty="0" smtClean="0">
                <a:latin typeface="Berlin Sans FB Demi"/>
                <a:cs typeface="Berlin Sans FB Demi"/>
              </a:rPr>
              <a:t>holder of 58 American</a:t>
            </a:r>
            <a:r>
              <a:rPr sz="1600" b="1" spc="-15" dirty="0" smtClean="0">
                <a:latin typeface="Berlin Sans FB Demi"/>
                <a:cs typeface="Berlin Sans FB Demi"/>
              </a:rPr>
              <a:t> </a:t>
            </a:r>
            <a:r>
              <a:rPr sz="1600" b="1" spc="-5" dirty="0" smtClean="0">
                <a:latin typeface="Berlin Sans FB Demi"/>
                <a:cs typeface="Berlin Sans FB Demi"/>
              </a:rPr>
              <a:t>patent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an</a:t>
            </a:r>
            <a:r>
              <a:rPr sz="1600" b="1" spc="0" dirty="0" smtClean="0">
                <a:latin typeface="Berlin Sans FB Demi"/>
                <a:cs typeface="Berlin Sans FB Demi"/>
              </a:rPr>
              <a:t>d </a:t>
            </a:r>
            <a:r>
              <a:rPr sz="1600" b="1" spc="-5" dirty="0" smtClean="0">
                <a:latin typeface="Berlin Sans FB Demi"/>
                <a:cs typeface="Berlin Sans FB Demi"/>
              </a:rPr>
              <a:t>12</a:t>
            </a:r>
            <a:r>
              <a:rPr sz="1600" b="1" spc="0" dirty="0" smtClean="0">
                <a:latin typeface="Berlin Sans FB Demi"/>
                <a:cs typeface="Berlin Sans FB Demi"/>
              </a:rPr>
              <a:t>0 </a:t>
            </a:r>
            <a:r>
              <a:rPr sz="1600" b="1" spc="-5" dirty="0" smtClean="0">
                <a:latin typeface="Berlin Sans FB Demi"/>
                <a:cs typeface="Berlin Sans FB Demi"/>
              </a:rPr>
              <a:t>foreig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patents. </a:t>
            </a:r>
            <a:r>
              <a:rPr sz="1600" spc="-5" dirty="0" smtClean="0">
                <a:latin typeface="Arial"/>
                <a:cs typeface="Arial"/>
              </a:rPr>
              <a:t>Originall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-5" dirty="0" smtClean="0">
                <a:latin typeface="Arial"/>
                <a:cs typeface="Arial"/>
              </a:rPr>
              <a:t>fro</a:t>
            </a:r>
            <a:r>
              <a:rPr sz="1600" spc="0" dirty="0" smtClean="0">
                <a:latin typeface="Arial"/>
                <a:cs typeface="Arial"/>
              </a:rPr>
              <a:t>m </a:t>
            </a:r>
            <a:r>
              <a:rPr sz="1600" spc="-5" dirty="0" smtClean="0">
                <a:latin typeface="Arial"/>
                <a:cs typeface="Arial"/>
              </a:rPr>
              <a:t>Haiti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Miche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5" dirty="0" smtClean="0">
                <a:latin typeface="Arial"/>
                <a:cs typeface="Arial"/>
              </a:rPr>
              <a:t> Molair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w</a:t>
            </a:r>
            <a:r>
              <a:rPr sz="1600" spc="-5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 a </a:t>
            </a:r>
            <a:r>
              <a:rPr sz="1600" spc="-5" dirty="0" smtClean="0">
                <a:latin typeface="Arial"/>
                <a:cs typeface="Arial"/>
              </a:rPr>
              <a:t>researc</a:t>
            </a:r>
            <a:r>
              <a:rPr sz="1600" spc="0" dirty="0" smtClean="0">
                <a:latin typeface="Arial"/>
                <a:cs typeface="Arial"/>
              </a:rPr>
              <a:t>h </a:t>
            </a:r>
            <a:r>
              <a:rPr sz="1600" spc="-5" dirty="0" smtClean="0">
                <a:latin typeface="Arial"/>
                <a:cs typeface="Arial"/>
              </a:rPr>
              <a:t>associate  a</a:t>
            </a:r>
            <a:r>
              <a:rPr sz="1600" spc="0" dirty="0" smtClean="0">
                <a:latin typeface="Arial"/>
                <a:cs typeface="Arial"/>
              </a:rPr>
              <a:t>t </a:t>
            </a:r>
            <a:r>
              <a:rPr sz="1600" spc="-5" dirty="0" smtClean="0">
                <a:latin typeface="Arial"/>
                <a:cs typeface="Arial"/>
              </a:rPr>
              <a:t>th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5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f</a:t>
            </a:r>
            <a:r>
              <a:rPr sz="1600" spc="-5" dirty="0" smtClean="0">
                <a:latin typeface="Arial"/>
                <a:cs typeface="Arial"/>
              </a:rPr>
              <a:t>fic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Imagin</a:t>
            </a:r>
            <a:r>
              <a:rPr sz="1600" spc="0" dirty="0" smtClean="0">
                <a:latin typeface="Arial"/>
                <a:cs typeface="Arial"/>
              </a:rPr>
              <a:t>g </a:t>
            </a:r>
            <a:r>
              <a:rPr sz="1600" spc="-5" dirty="0" smtClean="0">
                <a:latin typeface="Arial"/>
                <a:cs typeface="Arial"/>
              </a:rPr>
              <a:t>Resea</a:t>
            </a:r>
            <a:r>
              <a:rPr sz="1600" spc="-10" dirty="0" smtClean="0">
                <a:latin typeface="Arial"/>
                <a:cs typeface="Arial"/>
              </a:rPr>
              <a:t>r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h </a:t>
            </a:r>
            <a:r>
              <a:rPr sz="1600" spc="-5" dirty="0" smtClean="0">
                <a:latin typeface="Arial"/>
                <a:cs typeface="Arial"/>
              </a:rPr>
              <a:t>an</a:t>
            </a:r>
            <a:r>
              <a:rPr sz="1600" spc="0" dirty="0" smtClean="0">
                <a:latin typeface="Arial"/>
                <a:cs typeface="Arial"/>
              </a:rPr>
              <a:t>d </a:t>
            </a:r>
            <a:r>
              <a:rPr sz="1600" spc="-5" dirty="0" smtClean="0">
                <a:latin typeface="Arial"/>
                <a:cs typeface="Arial"/>
              </a:rPr>
              <a:t>Developmen</a:t>
            </a:r>
            <a:r>
              <a:rPr sz="1600" spc="0" dirty="0" smtClean="0">
                <a:latin typeface="Arial"/>
                <a:cs typeface="Arial"/>
              </a:rPr>
              <a:t>t </a:t>
            </a:r>
            <a:r>
              <a:rPr sz="1600" spc="-5" dirty="0" smtClean="0">
                <a:latin typeface="Arial"/>
                <a:cs typeface="Arial"/>
              </a:rPr>
              <a:t>Grou</a:t>
            </a:r>
            <a:r>
              <a:rPr sz="1600" spc="0" dirty="0" smtClean="0">
                <a:latin typeface="Arial"/>
                <a:cs typeface="Arial"/>
              </a:rPr>
              <a:t>p </a:t>
            </a:r>
            <a:r>
              <a:rPr sz="1600" spc="-5" dirty="0" smtClean="0">
                <a:latin typeface="Arial"/>
                <a:cs typeface="Arial"/>
              </a:rPr>
              <a:t>of Eastma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5" dirty="0" smtClean="0">
                <a:latin typeface="Arial"/>
                <a:cs typeface="Arial"/>
              </a:rPr>
              <a:t> Koda</a:t>
            </a:r>
            <a:r>
              <a:rPr sz="1600" spc="0" dirty="0" smtClean="0">
                <a:latin typeface="Arial"/>
                <a:cs typeface="Arial"/>
              </a:rPr>
              <a:t>k</a:t>
            </a:r>
            <a:r>
              <a:rPr sz="1600" spc="-5" dirty="0" smtClean="0">
                <a:latin typeface="Arial"/>
                <a:cs typeface="Arial"/>
              </a:rPr>
              <a:t> no</a:t>
            </a:r>
            <a:r>
              <a:rPr sz="1600" spc="0" dirty="0" smtClean="0">
                <a:latin typeface="Arial"/>
                <a:cs typeface="Arial"/>
              </a:rPr>
              <a:t>w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 Principa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5" dirty="0" smtClean="0">
                <a:latin typeface="Arial"/>
                <a:cs typeface="Arial"/>
              </a:rPr>
              <a:t> fo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MOLAIRE CONSULTING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LLC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-5" dirty="0" smtClean="0">
                <a:latin typeface="Arial"/>
                <a:cs typeface="Arial"/>
              </a:rPr>
              <a:t> Miche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5" dirty="0" smtClean="0">
                <a:latin typeface="Arial"/>
                <a:cs typeface="Arial"/>
              </a:rPr>
              <a:t> Molair</a:t>
            </a:r>
            <a:r>
              <a:rPr sz="1600" spc="0" dirty="0" smtClean="0">
                <a:latin typeface="Arial"/>
                <a:cs typeface="Arial"/>
              </a:rPr>
              <a:t>e r</a:t>
            </a:r>
            <a:r>
              <a:rPr sz="1600" spc="-5" dirty="0" smtClean="0">
                <a:latin typeface="Arial"/>
                <a:cs typeface="Arial"/>
              </a:rPr>
              <a:t>eceive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5" dirty="0" smtClean="0">
                <a:latin typeface="Arial"/>
                <a:cs typeface="Arial"/>
              </a:rPr>
              <a:t> hi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 B.S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-5" dirty="0" smtClean="0">
                <a:latin typeface="Arial"/>
                <a:cs typeface="Arial"/>
              </a:rPr>
              <a:t> degree i</a:t>
            </a:r>
            <a:r>
              <a:rPr sz="1600" spc="0" dirty="0" smtClean="0">
                <a:latin typeface="Arial"/>
                <a:cs typeface="Arial"/>
              </a:rPr>
              <a:t>n </a:t>
            </a:r>
            <a:r>
              <a:rPr sz="1600" spc="-5" dirty="0" smtClean="0">
                <a:latin typeface="Arial"/>
                <a:cs typeface="Arial"/>
              </a:rPr>
              <a:t>chemistry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M.S</a:t>
            </a:r>
            <a:r>
              <a:rPr sz="1600" spc="0" dirty="0" smtClean="0">
                <a:latin typeface="Arial"/>
                <a:cs typeface="Arial"/>
              </a:rPr>
              <a:t>. </a:t>
            </a:r>
            <a:r>
              <a:rPr sz="1600" spc="-5" dirty="0" smtClean="0">
                <a:latin typeface="Arial"/>
                <a:cs typeface="Arial"/>
              </a:rPr>
              <a:t>degre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5" dirty="0" smtClean="0">
                <a:latin typeface="Arial"/>
                <a:cs typeface="Arial"/>
              </a:rPr>
              <a:t> chemica</a:t>
            </a:r>
            <a:r>
              <a:rPr sz="1600" spc="0" dirty="0" smtClean="0">
                <a:latin typeface="Arial"/>
                <a:cs typeface="Arial"/>
              </a:rPr>
              <a:t>l </a:t>
            </a:r>
            <a:r>
              <a:rPr sz="1600" spc="-5" dirty="0" smtClean="0">
                <a:latin typeface="Arial"/>
                <a:cs typeface="Arial"/>
              </a:rPr>
              <a:t>engineering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an</a:t>
            </a:r>
            <a:r>
              <a:rPr sz="1600" spc="0" dirty="0" smtClean="0">
                <a:latin typeface="Arial"/>
                <a:cs typeface="Arial"/>
              </a:rPr>
              <a:t>d </a:t>
            </a:r>
            <a:r>
              <a:rPr sz="1600" spc="-5" dirty="0" smtClean="0">
                <a:latin typeface="Arial"/>
                <a:cs typeface="Arial"/>
              </a:rPr>
              <a:t>M.B.A. degre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fro</a:t>
            </a:r>
            <a:r>
              <a:rPr sz="1600" spc="0" dirty="0" smtClean="0">
                <a:latin typeface="Arial"/>
                <a:cs typeface="Arial"/>
              </a:rPr>
              <a:t>m </a:t>
            </a:r>
            <a:r>
              <a:rPr sz="1600" spc="-5" dirty="0" smtClean="0">
                <a:latin typeface="Arial"/>
                <a:cs typeface="Arial"/>
              </a:rPr>
              <a:t>th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Universit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-5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f</a:t>
            </a:r>
            <a:r>
              <a:rPr sz="1600" spc="-5" dirty="0" smtClean="0">
                <a:latin typeface="Arial"/>
                <a:cs typeface="Arial"/>
              </a:rPr>
              <a:t> Rochester</a:t>
            </a:r>
            <a:r>
              <a:rPr sz="1600" spc="0" dirty="0" smtClean="0">
                <a:latin typeface="Arial"/>
                <a:cs typeface="Arial"/>
              </a:rPr>
              <a:t>. </a:t>
            </a:r>
            <a:r>
              <a:rPr sz="1600" spc="-5" dirty="0" smtClean="0">
                <a:latin typeface="Arial"/>
                <a:cs typeface="Arial"/>
              </a:rPr>
              <a:t>H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ha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5" dirty="0" smtClean="0">
                <a:latin typeface="Arial"/>
                <a:cs typeface="Arial"/>
              </a:rPr>
              <a:t>bee</a:t>
            </a:r>
            <a:r>
              <a:rPr sz="1600" spc="0" dirty="0" smtClean="0">
                <a:latin typeface="Arial"/>
                <a:cs typeface="Arial"/>
              </a:rPr>
              <a:t>n </a:t>
            </a:r>
            <a:r>
              <a:rPr sz="1600" spc="-5" dirty="0" smtClean="0">
                <a:latin typeface="Arial"/>
                <a:cs typeface="Arial"/>
              </a:rPr>
              <a:t>with Koda</a:t>
            </a:r>
            <a:r>
              <a:rPr sz="1600" spc="0" dirty="0" smtClean="0">
                <a:latin typeface="Arial"/>
                <a:cs typeface="Arial"/>
              </a:rPr>
              <a:t>k </a:t>
            </a:r>
            <a:r>
              <a:rPr sz="1600" spc="-5" dirty="0" smtClean="0">
                <a:latin typeface="Arial"/>
                <a:cs typeface="Arial"/>
              </a:rPr>
              <a:t>sinc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1974</a:t>
            </a:r>
            <a:r>
              <a:rPr sz="1600" spc="0" dirty="0" smtClean="0">
                <a:latin typeface="Arial"/>
                <a:cs typeface="Arial"/>
              </a:rPr>
              <a:t>.  </a:t>
            </a:r>
            <a:r>
              <a:rPr sz="1600" spc="-5" dirty="0" smtClean="0">
                <a:latin typeface="Arial"/>
                <a:cs typeface="Arial"/>
              </a:rPr>
              <a:t>Afte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rec</a:t>
            </a:r>
            <a:r>
              <a:rPr sz="1600" spc="-15" dirty="0" smtClean="0">
                <a:latin typeface="Arial"/>
                <a:cs typeface="Arial"/>
              </a:rPr>
              <a:t>e</a:t>
            </a:r>
            <a:r>
              <a:rPr sz="1600" spc="-5" dirty="0" smtClean="0">
                <a:latin typeface="Arial"/>
                <a:cs typeface="Arial"/>
              </a:rPr>
              <a:t>ivin</a:t>
            </a:r>
            <a:r>
              <a:rPr sz="1600" spc="0" dirty="0" smtClean="0">
                <a:latin typeface="Arial"/>
                <a:cs typeface="Arial"/>
              </a:rPr>
              <a:t>g </a:t>
            </a:r>
            <a:r>
              <a:rPr sz="1600" spc="-5" dirty="0" smtClean="0">
                <a:latin typeface="Arial"/>
                <a:cs typeface="Arial"/>
              </a:rPr>
              <a:t>mor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tha</a:t>
            </a:r>
            <a:r>
              <a:rPr sz="1600" spc="0" dirty="0" smtClean="0">
                <a:latin typeface="Arial"/>
                <a:cs typeface="Arial"/>
              </a:rPr>
              <a:t>n </a:t>
            </a:r>
            <a:r>
              <a:rPr sz="1600" spc="-5" dirty="0" smtClean="0">
                <a:latin typeface="Arial"/>
                <a:cs typeface="Arial"/>
              </a:rPr>
              <a:t>2</a:t>
            </a:r>
            <a:r>
              <a:rPr sz="1600" spc="0" dirty="0" smtClean="0">
                <a:latin typeface="Arial"/>
                <a:cs typeface="Arial"/>
              </a:rPr>
              <a:t>0 </a:t>
            </a:r>
            <a:r>
              <a:rPr sz="1600" spc="-5" dirty="0" smtClean="0">
                <a:latin typeface="Arial"/>
                <a:cs typeface="Arial"/>
              </a:rPr>
              <a:t>patents, Molair</a:t>
            </a:r>
            <a:r>
              <a:rPr sz="1600" spc="0" dirty="0" smtClean="0">
                <a:latin typeface="Arial"/>
                <a:cs typeface="Arial"/>
              </a:rPr>
              <a:t>e w</a:t>
            </a:r>
            <a:r>
              <a:rPr sz="1600" spc="-5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 inducte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5" dirty="0" smtClean="0">
                <a:latin typeface="Arial"/>
                <a:cs typeface="Arial"/>
              </a:rPr>
              <a:t> int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5" dirty="0" smtClean="0">
                <a:latin typeface="Arial"/>
                <a:cs typeface="Arial"/>
              </a:rPr>
              <a:t> Eastma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5" dirty="0" smtClean="0">
                <a:latin typeface="Arial"/>
                <a:cs typeface="Arial"/>
              </a:rPr>
              <a:t> Kodak’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 Distinguished Inventor’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 Galler</a:t>
            </a:r>
            <a:r>
              <a:rPr sz="1600" spc="0" dirty="0" smtClean="0">
                <a:latin typeface="Arial"/>
                <a:cs typeface="Arial"/>
              </a:rPr>
              <a:t>y</a:t>
            </a:r>
            <a:r>
              <a:rPr sz="1600" spc="-5" dirty="0" smtClean="0">
                <a:latin typeface="Arial"/>
                <a:cs typeface="Arial"/>
              </a:rPr>
              <a:t> 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5" dirty="0" smtClean="0">
                <a:latin typeface="Arial"/>
                <a:cs typeface="Arial"/>
              </a:rPr>
              <a:t> 1994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-5" dirty="0" smtClean="0">
                <a:latin typeface="Arial"/>
                <a:cs typeface="Arial"/>
              </a:rPr>
              <a:t> Senio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Researc</a:t>
            </a:r>
            <a:r>
              <a:rPr sz="1600" spc="0" dirty="0" smtClean="0">
                <a:latin typeface="Arial"/>
                <a:cs typeface="Arial"/>
              </a:rPr>
              <a:t>h</a:t>
            </a:r>
            <a:r>
              <a:rPr sz="1600" spc="-5" dirty="0" smtClean="0">
                <a:latin typeface="Arial"/>
                <a:cs typeface="Arial"/>
              </a:rPr>
              <a:t> Associat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5" dirty="0" smtClean="0">
                <a:latin typeface="Arial"/>
                <a:cs typeface="Arial"/>
              </a:rPr>
              <a:t> Chemist Senio</a:t>
            </a:r>
            <a:r>
              <a:rPr sz="1600" spc="0" dirty="0" smtClean="0">
                <a:latin typeface="Arial"/>
                <a:cs typeface="Arial"/>
              </a:rPr>
              <a:t>r </a:t>
            </a:r>
            <a:r>
              <a:rPr sz="1600" spc="-5" dirty="0" smtClean="0">
                <a:latin typeface="Arial"/>
                <a:cs typeface="Arial"/>
              </a:rPr>
              <a:t>materials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b="1" u="heavy" spc="-5" dirty="0" smtClean="0">
                <a:latin typeface="Arial"/>
                <a:cs typeface="Arial"/>
              </a:rPr>
              <a:t>formulation</a:t>
            </a:r>
            <a:r>
              <a:rPr sz="1600" b="1" u="heavy" spc="0" dirty="0" smtClean="0">
                <a:latin typeface="Arial"/>
                <a:cs typeface="Arial"/>
              </a:rPr>
              <a:t> </a:t>
            </a:r>
            <a:r>
              <a:rPr sz="1600" b="1" u="heavy" spc="-5" dirty="0" smtClean="0">
                <a:latin typeface="Arial"/>
                <a:cs typeface="Arial"/>
              </a:rPr>
              <a:t>and</a:t>
            </a:r>
            <a:r>
              <a:rPr sz="1600" b="1" u="heavy" spc="0" dirty="0" smtClean="0">
                <a:latin typeface="Arial"/>
                <a:cs typeface="Arial"/>
              </a:rPr>
              <a:t> </a:t>
            </a:r>
            <a:r>
              <a:rPr sz="1600" b="1" u="heavy" spc="-5" dirty="0" smtClean="0">
                <a:latin typeface="Arial"/>
                <a:cs typeface="Arial"/>
              </a:rPr>
              <a:t>co</a:t>
            </a:r>
            <a:r>
              <a:rPr sz="1600" b="1" u="heavy" spc="-10" dirty="0" smtClean="0">
                <a:latin typeface="Arial"/>
                <a:cs typeface="Arial"/>
              </a:rPr>
              <a:t>a</a:t>
            </a:r>
            <a:r>
              <a:rPr sz="1600" b="1" u="heavy" spc="5" dirty="0" smtClean="0">
                <a:latin typeface="Arial"/>
                <a:cs typeface="Arial"/>
              </a:rPr>
              <a:t>t</a:t>
            </a:r>
            <a:r>
              <a:rPr sz="1600" b="1" u="heavy" spc="-5" dirty="0" smtClean="0">
                <a:latin typeface="Arial"/>
                <a:cs typeface="Arial"/>
              </a:rPr>
              <a:t>in</a:t>
            </a:r>
            <a:r>
              <a:rPr sz="1600" b="1" u="heavy" spc="0" dirty="0" smtClean="0">
                <a:latin typeface="Arial"/>
                <a:cs typeface="Arial"/>
              </a:rPr>
              <a:t>g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scientist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-5" dirty="0" smtClean="0">
                <a:latin typeface="Arial"/>
                <a:cs typeface="Arial"/>
              </a:rPr>
              <a:t> Yo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-5" dirty="0" smtClean="0">
                <a:latin typeface="Arial"/>
                <a:cs typeface="Arial"/>
              </a:rPr>
              <a:t> can </a:t>
            </a:r>
            <a:r>
              <a:rPr sz="1600" spc="0" dirty="0" smtClean="0">
                <a:latin typeface="Arial"/>
                <a:cs typeface="Arial"/>
              </a:rPr>
              <a:t>thank him for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some of your </a:t>
            </a:r>
            <a:r>
              <a:rPr sz="1600" spc="-5" dirty="0" smtClean="0">
                <a:latin typeface="Arial"/>
                <a:cs typeface="Arial"/>
              </a:rPr>
              <a:t>mo</a:t>
            </a:r>
            <a:r>
              <a:rPr sz="1600" spc="5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treasure</a:t>
            </a:r>
            <a:r>
              <a:rPr sz="1600" spc="0" dirty="0" smtClean="0">
                <a:latin typeface="Arial"/>
                <a:cs typeface="Arial"/>
              </a:rPr>
              <a:t>d </a:t>
            </a:r>
            <a:r>
              <a:rPr sz="1600" spc="-5" dirty="0" smtClean="0">
                <a:latin typeface="Arial"/>
                <a:cs typeface="Arial"/>
              </a:rPr>
              <a:t>Koda</a:t>
            </a:r>
            <a:r>
              <a:rPr sz="1600" spc="0" dirty="0" smtClean="0">
                <a:latin typeface="Arial"/>
                <a:cs typeface="Arial"/>
              </a:rPr>
              <a:t>k </a:t>
            </a:r>
            <a:r>
              <a:rPr sz="1600" spc="-5" dirty="0" smtClean="0">
                <a:latin typeface="Arial"/>
                <a:cs typeface="Arial"/>
              </a:rPr>
              <a:t>Moments.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102" y="3519423"/>
            <a:ext cx="15443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 smtClean="0">
                <a:latin typeface="Arial"/>
                <a:cs typeface="Arial"/>
              </a:rPr>
              <a:t>Dr. </a:t>
            </a:r>
            <a:r>
              <a:rPr sz="1400" b="1" i="1" spc="-30" dirty="0" smtClean="0">
                <a:latin typeface="Arial"/>
                <a:cs typeface="Arial"/>
              </a:rPr>
              <a:t>M</a:t>
            </a:r>
            <a:r>
              <a:rPr sz="1400" b="1" i="1" spc="-10" dirty="0" smtClean="0">
                <a:latin typeface="Arial"/>
                <a:cs typeface="Arial"/>
              </a:rPr>
              <a:t>ichel </a:t>
            </a:r>
            <a:r>
              <a:rPr sz="1400" b="1" i="1" spc="-30" dirty="0" smtClean="0">
                <a:latin typeface="Arial"/>
                <a:cs typeface="Arial"/>
              </a:rPr>
              <a:t>M</a:t>
            </a:r>
            <a:r>
              <a:rPr sz="1400" b="1" i="1" spc="-15" dirty="0" smtClean="0">
                <a:latin typeface="Arial"/>
                <a:cs typeface="Arial"/>
              </a:rPr>
              <a:t>o</a:t>
            </a:r>
            <a:r>
              <a:rPr sz="1400" b="1" i="1" spc="-10" dirty="0" smtClean="0">
                <a:latin typeface="Arial"/>
                <a:cs typeface="Arial"/>
              </a:rPr>
              <a:t>laire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990600"/>
            <a:ext cx="7620000" cy="528828"/>
          </a:xfrm>
          <a:custGeom>
            <a:avLst/>
            <a:gdLst/>
            <a:ahLst/>
            <a:cxnLst/>
            <a:rect l="l" t="t" r="r" b="b"/>
            <a:pathLst>
              <a:path w="7620000" h="528828">
                <a:moveTo>
                  <a:pt x="0" y="0"/>
                </a:moveTo>
                <a:lnTo>
                  <a:pt x="0" y="528828"/>
                </a:lnTo>
                <a:lnTo>
                  <a:pt x="7620000" y="528828"/>
                </a:lnTo>
                <a:lnTo>
                  <a:pt x="76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1148" y="1064514"/>
            <a:ext cx="306705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Inventor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0" dirty="0" smtClean="0">
                <a:latin typeface="Berlin Sans FB Demi"/>
                <a:cs typeface="Berlin Sans FB Demi"/>
              </a:rPr>
              <a:t>&amp; </a:t>
            </a:r>
            <a:r>
              <a:rPr sz="2400" b="1" spc="-15" dirty="0" smtClean="0">
                <a:latin typeface="Berlin Sans FB Demi"/>
                <a:cs typeface="Berlin Sans FB Demi"/>
              </a:rPr>
              <a:t>Technology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902" y="5300837"/>
            <a:ext cx="6805295" cy="1106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6200" indent="0">
              <a:lnSpc>
                <a:spcPct val="99800"/>
              </a:lnSpc>
            </a:pPr>
            <a:r>
              <a:rPr sz="1200" spc="5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200" b="1" spc="-5" dirty="0" smtClean="0">
                <a:latin typeface="Arial"/>
                <a:cs typeface="Arial"/>
              </a:rPr>
              <a:t>INVEN</a:t>
            </a:r>
            <a:r>
              <a:rPr sz="1200" b="1" spc="5" dirty="0" smtClean="0">
                <a:latin typeface="Arial"/>
                <a:cs typeface="Arial"/>
              </a:rPr>
              <a:t>T</a:t>
            </a:r>
            <a:r>
              <a:rPr sz="1200" b="1" spc="-5" dirty="0" smtClean="0">
                <a:latin typeface="Arial"/>
                <a:cs typeface="Arial"/>
              </a:rPr>
              <a:t>E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AN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DEVE</a:t>
            </a:r>
            <a:r>
              <a:rPr sz="1200" b="1" spc="5" dirty="0" smtClean="0">
                <a:latin typeface="Arial"/>
                <a:cs typeface="Arial"/>
              </a:rPr>
              <a:t>L</a:t>
            </a:r>
            <a:r>
              <a:rPr sz="1200" b="1" spc="-5" dirty="0" smtClean="0">
                <a:latin typeface="Arial"/>
                <a:cs typeface="Arial"/>
              </a:rPr>
              <a:t>OPE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A</a:t>
            </a:r>
            <a:r>
              <a:rPr sz="1200" b="1" spc="0" dirty="0" smtClean="0">
                <a:latin typeface="Arial"/>
                <a:cs typeface="Arial"/>
              </a:rPr>
              <a:t>N </a:t>
            </a:r>
            <a:r>
              <a:rPr sz="1200" b="1" spc="-5" dirty="0" smtClean="0">
                <a:latin typeface="Arial"/>
                <a:cs typeface="Arial"/>
              </a:rPr>
              <a:t>E</a:t>
            </a:r>
            <a:r>
              <a:rPr sz="1200" b="1" spc="5" dirty="0" smtClean="0">
                <a:latin typeface="Arial"/>
                <a:cs typeface="Arial"/>
              </a:rPr>
              <a:t>L</a:t>
            </a:r>
            <a:r>
              <a:rPr sz="1200" b="1" spc="-5" dirty="0" smtClean="0">
                <a:latin typeface="Arial"/>
                <a:cs typeface="Arial"/>
              </a:rPr>
              <a:t>ECTROGRAPHI</a:t>
            </a:r>
            <a:r>
              <a:rPr sz="1200" b="1" spc="0" dirty="0" smtClean="0">
                <a:latin typeface="Arial"/>
                <a:cs typeface="Arial"/>
              </a:rPr>
              <a:t>C </a:t>
            </a:r>
            <a:r>
              <a:rPr sz="1200" b="1" spc="-5" dirty="0" smtClean="0">
                <a:latin typeface="Arial"/>
                <a:cs typeface="Arial"/>
              </a:rPr>
              <a:t>IMAGIN</a:t>
            </a:r>
            <a:r>
              <a:rPr sz="1200" b="1" spc="0" dirty="0" smtClean="0">
                <a:latin typeface="Arial"/>
                <a:cs typeface="Arial"/>
              </a:rPr>
              <a:t>G </a:t>
            </a:r>
            <a:r>
              <a:rPr sz="1200" b="1" spc="-5" dirty="0" smtClean="0">
                <a:latin typeface="Arial"/>
                <a:cs typeface="Arial"/>
              </a:rPr>
              <a:t>PROC</a:t>
            </a:r>
            <a:r>
              <a:rPr sz="1200" b="1" spc="0" dirty="0" smtClean="0">
                <a:latin typeface="Arial"/>
                <a:cs typeface="Arial"/>
              </a:rPr>
              <a:t>E</a:t>
            </a:r>
            <a:r>
              <a:rPr sz="1200" b="1" spc="-5" dirty="0" smtClean="0">
                <a:latin typeface="Arial"/>
                <a:cs typeface="Arial"/>
              </a:rPr>
              <a:t>S</a:t>
            </a:r>
            <a:r>
              <a:rPr sz="1200" b="1" spc="0" dirty="0" smtClean="0">
                <a:latin typeface="Arial"/>
                <a:cs typeface="Arial"/>
              </a:rPr>
              <a:t>S </a:t>
            </a:r>
            <a:r>
              <a:rPr sz="1200" b="1" spc="-5" dirty="0" smtClean="0">
                <a:latin typeface="Arial"/>
                <a:cs typeface="Arial"/>
              </a:rPr>
              <a:t>AN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MATERIALS USEFU</a:t>
            </a:r>
            <a:r>
              <a:rPr sz="1200" b="1" spc="0" dirty="0" smtClean="0">
                <a:latin typeface="Arial"/>
                <a:cs typeface="Arial"/>
              </a:rPr>
              <a:t>L FOR </a:t>
            </a:r>
            <a:r>
              <a:rPr sz="1200" b="1" spc="-5" dirty="0" smtClean="0">
                <a:latin typeface="Arial"/>
                <a:cs typeface="Arial"/>
              </a:rPr>
              <a:t>COL</a:t>
            </a:r>
            <a:r>
              <a:rPr sz="1200" b="1" spc="5" dirty="0" smtClean="0">
                <a:latin typeface="Arial"/>
                <a:cs typeface="Arial"/>
              </a:rPr>
              <a:t>O</a:t>
            </a:r>
            <a:r>
              <a:rPr sz="1200" b="1" spc="0" dirty="0" smtClean="0">
                <a:latin typeface="Arial"/>
                <a:cs typeface="Arial"/>
              </a:rPr>
              <a:t>R </a:t>
            </a:r>
            <a:r>
              <a:rPr sz="1200" b="1" spc="-5" dirty="0" smtClean="0">
                <a:latin typeface="Arial"/>
                <a:cs typeface="Arial"/>
              </a:rPr>
              <a:t>F</a:t>
            </a:r>
            <a:r>
              <a:rPr sz="1200" b="1" spc="5" dirty="0" smtClean="0">
                <a:latin typeface="Arial"/>
                <a:cs typeface="Arial"/>
              </a:rPr>
              <a:t>I</a:t>
            </a:r>
            <a:r>
              <a:rPr sz="1200" b="1" spc="0" dirty="0" smtClean="0">
                <a:latin typeface="Arial"/>
                <a:cs typeface="Arial"/>
              </a:rPr>
              <a:t>L</a:t>
            </a:r>
            <a:r>
              <a:rPr sz="1200" b="1" spc="-5" dirty="0" smtClean="0">
                <a:latin typeface="Arial"/>
                <a:cs typeface="Arial"/>
              </a:rPr>
              <a:t>TE</a:t>
            </a:r>
            <a:r>
              <a:rPr sz="1200" b="1" spc="0" dirty="0" smtClean="0">
                <a:latin typeface="Arial"/>
                <a:cs typeface="Arial"/>
              </a:rPr>
              <a:t>R </a:t>
            </a:r>
            <a:r>
              <a:rPr sz="1200" b="1" spc="-5" dirty="0" smtClean="0">
                <a:latin typeface="Arial"/>
                <a:cs typeface="Arial"/>
              </a:rPr>
              <a:t>ARRA</a:t>
            </a:r>
            <a:r>
              <a:rPr sz="1200" b="1" spc="0" dirty="0" smtClean="0">
                <a:latin typeface="Arial"/>
                <a:cs typeface="Arial"/>
              </a:rPr>
              <a:t>Y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F</a:t>
            </a:r>
            <a:r>
              <a:rPr sz="1200" b="1" spc="-5" dirty="0" smtClean="0">
                <a:latin typeface="Arial"/>
                <a:cs typeface="Arial"/>
              </a:rPr>
              <a:t>ABRICATIO</a:t>
            </a:r>
            <a:r>
              <a:rPr sz="1200" b="1" spc="0" dirty="0" smtClean="0">
                <a:latin typeface="Arial"/>
                <a:cs typeface="Arial"/>
              </a:rPr>
              <a:t>N </a:t>
            </a:r>
            <a:r>
              <a:rPr sz="1200" b="1" spc="-5" dirty="0" smtClean="0">
                <a:latin typeface="Arial"/>
                <a:cs typeface="Arial"/>
              </a:rPr>
              <a:t>AN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XEROGRAPHI</a:t>
            </a:r>
            <a:r>
              <a:rPr sz="1200" b="1" spc="0" dirty="0" smtClean="0">
                <a:latin typeface="Arial"/>
                <a:cs typeface="Arial"/>
              </a:rPr>
              <a:t>C </a:t>
            </a:r>
            <a:r>
              <a:rPr sz="1200" b="1" spc="-5" dirty="0" smtClean="0">
                <a:latin typeface="Arial"/>
                <a:cs typeface="Arial"/>
              </a:rPr>
              <a:t>MAS</a:t>
            </a:r>
            <a:r>
              <a:rPr sz="1200" b="1" spc="0" dirty="0" smtClean="0">
                <a:latin typeface="Arial"/>
                <a:cs typeface="Arial"/>
              </a:rPr>
              <a:t>T</a:t>
            </a:r>
            <a:r>
              <a:rPr sz="1200" b="1" spc="-5" dirty="0" smtClean="0">
                <a:latin typeface="Arial"/>
                <a:cs typeface="Arial"/>
              </a:rPr>
              <a:t>ER APP</a:t>
            </a:r>
            <a:r>
              <a:rPr sz="1200" b="1" spc="5" dirty="0" smtClean="0">
                <a:latin typeface="Arial"/>
                <a:cs typeface="Arial"/>
              </a:rPr>
              <a:t>L</a:t>
            </a:r>
            <a:r>
              <a:rPr sz="1200" b="1" spc="-5" dirty="0" smtClean="0">
                <a:latin typeface="Arial"/>
                <a:cs typeface="Arial"/>
              </a:rPr>
              <a:t>ICA</a:t>
            </a:r>
            <a:r>
              <a:rPr sz="1200" b="1" spc="5" dirty="0" smtClean="0">
                <a:latin typeface="Arial"/>
                <a:cs typeface="Arial"/>
              </a:rPr>
              <a:t>T</a:t>
            </a:r>
            <a:r>
              <a:rPr sz="1200" b="1" spc="-5" dirty="0" smtClean="0">
                <a:latin typeface="Arial"/>
                <a:cs typeface="Arial"/>
              </a:rPr>
              <a:t>IONS.</a:t>
            </a:r>
            <a:endParaRPr sz="1200">
              <a:latin typeface="Arial"/>
              <a:cs typeface="Arial"/>
            </a:endParaRPr>
          </a:p>
          <a:p>
            <a:pPr marL="12700" marR="12700">
              <a:lnSpc>
                <a:spcPct val="99800"/>
              </a:lnSpc>
            </a:pPr>
            <a:r>
              <a:rPr sz="1200" spc="5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200" b="1" spc="-5" dirty="0" smtClean="0">
                <a:latin typeface="Arial"/>
                <a:cs typeface="Arial"/>
              </a:rPr>
              <a:t>DEV</a:t>
            </a:r>
            <a:r>
              <a:rPr sz="1200" b="1" spc="0" dirty="0" smtClean="0">
                <a:latin typeface="Arial"/>
                <a:cs typeface="Arial"/>
              </a:rPr>
              <a:t>E</a:t>
            </a:r>
            <a:r>
              <a:rPr sz="1200" b="1" spc="-5" dirty="0" smtClean="0">
                <a:latin typeface="Arial"/>
                <a:cs typeface="Arial"/>
              </a:rPr>
              <a:t>LO</a:t>
            </a:r>
            <a:r>
              <a:rPr sz="1200" b="1" spc="0" dirty="0" smtClean="0">
                <a:latin typeface="Arial"/>
                <a:cs typeface="Arial"/>
              </a:rPr>
              <a:t>P</a:t>
            </a:r>
            <a:r>
              <a:rPr sz="1200" b="1" spc="-5" dirty="0" smtClean="0">
                <a:latin typeface="Arial"/>
                <a:cs typeface="Arial"/>
              </a:rPr>
              <a:t>E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AN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STUDIE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H</a:t>
            </a:r>
            <a:r>
              <a:rPr sz="1200" b="1" spc="5" dirty="0" smtClean="0">
                <a:latin typeface="Arial"/>
                <a:cs typeface="Arial"/>
              </a:rPr>
              <a:t>I</a:t>
            </a:r>
            <a:r>
              <a:rPr sz="1200" b="1" spc="-5" dirty="0" smtClean="0">
                <a:latin typeface="Arial"/>
                <a:cs typeface="Arial"/>
              </a:rPr>
              <a:t>GH-TEM</a:t>
            </a:r>
            <a:r>
              <a:rPr sz="1200" b="1" spc="0" dirty="0" smtClean="0">
                <a:latin typeface="Arial"/>
                <a:cs typeface="Arial"/>
              </a:rPr>
              <a:t>P</a:t>
            </a:r>
            <a:r>
              <a:rPr sz="1200" b="1" spc="-5" dirty="0" smtClean="0">
                <a:latin typeface="Arial"/>
                <a:cs typeface="Arial"/>
              </a:rPr>
              <a:t>ERA</a:t>
            </a:r>
            <a:r>
              <a:rPr sz="1200" b="1" spc="0" dirty="0" smtClean="0">
                <a:latin typeface="Arial"/>
                <a:cs typeface="Arial"/>
              </a:rPr>
              <a:t>T</a:t>
            </a:r>
            <a:r>
              <a:rPr sz="1200" b="1" spc="-5" dirty="0" smtClean="0">
                <a:latin typeface="Arial"/>
                <a:cs typeface="Arial"/>
              </a:rPr>
              <a:t>UR</a:t>
            </a:r>
            <a:r>
              <a:rPr sz="1200" b="1" spc="0" dirty="0" smtClean="0">
                <a:latin typeface="Arial"/>
                <a:cs typeface="Arial"/>
              </a:rPr>
              <a:t>E</a:t>
            </a:r>
            <a:r>
              <a:rPr sz="1200" b="1" spc="5" dirty="0" smtClean="0">
                <a:latin typeface="Arial"/>
                <a:cs typeface="Arial"/>
              </a:rPr>
              <a:t> </a:t>
            </a:r>
            <a:r>
              <a:rPr sz="1200" b="1" spc="-5" dirty="0" smtClean="0">
                <a:latin typeface="Arial"/>
                <a:cs typeface="Arial"/>
              </a:rPr>
              <a:t>RESI</a:t>
            </a:r>
            <a:r>
              <a:rPr sz="1200" b="1" spc="0" dirty="0" smtClean="0">
                <a:latin typeface="Arial"/>
                <a:cs typeface="Arial"/>
              </a:rPr>
              <a:t>S</a:t>
            </a:r>
            <a:r>
              <a:rPr sz="1200" b="1" spc="-5" dirty="0" smtClean="0">
                <a:latin typeface="Arial"/>
                <a:cs typeface="Arial"/>
              </a:rPr>
              <a:t>TAN</a:t>
            </a:r>
            <a:r>
              <a:rPr sz="1200" b="1" spc="0" dirty="0" smtClean="0">
                <a:latin typeface="Arial"/>
                <a:cs typeface="Arial"/>
              </a:rPr>
              <a:t>T</a:t>
            </a:r>
            <a:r>
              <a:rPr sz="1200" b="1" spc="5" dirty="0" smtClean="0">
                <a:latin typeface="Arial"/>
                <a:cs typeface="Arial"/>
              </a:rPr>
              <a:t> </a:t>
            </a:r>
            <a:r>
              <a:rPr sz="1200" b="1" spc="-5" dirty="0" smtClean="0">
                <a:latin typeface="Arial"/>
                <a:cs typeface="Arial"/>
              </a:rPr>
              <a:t>PHO</a:t>
            </a:r>
            <a:r>
              <a:rPr sz="1200" b="1" spc="5" dirty="0" smtClean="0">
                <a:latin typeface="Arial"/>
                <a:cs typeface="Arial"/>
              </a:rPr>
              <a:t>TO</a:t>
            </a:r>
            <a:r>
              <a:rPr sz="1200" b="1" spc="-5" dirty="0" smtClean="0">
                <a:latin typeface="Arial"/>
                <a:cs typeface="Arial"/>
              </a:rPr>
              <a:t>P</a:t>
            </a:r>
            <a:r>
              <a:rPr sz="1200" b="1" spc="5" dirty="0" smtClean="0">
                <a:latin typeface="Arial"/>
                <a:cs typeface="Arial"/>
              </a:rPr>
              <a:t>O</a:t>
            </a:r>
            <a:r>
              <a:rPr sz="1200" b="1" spc="-5" dirty="0" smtClean="0">
                <a:latin typeface="Arial"/>
                <a:cs typeface="Arial"/>
              </a:rPr>
              <a:t>LYMERIZABLE COMPOS</a:t>
            </a:r>
            <a:r>
              <a:rPr sz="1200" b="1" spc="5" dirty="0" smtClean="0">
                <a:latin typeface="Arial"/>
                <a:cs typeface="Arial"/>
              </a:rPr>
              <a:t>I</a:t>
            </a:r>
            <a:r>
              <a:rPr sz="1200" b="1" spc="-5" dirty="0" smtClean="0">
                <a:latin typeface="Arial"/>
                <a:cs typeface="Arial"/>
              </a:rPr>
              <a:t>TION</a:t>
            </a:r>
            <a:r>
              <a:rPr sz="1200" b="1" spc="0" dirty="0" smtClean="0">
                <a:latin typeface="Arial"/>
                <a:cs typeface="Arial"/>
              </a:rPr>
              <a:t>S </a:t>
            </a:r>
            <a:r>
              <a:rPr sz="1200" b="1" spc="-5" dirty="0" smtClean="0">
                <a:latin typeface="Arial"/>
                <a:cs typeface="Arial"/>
              </a:rPr>
              <a:t>U</a:t>
            </a:r>
            <a:r>
              <a:rPr sz="1200" b="1" spc="0" dirty="0" smtClean="0">
                <a:latin typeface="Arial"/>
                <a:cs typeface="Arial"/>
              </a:rPr>
              <a:t>S</a:t>
            </a:r>
            <a:r>
              <a:rPr sz="1200" b="1" spc="-5" dirty="0" smtClean="0">
                <a:latin typeface="Arial"/>
                <a:cs typeface="Arial"/>
              </a:rPr>
              <a:t>EFU</a:t>
            </a:r>
            <a:r>
              <a:rPr sz="1200" b="1" spc="0" dirty="0" smtClean="0">
                <a:latin typeface="Arial"/>
                <a:cs typeface="Arial"/>
              </a:rPr>
              <a:t>L </a:t>
            </a:r>
            <a:r>
              <a:rPr sz="1200" b="1" spc="-5" dirty="0" smtClean="0">
                <a:latin typeface="Arial"/>
                <a:cs typeface="Arial"/>
              </a:rPr>
              <a:t>FO</a:t>
            </a:r>
            <a:r>
              <a:rPr sz="1200" b="1" spc="0" dirty="0" smtClean="0">
                <a:latin typeface="Arial"/>
                <a:cs typeface="Arial"/>
              </a:rPr>
              <a:t>R </a:t>
            </a:r>
            <a:r>
              <a:rPr sz="1200" b="1" spc="-5" dirty="0" smtClean="0">
                <a:latin typeface="Arial"/>
                <a:cs typeface="Arial"/>
              </a:rPr>
              <a:t>MACRORESI</a:t>
            </a:r>
            <a:r>
              <a:rPr sz="1200" b="1" spc="0" dirty="0" smtClean="0">
                <a:latin typeface="Arial"/>
                <a:cs typeface="Arial"/>
              </a:rPr>
              <a:t>S</a:t>
            </a:r>
            <a:r>
              <a:rPr sz="1200" b="1" spc="-5" dirty="0" smtClean="0">
                <a:latin typeface="Arial"/>
                <a:cs typeface="Arial"/>
              </a:rPr>
              <a:t>T</a:t>
            </a:r>
            <a:r>
              <a:rPr sz="1200" b="1" spc="0" dirty="0" smtClean="0">
                <a:latin typeface="Arial"/>
                <a:cs typeface="Arial"/>
              </a:rPr>
              <a:t>,</a:t>
            </a:r>
            <a:r>
              <a:rPr sz="1200" b="1" spc="10" dirty="0" smtClean="0">
                <a:latin typeface="Arial"/>
                <a:cs typeface="Arial"/>
              </a:rPr>
              <a:t> </a:t>
            </a:r>
            <a:r>
              <a:rPr sz="1200" b="1" spc="-5" dirty="0" smtClean="0">
                <a:latin typeface="Arial"/>
                <a:cs typeface="Arial"/>
              </a:rPr>
              <a:t>ABRASIO</a:t>
            </a:r>
            <a:r>
              <a:rPr sz="1200" b="1" spc="0" dirty="0" smtClean="0">
                <a:latin typeface="Arial"/>
                <a:cs typeface="Arial"/>
              </a:rPr>
              <a:t>N </a:t>
            </a:r>
            <a:r>
              <a:rPr sz="1200" b="1" spc="-5" dirty="0" smtClean="0">
                <a:latin typeface="Arial"/>
                <a:cs typeface="Arial"/>
              </a:rPr>
              <a:t>RESI</a:t>
            </a:r>
            <a:r>
              <a:rPr sz="1200" b="1" spc="0" dirty="0" smtClean="0">
                <a:latin typeface="Arial"/>
                <a:cs typeface="Arial"/>
              </a:rPr>
              <a:t>S</a:t>
            </a:r>
            <a:r>
              <a:rPr sz="1200" b="1" spc="-5" dirty="0" smtClean="0">
                <a:latin typeface="Arial"/>
                <a:cs typeface="Arial"/>
              </a:rPr>
              <a:t>TAN</a:t>
            </a:r>
            <a:r>
              <a:rPr sz="1200" b="1" spc="0" dirty="0" smtClean="0">
                <a:latin typeface="Arial"/>
                <a:cs typeface="Arial"/>
              </a:rPr>
              <a:t>T</a:t>
            </a:r>
            <a:r>
              <a:rPr sz="1200" b="1" spc="5" dirty="0" smtClean="0">
                <a:latin typeface="Arial"/>
                <a:cs typeface="Arial"/>
              </a:rPr>
              <a:t> </a:t>
            </a:r>
            <a:r>
              <a:rPr sz="1200" b="1" spc="-5" dirty="0" smtClean="0">
                <a:latin typeface="Arial"/>
                <a:cs typeface="Arial"/>
              </a:rPr>
              <a:t>COATIN</a:t>
            </a:r>
            <a:r>
              <a:rPr sz="1200" b="1" spc="5" dirty="0" smtClean="0">
                <a:latin typeface="Arial"/>
                <a:cs typeface="Arial"/>
              </a:rPr>
              <a:t>G</a:t>
            </a:r>
            <a:r>
              <a:rPr sz="1200" b="1" spc="-5" dirty="0" smtClean="0">
                <a:latin typeface="Arial"/>
                <a:cs typeface="Arial"/>
              </a:rPr>
              <a:t>S</a:t>
            </a:r>
            <a:r>
              <a:rPr sz="1200" b="1" spc="0" dirty="0" smtClean="0">
                <a:latin typeface="Arial"/>
                <a:cs typeface="Arial"/>
              </a:rPr>
              <a:t>, </a:t>
            </a:r>
            <a:r>
              <a:rPr sz="1200" b="1" spc="-5" dirty="0" smtClean="0">
                <a:latin typeface="Arial"/>
                <a:cs typeface="Arial"/>
              </a:rPr>
              <a:t>PRINT</a:t>
            </a:r>
            <a:r>
              <a:rPr sz="1200" b="1" spc="0" dirty="0" smtClean="0">
                <a:latin typeface="Arial"/>
                <a:cs typeface="Arial"/>
              </a:rPr>
              <a:t>ED </a:t>
            </a:r>
            <a:r>
              <a:rPr sz="1200" b="1" u="heavy" spc="-5" dirty="0" smtClean="0">
                <a:latin typeface="Arial"/>
                <a:cs typeface="Arial"/>
              </a:rPr>
              <a:t>CIRCUIT</a:t>
            </a:r>
            <a:r>
              <a:rPr sz="1200" b="1" u="heavy" spc="0" dirty="0" smtClean="0">
                <a:latin typeface="Arial"/>
                <a:cs typeface="Arial"/>
              </a:rPr>
              <a:t> </a:t>
            </a:r>
            <a:r>
              <a:rPr sz="1200" b="1" u="heavy" spc="-5" dirty="0" smtClean="0">
                <a:latin typeface="Arial"/>
                <a:cs typeface="Arial"/>
              </a:rPr>
              <a:t>BOAR</a:t>
            </a:r>
            <a:r>
              <a:rPr sz="1200" b="1" u="heavy" spc="0" dirty="0" smtClean="0">
                <a:latin typeface="Arial"/>
                <a:cs typeface="Arial"/>
              </a:rPr>
              <a:t>D</a:t>
            </a:r>
            <a:r>
              <a:rPr sz="1200" b="1" spc="0" dirty="0" smtClean="0">
                <a:latin typeface="Arial"/>
                <a:cs typeface="Arial"/>
              </a:rPr>
              <a:t> </a:t>
            </a:r>
            <a:r>
              <a:rPr sz="1200" b="1" spc="-5" dirty="0" smtClean="0">
                <a:latin typeface="Arial"/>
                <a:cs typeface="Arial"/>
              </a:rPr>
              <a:t>AN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AUTOMATE</a:t>
            </a:r>
            <a:r>
              <a:rPr sz="1200" b="1" spc="0" dirty="0" smtClean="0">
                <a:latin typeface="Arial"/>
                <a:cs typeface="Arial"/>
              </a:rPr>
              <a:t>D </a:t>
            </a:r>
            <a:r>
              <a:rPr sz="1200" b="1" spc="-5" dirty="0" smtClean="0">
                <a:latin typeface="Arial"/>
                <a:cs typeface="Arial"/>
              </a:rPr>
              <a:t>TA</a:t>
            </a:r>
            <a:r>
              <a:rPr sz="1200" b="1" spc="0" dirty="0" smtClean="0">
                <a:latin typeface="Arial"/>
                <a:cs typeface="Arial"/>
              </a:rPr>
              <a:t>PE </a:t>
            </a:r>
            <a:r>
              <a:rPr sz="1200" b="1" spc="-5" dirty="0" smtClean="0">
                <a:latin typeface="Arial"/>
                <a:cs typeface="Arial"/>
              </a:rPr>
              <a:t>BONDIN</a:t>
            </a:r>
            <a:r>
              <a:rPr sz="1200" b="1" spc="0" dirty="0" smtClean="0">
                <a:latin typeface="Arial"/>
                <a:cs typeface="Arial"/>
              </a:rPr>
              <a:t>G </a:t>
            </a:r>
            <a:r>
              <a:rPr sz="1200" b="1" spc="-5" dirty="0" smtClean="0">
                <a:latin typeface="Arial"/>
                <a:cs typeface="Arial"/>
              </a:rPr>
              <a:t>AP</a:t>
            </a:r>
            <a:r>
              <a:rPr sz="1200" b="1" spc="0" dirty="0" smtClean="0">
                <a:latin typeface="Arial"/>
                <a:cs typeface="Arial"/>
              </a:rPr>
              <a:t>P</a:t>
            </a:r>
            <a:r>
              <a:rPr sz="1200" b="1" spc="-5" dirty="0" smtClean="0">
                <a:latin typeface="Arial"/>
                <a:cs typeface="Arial"/>
              </a:rPr>
              <a:t>LICATIONS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36"/>
    </mc:Choice>
    <mc:Fallback>
      <p:transition spd="slow" advTm="1443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66800"/>
            <a:ext cx="7543800" cy="640080"/>
          </a:xfrm>
          <a:custGeom>
            <a:avLst/>
            <a:gdLst/>
            <a:ahLst/>
            <a:cxnLst/>
            <a:rect l="l" t="t" r="r" b="b"/>
            <a:pathLst>
              <a:path w="7543800" h="640080">
                <a:moveTo>
                  <a:pt x="0" y="0"/>
                </a:moveTo>
                <a:lnTo>
                  <a:pt x="0" y="640080"/>
                </a:lnTo>
                <a:lnTo>
                  <a:pt x="7543800" y="640080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7788" y="1193291"/>
            <a:ext cx="37211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Sensor for High Speed Rail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594" y="4714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905000"/>
            <a:ext cx="1676400" cy="250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4642276"/>
            <a:ext cx="2126615" cy="650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400" b="1" spc="-15" dirty="0" smtClean="0">
                <a:latin typeface="Arial"/>
                <a:cs typeface="Arial"/>
              </a:rPr>
              <a:t>Ke</a:t>
            </a:r>
            <a:r>
              <a:rPr sz="1400" b="1" spc="-10" dirty="0" smtClean="0">
                <a:latin typeface="Arial"/>
                <a:cs typeface="Arial"/>
              </a:rPr>
              <a:t>n </a:t>
            </a:r>
            <a:r>
              <a:rPr sz="1400" b="1" spc="-15" dirty="0" smtClean="0">
                <a:latin typeface="Arial"/>
                <a:cs typeface="Arial"/>
              </a:rPr>
              <a:t>Coleman</a:t>
            </a:r>
            <a:r>
              <a:rPr sz="1400" b="1" spc="-5" dirty="0" smtClean="0">
                <a:latin typeface="Arial"/>
                <a:cs typeface="Arial"/>
              </a:rPr>
              <a:t>, </a:t>
            </a:r>
            <a:r>
              <a:rPr sz="1400" b="1" spc="-15" dirty="0" smtClean="0">
                <a:latin typeface="Arial"/>
                <a:cs typeface="Arial"/>
              </a:rPr>
              <a:t>Chairman,</a:t>
            </a:r>
            <a:r>
              <a:rPr sz="1400" b="1" spc="-10" dirty="0" smtClean="0">
                <a:latin typeface="Arial"/>
                <a:cs typeface="Arial"/>
              </a:rPr>
              <a:t> Accel</a:t>
            </a:r>
            <a:r>
              <a:rPr sz="1400" b="1" spc="-20" dirty="0" smtClean="0">
                <a:latin typeface="Arial"/>
                <a:cs typeface="Arial"/>
              </a:rPr>
              <a:t>y</a:t>
            </a:r>
            <a:r>
              <a:rPr sz="1400" b="1" spc="-10" dirty="0" smtClean="0">
                <a:latin typeface="Arial"/>
                <a:cs typeface="Arial"/>
              </a:rPr>
              <a:t>ris, MIPS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Technologies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2900" y="2131598"/>
            <a:ext cx="2548255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99"/>
              </a:lnSpc>
            </a:pPr>
            <a:r>
              <a:rPr sz="1600" b="1" spc="-5" dirty="0" smtClean="0">
                <a:latin typeface="Berlin Sans FB Demi"/>
                <a:cs typeface="Berlin Sans FB Demi"/>
              </a:rPr>
              <a:t>Ke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Coleman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Chairman, Accelyris</a:t>
            </a:r>
            <a:r>
              <a:rPr sz="1600" b="1" spc="0" dirty="0" smtClean="0">
                <a:latin typeface="Berlin Sans FB Demi"/>
                <a:cs typeface="Berlin Sans FB Demi"/>
              </a:rPr>
              <a:t>,</a:t>
            </a:r>
            <a:r>
              <a:rPr sz="1600" b="1" spc="-5" dirty="0" smtClean="0">
                <a:latin typeface="Berlin Sans FB Demi"/>
                <a:cs typeface="Berlin Sans FB Demi"/>
              </a:rPr>
              <a:t> MIP</a:t>
            </a:r>
            <a:r>
              <a:rPr sz="1600" b="1" spc="0" dirty="0" smtClean="0">
                <a:latin typeface="Berlin Sans FB Demi"/>
                <a:cs typeface="Berlin Sans FB Demi"/>
              </a:rPr>
              <a:t>S</a:t>
            </a:r>
            <a:r>
              <a:rPr sz="1600" b="1" spc="-5" dirty="0" smtClean="0">
                <a:latin typeface="Berlin Sans FB Demi"/>
                <a:cs typeface="Berlin Sans FB Demi"/>
              </a:rPr>
              <a:t> Technologies</a:t>
            </a:r>
            <a:endParaRPr sz="1600">
              <a:latin typeface="Berlin Sans FB Demi"/>
              <a:cs typeface="Berlin Sans FB Dem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3675" marR="12700" indent="-635">
              <a:lnSpc>
                <a:spcPct val="100299"/>
              </a:lnSpc>
            </a:pPr>
            <a:r>
              <a:rPr sz="1600" b="1" dirty="0" smtClean="0">
                <a:latin typeface="Berlin Sans FB Demi"/>
                <a:cs typeface="Berlin Sans FB Demi"/>
              </a:rPr>
              <a:t>SAN JOSE --</a:t>
            </a:r>
            <a:r>
              <a:rPr sz="1600" b="1" spc="-10" dirty="0" smtClean="0">
                <a:latin typeface="Berlin Sans FB Demi"/>
                <a:cs typeface="Berlin Sans FB Demi"/>
              </a:rPr>
              <a:t> </a:t>
            </a:r>
            <a:r>
              <a:rPr sz="1600" b="1" spc="0" dirty="0" smtClean="0">
                <a:latin typeface="Berlin Sans FB Demi"/>
                <a:cs typeface="Berlin Sans FB Demi"/>
              </a:rPr>
              <a:t>Biometr</a:t>
            </a:r>
            <a:r>
              <a:rPr sz="1600" b="1" spc="-10" dirty="0" smtClean="0">
                <a:latin typeface="Berlin Sans FB Demi"/>
                <a:cs typeface="Berlin Sans FB Demi"/>
              </a:rPr>
              <a:t>i</a:t>
            </a:r>
            <a:r>
              <a:rPr sz="1600" b="1" spc="-25" dirty="0" smtClean="0">
                <a:latin typeface="Berlin Sans FB Demi"/>
                <a:cs typeface="Berlin Sans FB Demi"/>
              </a:rPr>
              <a:t>c</a:t>
            </a:r>
            <a:r>
              <a:rPr sz="1600" b="1" u="sng" spc="20" dirty="0" smtClean="0">
                <a:latin typeface="Berlin Sans FB Demi"/>
                <a:cs typeface="Berlin Sans FB Demi"/>
              </a:rPr>
              <a:t> </a:t>
            </a:r>
            <a:r>
              <a:rPr sz="1600" b="1" u="sng" spc="0" dirty="0" smtClean="0">
                <a:latin typeface="Berlin Sans FB Demi"/>
                <a:cs typeface="Berlin Sans FB Demi"/>
              </a:rPr>
              <a:t>sensors for high speed rai</a:t>
            </a:r>
            <a:r>
              <a:rPr sz="1600" b="1" u="sng" spc="-5" dirty="0" smtClean="0">
                <a:latin typeface="Berlin Sans FB Demi"/>
                <a:cs typeface="Berlin Sans FB Demi"/>
              </a:rPr>
              <a:t>l</a:t>
            </a:r>
            <a:r>
              <a:rPr sz="1600" b="1" spc="0" dirty="0" smtClean="0">
                <a:latin typeface="Berlin Sans FB Demi"/>
                <a:cs typeface="Berlin Sans FB Demi"/>
              </a:rPr>
              <a:t>, bringing the sense of smell to gaming devices, new </a:t>
            </a:r>
            <a:r>
              <a:rPr sz="1600" b="1" spc="-5" dirty="0" smtClean="0">
                <a:latin typeface="Berlin Sans FB Demi"/>
                <a:cs typeface="Berlin Sans FB Demi"/>
              </a:rPr>
              <a:t>medicines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ne</a:t>
            </a:r>
            <a:r>
              <a:rPr sz="1600" b="1" spc="0" dirty="0" smtClean="0">
                <a:latin typeface="Berlin Sans FB Demi"/>
                <a:cs typeface="Berlin Sans FB Demi"/>
              </a:rPr>
              <a:t>w </a:t>
            </a:r>
            <a:r>
              <a:rPr sz="1600" b="1" spc="-5" dirty="0" smtClean="0">
                <a:latin typeface="Berlin Sans FB Demi"/>
                <a:cs typeface="Berlin Sans FB Demi"/>
              </a:rPr>
              <a:t>adv</a:t>
            </a:r>
            <a:r>
              <a:rPr sz="1600" b="1" spc="5" dirty="0" smtClean="0">
                <a:latin typeface="Berlin Sans FB Demi"/>
                <a:cs typeface="Berlin Sans FB Demi"/>
              </a:rPr>
              <a:t>a</a:t>
            </a:r>
            <a:r>
              <a:rPr sz="1600" b="1" spc="-5" dirty="0" smtClean="0">
                <a:latin typeface="Berlin Sans FB Demi"/>
                <a:cs typeface="Berlin Sans FB Demi"/>
              </a:rPr>
              <a:t>nce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i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onlin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couponing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mobile comm</a:t>
            </a:r>
            <a:r>
              <a:rPr sz="1600" b="1" spc="5" dirty="0" smtClean="0">
                <a:latin typeface="Berlin Sans FB Demi"/>
                <a:cs typeface="Berlin Sans FB Demi"/>
              </a:rPr>
              <a:t>u</a:t>
            </a:r>
            <a:r>
              <a:rPr sz="1600" b="1" spc="-5" dirty="0" smtClean="0">
                <a:latin typeface="Berlin Sans FB Demi"/>
                <a:cs typeface="Berlin Sans FB Demi"/>
              </a:rPr>
              <a:t>nications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environm</a:t>
            </a:r>
            <a:r>
              <a:rPr sz="1600" b="1" spc="5" dirty="0" smtClean="0">
                <a:latin typeface="Berlin Sans FB Demi"/>
                <a:cs typeface="Berlin Sans FB Demi"/>
              </a:rPr>
              <a:t>e</a:t>
            </a:r>
            <a:r>
              <a:rPr sz="1600" b="1" spc="-5" dirty="0" smtClean="0">
                <a:latin typeface="Berlin Sans FB Demi"/>
                <a:cs typeface="Berlin Sans FB Demi"/>
              </a:rPr>
              <a:t>ntally-friendl</a:t>
            </a:r>
            <a:r>
              <a:rPr sz="1600" b="1" spc="0" dirty="0" smtClean="0">
                <a:latin typeface="Berlin Sans FB Demi"/>
                <a:cs typeface="Berlin Sans FB Demi"/>
              </a:rPr>
              <a:t>y </a:t>
            </a:r>
            <a:r>
              <a:rPr sz="1600" b="1" spc="-5" dirty="0" smtClean="0">
                <a:latin typeface="Berlin Sans FB Demi"/>
                <a:cs typeface="Berlin Sans FB Demi"/>
              </a:rPr>
              <a:t>building mater</a:t>
            </a:r>
            <a:r>
              <a:rPr sz="1600" b="1" spc="-10" dirty="0" smtClean="0">
                <a:latin typeface="Berlin Sans FB Demi"/>
                <a:cs typeface="Berlin Sans FB Demi"/>
              </a:rPr>
              <a:t>i</a:t>
            </a:r>
            <a:r>
              <a:rPr sz="1600" b="1" spc="-5" dirty="0" smtClean="0">
                <a:latin typeface="Berlin Sans FB Demi"/>
                <a:cs typeface="Berlin Sans FB Demi"/>
              </a:rPr>
              <a:t>als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clea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energ</a:t>
            </a:r>
            <a:r>
              <a:rPr sz="1600" b="1" spc="0" dirty="0" smtClean="0">
                <a:latin typeface="Berlin Sans FB Demi"/>
                <a:cs typeface="Berlin Sans FB Demi"/>
              </a:rPr>
              <a:t>y</a:t>
            </a:r>
            <a:r>
              <a:rPr sz="1600" b="1" spc="-5" dirty="0" smtClean="0">
                <a:latin typeface="Berlin Sans FB Demi"/>
                <a:cs typeface="Berlin Sans FB Demi"/>
              </a:rPr>
              <a:t> an</a:t>
            </a:r>
            <a:r>
              <a:rPr sz="1600" b="1" spc="0" dirty="0" smtClean="0">
                <a:latin typeface="Berlin Sans FB Demi"/>
                <a:cs typeface="Berlin Sans FB Demi"/>
              </a:rPr>
              <a:t>d </a:t>
            </a:r>
            <a:r>
              <a:rPr sz="1600" b="1" spc="-5" dirty="0" smtClean="0">
                <a:latin typeface="Berlin Sans FB Demi"/>
                <a:cs typeface="Berlin Sans FB Demi"/>
              </a:rPr>
              <a:t>batterie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whic</a:t>
            </a:r>
            <a:r>
              <a:rPr sz="1600" b="1" spc="0" dirty="0" smtClean="0">
                <a:latin typeface="Berlin Sans FB Demi"/>
                <a:cs typeface="Berlin Sans FB Demi"/>
              </a:rPr>
              <a:t>h </a:t>
            </a:r>
            <a:r>
              <a:rPr sz="1600" b="1" spc="-5" dirty="0" smtClean="0">
                <a:latin typeface="Berlin Sans FB Demi"/>
                <a:cs typeface="Berlin Sans FB Demi"/>
              </a:rPr>
              <a:t>can powe</a:t>
            </a:r>
            <a:r>
              <a:rPr sz="1600" b="1" spc="0" dirty="0" smtClean="0">
                <a:latin typeface="Berlin Sans FB Demi"/>
                <a:cs typeface="Berlin Sans FB Demi"/>
              </a:rPr>
              <a:t>r </a:t>
            </a:r>
            <a:r>
              <a:rPr sz="1600" b="1" spc="-5" dirty="0" smtClean="0">
                <a:latin typeface="Berlin Sans FB Demi"/>
                <a:cs typeface="Berlin Sans FB Demi"/>
              </a:rPr>
              <a:t>e</a:t>
            </a:r>
            <a:r>
              <a:rPr sz="1600" b="1" spc="-10" dirty="0" smtClean="0">
                <a:latin typeface="Berlin Sans FB Demi"/>
                <a:cs typeface="Berlin Sans FB Demi"/>
              </a:rPr>
              <a:t>l</a:t>
            </a:r>
            <a:r>
              <a:rPr sz="1600" b="1" spc="-5" dirty="0" smtClean="0">
                <a:latin typeface="Berlin Sans FB Demi"/>
                <a:cs typeface="Berlin Sans FB Demi"/>
              </a:rPr>
              <a:t>e</a:t>
            </a:r>
            <a:r>
              <a:rPr sz="1600" b="1" spc="-10" dirty="0" smtClean="0">
                <a:latin typeface="Berlin Sans FB Demi"/>
                <a:cs typeface="Berlin Sans FB Demi"/>
              </a:rPr>
              <a:t>c</a:t>
            </a:r>
            <a:r>
              <a:rPr sz="1600" b="1" spc="-5" dirty="0" smtClean="0">
                <a:latin typeface="Berlin Sans FB Demi"/>
                <a:cs typeface="Berlin Sans FB Demi"/>
              </a:rPr>
              <a:t>tr</a:t>
            </a:r>
            <a:r>
              <a:rPr sz="1600" b="1" spc="-10" dirty="0" smtClean="0">
                <a:latin typeface="Berlin Sans FB Demi"/>
                <a:cs typeface="Berlin Sans FB Demi"/>
              </a:rPr>
              <a:t>i</a:t>
            </a:r>
            <a:r>
              <a:rPr sz="1600" b="1" spc="0" dirty="0" smtClean="0">
                <a:latin typeface="Berlin Sans FB Demi"/>
                <a:cs typeface="Berlin Sans FB Demi"/>
              </a:rPr>
              <a:t>c </a:t>
            </a:r>
            <a:r>
              <a:rPr sz="1600" b="1" spc="-5" dirty="0" smtClean="0">
                <a:latin typeface="Berlin Sans FB Demi"/>
                <a:cs typeface="Berlin Sans FB Demi"/>
              </a:rPr>
              <a:t>car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fo</a:t>
            </a:r>
            <a:r>
              <a:rPr sz="1600" b="1" spc="0" dirty="0" smtClean="0">
                <a:latin typeface="Berlin Sans FB Demi"/>
                <a:cs typeface="Berlin Sans FB Demi"/>
              </a:rPr>
              <a:t>r a </a:t>
            </a:r>
            <a:r>
              <a:rPr sz="1600" b="1" spc="-5" dirty="0" smtClean="0">
                <a:latin typeface="Berlin Sans FB Demi"/>
                <a:cs typeface="Berlin Sans FB Demi"/>
              </a:rPr>
              <a:t>t</a:t>
            </a:r>
            <a:r>
              <a:rPr sz="1600" b="1" spc="5" dirty="0" smtClean="0">
                <a:latin typeface="Berlin Sans FB Demi"/>
                <a:cs typeface="Berlin Sans FB Demi"/>
              </a:rPr>
              <a:t>h</a:t>
            </a:r>
            <a:r>
              <a:rPr sz="1600" b="1" spc="0" dirty="0" smtClean="0">
                <a:latin typeface="Berlin Sans FB Demi"/>
                <a:cs typeface="Berlin Sans FB Demi"/>
              </a:rPr>
              <a:t>o</a:t>
            </a:r>
            <a:r>
              <a:rPr sz="1600" b="1" spc="5" dirty="0" smtClean="0">
                <a:latin typeface="Berlin Sans FB Demi"/>
                <a:cs typeface="Berlin Sans FB Demi"/>
              </a:rPr>
              <a:t>u</a:t>
            </a:r>
            <a:r>
              <a:rPr sz="1600" b="1" spc="0" dirty="0" smtClean="0">
                <a:latin typeface="Berlin Sans FB Demi"/>
                <a:cs typeface="Berlin Sans FB Demi"/>
              </a:rPr>
              <a:t>sand</a:t>
            </a:r>
            <a:r>
              <a:rPr sz="1600" b="1" spc="10" dirty="0" smtClean="0">
                <a:latin typeface="Berlin Sans FB Demi"/>
                <a:cs typeface="Berlin Sans FB Demi"/>
              </a:rPr>
              <a:t> </a:t>
            </a:r>
            <a:r>
              <a:rPr sz="1600" b="1" spc="0" dirty="0" smtClean="0">
                <a:latin typeface="Berlin Sans FB Demi"/>
                <a:cs typeface="Berlin Sans FB Demi"/>
              </a:rPr>
              <a:t>miles are some of </a:t>
            </a:r>
            <a:r>
              <a:rPr sz="1600" b="1" spc="-5" dirty="0" smtClean="0">
                <a:latin typeface="Berlin Sans FB Demi"/>
                <a:cs typeface="Berlin Sans FB Demi"/>
              </a:rPr>
              <a:t>th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discoverie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i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th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p</a:t>
            </a:r>
            <a:r>
              <a:rPr sz="1600" b="1" spc="-10" dirty="0" smtClean="0">
                <a:latin typeface="Berlin Sans FB Demi"/>
                <a:cs typeface="Berlin Sans FB Demi"/>
              </a:rPr>
              <a:t>i</a:t>
            </a:r>
            <a:r>
              <a:rPr sz="1600" b="1" spc="-5" dirty="0" smtClean="0">
                <a:latin typeface="Berlin Sans FB Demi"/>
                <a:cs typeface="Berlin Sans FB Demi"/>
              </a:rPr>
              <a:t>pelin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amon</a:t>
            </a:r>
            <a:r>
              <a:rPr sz="1600" b="1" spc="0" dirty="0" smtClean="0">
                <a:latin typeface="Berlin Sans FB Demi"/>
                <a:cs typeface="Berlin Sans FB Demi"/>
              </a:rPr>
              <a:t>g </a:t>
            </a:r>
            <a:r>
              <a:rPr sz="1600" b="1" spc="-5" dirty="0" smtClean="0">
                <a:latin typeface="Berlin Sans FB Demi"/>
                <a:cs typeface="Berlin Sans FB Demi"/>
              </a:rPr>
              <a:t>African- America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cuttin</a:t>
            </a:r>
            <a:r>
              <a:rPr sz="1600" b="1" spc="0" dirty="0" smtClean="0">
                <a:latin typeface="Berlin Sans FB Demi"/>
                <a:cs typeface="Berlin Sans FB Demi"/>
              </a:rPr>
              <a:t>g </a:t>
            </a:r>
            <a:r>
              <a:rPr sz="1600" b="1" spc="-5" dirty="0" smtClean="0">
                <a:latin typeface="Berlin Sans FB Demi"/>
                <a:cs typeface="Berlin Sans FB Demi"/>
              </a:rPr>
              <a:t>edg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firm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whic</a:t>
            </a:r>
            <a:r>
              <a:rPr sz="1600" b="1" spc="0" dirty="0" smtClean="0">
                <a:latin typeface="Berlin Sans FB Demi"/>
                <a:cs typeface="Berlin Sans FB Demi"/>
              </a:rPr>
              <a:t>h </a:t>
            </a:r>
            <a:r>
              <a:rPr sz="1600" b="1" spc="-5" dirty="0" smtClean="0">
                <a:latin typeface="Berlin Sans FB Demi"/>
                <a:cs typeface="Berlin Sans FB Demi"/>
              </a:rPr>
              <a:t>wil</a:t>
            </a:r>
            <a:r>
              <a:rPr sz="1600" b="1" spc="0" dirty="0" smtClean="0">
                <a:latin typeface="Berlin Sans FB Demi"/>
                <a:cs typeface="Berlin Sans FB Demi"/>
              </a:rPr>
              <a:t>l </a:t>
            </a:r>
            <a:r>
              <a:rPr sz="1600" b="1" spc="-5" dirty="0" smtClean="0">
                <a:latin typeface="Berlin Sans FB Demi"/>
                <a:cs typeface="Berlin Sans FB Demi"/>
              </a:rPr>
              <a:t>b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showcased </a:t>
            </a:r>
            <a:r>
              <a:rPr sz="1600" b="1" spc="0" dirty="0" smtClean="0">
                <a:latin typeface="Berlin Sans FB Demi"/>
                <a:cs typeface="Berlin Sans FB Demi"/>
              </a:rPr>
              <a:t>at The Tech Museum of Innovat</a:t>
            </a:r>
            <a:r>
              <a:rPr sz="1600" b="1" spc="-10" dirty="0" smtClean="0">
                <a:latin typeface="Berlin Sans FB Demi"/>
                <a:cs typeface="Berlin Sans FB Demi"/>
              </a:rPr>
              <a:t>i</a:t>
            </a:r>
            <a:r>
              <a:rPr sz="1600" b="1" spc="0" dirty="0" smtClean="0">
                <a:latin typeface="Berlin Sans FB Demi"/>
                <a:cs typeface="Berlin Sans FB Demi"/>
              </a:rPr>
              <a:t>on Saturday, June 18.</a:t>
            </a:r>
            <a:endParaRPr sz="1600">
              <a:latin typeface="Berlin Sans FB Demi"/>
              <a:cs typeface="Berlin Sans FB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2956" y="5309792"/>
            <a:ext cx="4885055" cy="986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00"/>
              </a:lnSpc>
            </a:pPr>
            <a:r>
              <a:rPr sz="1600" b="1" spc="-5" dirty="0" smtClean="0">
                <a:latin typeface="Berlin Sans FB Demi"/>
                <a:cs typeface="Berlin Sans FB Demi"/>
              </a:rPr>
              <a:t>Ke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Coleman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chairma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o</a:t>
            </a:r>
            <a:r>
              <a:rPr sz="1600" b="1" spc="0" dirty="0" smtClean="0">
                <a:latin typeface="Berlin Sans FB Demi"/>
                <a:cs typeface="Berlin Sans FB Demi"/>
              </a:rPr>
              <a:t>f </a:t>
            </a:r>
            <a:r>
              <a:rPr sz="1600" b="1" spc="-5" dirty="0" smtClean="0">
                <a:latin typeface="Berlin Sans FB Demi"/>
                <a:cs typeface="Berlin Sans FB Demi"/>
              </a:rPr>
              <a:t>tw</a:t>
            </a:r>
            <a:r>
              <a:rPr sz="1600" b="1" spc="0" dirty="0" smtClean="0">
                <a:latin typeface="Berlin Sans FB Demi"/>
                <a:cs typeface="Berlin Sans FB Demi"/>
              </a:rPr>
              <a:t>o </a:t>
            </a:r>
            <a:r>
              <a:rPr sz="1600" b="1" spc="-5" dirty="0" smtClean="0">
                <a:latin typeface="Berlin Sans FB Demi"/>
                <a:cs typeface="Berlin Sans FB Demi"/>
              </a:rPr>
              <a:t>publicly-traded companies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Accelry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an</a:t>
            </a:r>
            <a:r>
              <a:rPr sz="1600" b="1" spc="0" dirty="0" smtClean="0">
                <a:latin typeface="Berlin Sans FB Demi"/>
                <a:cs typeface="Berlin Sans FB Demi"/>
              </a:rPr>
              <a:t>d </a:t>
            </a:r>
            <a:r>
              <a:rPr sz="1600" b="1" spc="-5" dirty="0" smtClean="0">
                <a:latin typeface="Berlin Sans FB Demi"/>
                <a:cs typeface="Berlin Sans FB Demi"/>
              </a:rPr>
              <a:t>MIP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Technologies</a:t>
            </a:r>
            <a:r>
              <a:rPr sz="1600" b="1" spc="0" dirty="0" smtClean="0">
                <a:latin typeface="Berlin Sans FB Demi"/>
                <a:cs typeface="Berlin Sans FB Demi"/>
              </a:rPr>
              <a:t>, </a:t>
            </a:r>
            <a:r>
              <a:rPr sz="1600" b="1" spc="-5" dirty="0" smtClean="0">
                <a:latin typeface="Berlin Sans FB Demi"/>
                <a:cs typeface="Berlin Sans FB Demi"/>
              </a:rPr>
              <a:t>i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among </a:t>
            </a:r>
            <a:r>
              <a:rPr sz="1600" b="1" spc="0" dirty="0" smtClean="0">
                <a:latin typeface="Berlin Sans FB Demi"/>
                <a:cs typeface="Berlin Sans FB Demi"/>
              </a:rPr>
              <a:t>the dynamic </a:t>
            </a:r>
            <a:r>
              <a:rPr sz="1600" b="1" spc="-10" dirty="0" smtClean="0">
                <a:latin typeface="Berlin Sans FB Demi"/>
                <a:cs typeface="Berlin Sans FB Demi"/>
              </a:rPr>
              <a:t>t</a:t>
            </a:r>
            <a:r>
              <a:rPr sz="1600" b="1" spc="-5" dirty="0" smtClean="0">
                <a:latin typeface="Berlin Sans FB Demi"/>
                <a:cs typeface="Berlin Sans FB Demi"/>
              </a:rPr>
              <a:t>e</a:t>
            </a:r>
            <a:r>
              <a:rPr sz="1600" b="1" spc="-10" dirty="0" smtClean="0">
                <a:latin typeface="Berlin Sans FB Demi"/>
                <a:cs typeface="Berlin Sans FB Demi"/>
              </a:rPr>
              <a:t>c</a:t>
            </a:r>
            <a:r>
              <a:rPr sz="1600" b="1" spc="0" dirty="0" smtClean="0">
                <a:latin typeface="Berlin Sans FB Demi"/>
                <a:cs typeface="Berlin Sans FB Demi"/>
              </a:rPr>
              <a:t>hnology l</a:t>
            </a:r>
            <a:r>
              <a:rPr sz="1600" b="1" spc="-5" dirty="0" smtClean="0">
                <a:latin typeface="Berlin Sans FB Demi"/>
                <a:cs typeface="Berlin Sans FB Demi"/>
              </a:rPr>
              <a:t>e</a:t>
            </a:r>
            <a:r>
              <a:rPr sz="1600" b="1" spc="0" dirty="0" smtClean="0">
                <a:latin typeface="Berlin Sans FB Demi"/>
                <a:cs typeface="Berlin Sans FB Demi"/>
              </a:rPr>
              <a:t>a</a:t>
            </a:r>
            <a:r>
              <a:rPr sz="1600" b="1" spc="-10" dirty="0" smtClean="0">
                <a:latin typeface="Berlin Sans FB Demi"/>
                <a:cs typeface="Berlin Sans FB Demi"/>
              </a:rPr>
              <a:t>d</a:t>
            </a:r>
            <a:r>
              <a:rPr sz="1600" b="1" spc="-5" dirty="0" smtClean="0">
                <a:latin typeface="Berlin Sans FB Demi"/>
                <a:cs typeface="Berlin Sans FB Demi"/>
              </a:rPr>
              <a:t>er</a:t>
            </a:r>
            <a:r>
              <a:rPr sz="1600" b="1" spc="0" dirty="0" smtClean="0">
                <a:latin typeface="Berlin Sans FB Demi"/>
                <a:cs typeface="Berlin Sans FB Demi"/>
              </a:rPr>
              <a:t>s </a:t>
            </a:r>
            <a:r>
              <a:rPr sz="1600" b="1" spc="-5" dirty="0" smtClean="0">
                <a:latin typeface="Berlin Sans FB Demi"/>
                <a:cs typeface="Berlin Sans FB Demi"/>
              </a:rPr>
              <a:t>o</a:t>
            </a:r>
            <a:r>
              <a:rPr sz="1600" b="1" spc="0" dirty="0" smtClean="0">
                <a:latin typeface="Berlin Sans FB Demi"/>
                <a:cs typeface="Berlin Sans FB Demi"/>
              </a:rPr>
              <a:t>f </a:t>
            </a:r>
            <a:r>
              <a:rPr sz="1600" b="1" spc="-5" dirty="0" smtClean="0">
                <a:latin typeface="Berlin Sans FB Demi"/>
                <a:cs typeface="Berlin Sans FB Demi"/>
              </a:rPr>
              <a:t>th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futur</a:t>
            </a:r>
            <a:r>
              <a:rPr sz="1600" b="1" spc="0" dirty="0" smtClean="0">
                <a:latin typeface="Berlin Sans FB Demi"/>
                <a:cs typeface="Berlin Sans FB Demi"/>
              </a:rPr>
              <a:t>e </a:t>
            </a:r>
            <a:r>
              <a:rPr sz="1600" b="1" spc="-5" dirty="0" smtClean="0">
                <a:latin typeface="Berlin Sans FB Demi"/>
                <a:cs typeface="Berlin Sans FB Demi"/>
              </a:rPr>
              <a:t>African- America</a:t>
            </a:r>
            <a:r>
              <a:rPr sz="1600" b="1" spc="0" dirty="0" smtClean="0">
                <a:latin typeface="Berlin Sans FB Demi"/>
                <a:cs typeface="Berlin Sans FB Demi"/>
              </a:rPr>
              <a:t>n </a:t>
            </a:r>
            <a:r>
              <a:rPr sz="1600" b="1" spc="-5" dirty="0" smtClean="0">
                <a:latin typeface="Berlin Sans FB Demi"/>
                <a:cs typeface="Berlin Sans FB Demi"/>
              </a:rPr>
              <a:t>technologica</a:t>
            </a:r>
            <a:r>
              <a:rPr sz="1600" b="1" spc="0" dirty="0" smtClean="0">
                <a:latin typeface="Berlin Sans FB Demi"/>
                <a:cs typeface="Berlin Sans FB Demi"/>
              </a:rPr>
              <a:t>l </a:t>
            </a:r>
            <a:r>
              <a:rPr sz="1600" b="1" spc="-5" dirty="0" smtClean="0">
                <a:latin typeface="Berlin Sans FB Demi"/>
                <a:cs typeface="Berlin Sans FB Demi"/>
              </a:rPr>
              <a:t>discoveries.</a:t>
            </a:r>
            <a:endParaRPr sz="16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21"/>
    </mc:Choice>
    <mc:Fallback>
      <p:transition spd="slow" advTm="1212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14400"/>
            <a:ext cx="7696200" cy="640080"/>
          </a:xfrm>
          <a:custGeom>
            <a:avLst/>
            <a:gdLst/>
            <a:ahLst/>
            <a:cxnLst/>
            <a:rect l="l" t="t" r="r" b="b"/>
            <a:pathLst>
              <a:path w="7696200" h="640080">
                <a:moveTo>
                  <a:pt x="0" y="0"/>
                </a:moveTo>
                <a:lnTo>
                  <a:pt x="0" y="640080"/>
                </a:lnTo>
                <a:lnTo>
                  <a:pt x="7696200" y="640080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3941" y="1014476"/>
            <a:ext cx="6555740" cy="5532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1920 Invented the Electrical Resistor</a:t>
            </a:r>
            <a:endParaRPr sz="2800">
              <a:latin typeface="Berlin Sans FB Demi"/>
              <a:cs typeface="Berlin Sans FB Demi"/>
            </a:endParaRPr>
          </a:p>
          <a:p>
            <a:pPr>
              <a:lnSpc>
                <a:spcPts val="650"/>
              </a:lnSpc>
              <a:spcBef>
                <a:spcPts val="5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864360" marR="12700" indent="-342900">
              <a:lnSpc>
                <a:spcPct val="80400"/>
              </a:lnSpc>
            </a:pPr>
            <a:r>
              <a:rPr sz="2100" b="1" spc="-15" dirty="0" smtClean="0">
                <a:latin typeface="Berlin Sans FB Demi"/>
                <a:cs typeface="Berlin Sans FB Demi"/>
              </a:rPr>
              <a:t>Oti</a:t>
            </a:r>
            <a:r>
              <a:rPr sz="2100" b="1" spc="-10" dirty="0" smtClean="0">
                <a:latin typeface="Berlin Sans FB Demi"/>
                <a:cs typeface="Berlin Sans FB Demi"/>
              </a:rPr>
              <a:t>s </a:t>
            </a:r>
            <a:r>
              <a:rPr sz="2100" b="1" spc="-20" dirty="0" smtClean="0">
                <a:latin typeface="Berlin Sans FB Demi"/>
                <a:cs typeface="Berlin Sans FB Demi"/>
              </a:rPr>
              <a:t>Boyki</a:t>
            </a:r>
            <a:r>
              <a:rPr sz="2100" b="1" spc="-15" dirty="0" smtClean="0">
                <a:latin typeface="Berlin Sans FB Demi"/>
                <a:cs typeface="Berlin Sans FB Demi"/>
              </a:rPr>
              <a:t>n i</a:t>
            </a:r>
            <a:r>
              <a:rPr sz="2100" b="1" spc="-10" dirty="0" smtClean="0">
                <a:latin typeface="Berlin Sans FB Demi"/>
                <a:cs typeface="Berlin Sans FB Demi"/>
              </a:rPr>
              <a:t>s </a:t>
            </a:r>
            <a:r>
              <a:rPr sz="2100" b="1" spc="-15" dirty="0" smtClean="0">
                <a:latin typeface="Berlin Sans FB Demi"/>
                <a:cs typeface="Berlin Sans FB Demi"/>
              </a:rPr>
              <a:t>bes</a:t>
            </a:r>
            <a:r>
              <a:rPr sz="2100" b="1" spc="-10" dirty="0" smtClean="0">
                <a:latin typeface="Berlin Sans FB Demi"/>
                <a:cs typeface="Berlin Sans FB Demi"/>
              </a:rPr>
              <a:t>t </a:t>
            </a:r>
            <a:r>
              <a:rPr sz="2100" b="1" spc="-20" dirty="0" smtClean="0">
                <a:latin typeface="Berlin Sans FB Demi"/>
                <a:cs typeface="Berlin Sans FB Demi"/>
              </a:rPr>
              <a:t>know</a:t>
            </a:r>
            <a:r>
              <a:rPr sz="2100" b="1" spc="-15" dirty="0" smtClean="0">
                <a:latin typeface="Berlin Sans FB Demi"/>
                <a:cs typeface="Berlin Sans FB Demi"/>
              </a:rPr>
              <a:t>n fo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15" dirty="0" smtClean="0">
                <a:latin typeface="Berlin Sans FB Demi"/>
                <a:cs typeface="Berlin Sans FB Demi"/>
              </a:rPr>
              <a:t>inventing </a:t>
            </a:r>
            <a:r>
              <a:rPr sz="2100" b="1" spc="-20" dirty="0" smtClean="0">
                <a:latin typeface="Berlin Sans FB Demi"/>
                <a:cs typeface="Berlin Sans FB Demi"/>
              </a:rPr>
              <a:t>an improve</a:t>
            </a:r>
            <a:r>
              <a:rPr sz="2100" b="1" spc="-15" dirty="0" smtClean="0">
                <a:latin typeface="Berlin Sans FB Demi"/>
                <a:cs typeface="Berlin Sans FB Demi"/>
              </a:rPr>
              <a:t>d electrica</a:t>
            </a:r>
            <a:r>
              <a:rPr sz="2100" b="1" spc="-10" dirty="0" smtClean="0">
                <a:latin typeface="Berlin Sans FB Demi"/>
                <a:cs typeface="Berlin Sans FB Demi"/>
              </a:rPr>
              <a:t>l </a:t>
            </a:r>
            <a:r>
              <a:rPr sz="2100" b="1" spc="-15" dirty="0" smtClean="0">
                <a:latin typeface="Berlin Sans FB Demi"/>
                <a:cs typeface="Berlin Sans FB Demi"/>
              </a:rPr>
              <a:t>resisto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15" dirty="0" smtClean="0">
                <a:latin typeface="Berlin Sans FB Demi"/>
                <a:cs typeface="Berlin Sans FB Demi"/>
              </a:rPr>
              <a:t>used in</a:t>
            </a:r>
            <a:r>
              <a:rPr sz="2100" b="1" spc="-20" dirty="0" smtClean="0">
                <a:latin typeface="Berlin Sans FB Demi"/>
                <a:cs typeface="Berlin Sans FB Demi"/>
              </a:rPr>
              <a:t> computers</a:t>
            </a:r>
            <a:r>
              <a:rPr sz="2100" b="1" spc="-10" dirty="0" smtClean="0">
                <a:latin typeface="Berlin Sans FB Demi"/>
                <a:cs typeface="Berlin Sans FB Demi"/>
              </a:rPr>
              <a:t>, </a:t>
            </a:r>
            <a:r>
              <a:rPr sz="2100" b="1" spc="-15" dirty="0" smtClean="0">
                <a:latin typeface="Berlin Sans FB Demi"/>
                <a:cs typeface="Berlin Sans FB Demi"/>
              </a:rPr>
              <a:t>radios</a:t>
            </a:r>
            <a:r>
              <a:rPr sz="2100" b="1" spc="-10" dirty="0" smtClean="0">
                <a:latin typeface="Berlin Sans FB Demi"/>
                <a:cs typeface="Berlin Sans FB Demi"/>
              </a:rPr>
              <a:t>, </a:t>
            </a:r>
            <a:r>
              <a:rPr sz="2100" b="1" spc="-15" dirty="0" smtClean="0">
                <a:latin typeface="Berlin Sans FB Demi"/>
                <a:cs typeface="Berlin Sans FB Demi"/>
              </a:rPr>
              <a:t>television set</a:t>
            </a:r>
            <a:r>
              <a:rPr sz="2100" b="1" spc="-10" dirty="0" smtClean="0">
                <a:latin typeface="Berlin Sans FB Demi"/>
                <a:cs typeface="Berlin Sans FB Demi"/>
              </a:rPr>
              <a:t>s </a:t>
            </a:r>
            <a:r>
              <a:rPr sz="2100" b="1" spc="-20" dirty="0" smtClean="0">
                <a:latin typeface="Berlin Sans FB Demi"/>
                <a:cs typeface="Berlin Sans FB Demi"/>
              </a:rPr>
              <a:t>a</a:t>
            </a:r>
            <a:r>
              <a:rPr sz="2100" b="1" spc="-25" dirty="0" smtClean="0">
                <a:latin typeface="Berlin Sans FB Demi"/>
                <a:cs typeface="Berlin Sans FB Demi"/>
              </a:rPr>
              <a:t>n</a:t>
            </a:r>
            <a:r>
              <a:rPr sz="2100" b="1" spc="-15" dirty="0" smtClean="0">
                <a:latin typeface="Berlin Sans FB Demi"/>
                <a:cs typeface="Berlin Sans FB Demi"/>
              </a:rPr>
              <a:t>d a</a:t>
            </a:r>
            <a:r>
              <a:rPr sz="2100" b="1" spc="-10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variety </a:t>
            </a:r>
            <a:r>
              <a:rPr sz="2100" b="1" spc="-20" dirty="0" smtClean="0">
                <a:latin typeface="Berlin Sans FB Demi"/>
                <a:cs typeface="Berlin Sans FB Demi"/>
              </a:rPr>
              <a:t>o</a:t>
            </a:r>
            <a:r>
              <a:rPr sz="2100" b="1" spc="-10" dirty="0" smtClean="0">
                <a:latin typeface="Berlin Sans FB Demi"/>
                <a:cs typeface="Berlin Sans FB Demi"/>
              </a:rPr>
              <a:t>f </a:t>
            </a:r>
            <a:r>
              <a:rPr sz="2100" b="1" spc="-15" dirty="0" smtClean="0">
                <a:latin typeface="Berlin Sans FB Demi"/>
                <a:cs typeface="Berlin Sans FB Demi"/>
              </a:rPr>
              <a:t>electroni</a:t>
            </a:r>
            <a:r>
              <a:rPr sz="2100" b="1" spc="-10" dirty="0" smtClean="0">
                <a:latin typeface="Berlin Sans FB Demi"/>
                <a:cs typeface="Berlin Sans FB Demi"/>
              </a:rPr>
              <a:t>c </a:t>
            </a:r>
            <a:r>
              <a:rPr sz="2100" b="1" spc="-15" dirty="0" smtClean="0">
                <a:latin typeface="Berlin Sans FB Demi"/>
                <a:cs typeface="Berlin Sans FB Demi"/>
              </a:rPr>
              <a:t>devices</a:t>
            </a:r>
            <a:r>
              <a:rPr sz="2100" b="1" spc="-10" dirty="0" smtClean="0">
                <a:latin typeface="Berlin Sans FB Demi"/>
                <a:cs typeface="Berlin Sans FB Demi"/>
              </a:rPr>
              <a:t>. </a:t>
            </a:r>
            <a:r>
              <a:rPr sz="2100" b="1" spc="-20" dirty="0" smtClean="0">
                <a:latin typeface="Berlin Sans FB Demi"/>
                <a:cs typeface="Berlin Sans FB Demi"/>
              </a:rPr>
              <a:t>Hi</a:t>
            </a:r>
            <a:r>
              <a:rPr sz="2100" b="1" spc="-10" dirty="0" smtClean="0">
                <a:latin typeface="Berlin Sans FB Demi"/>
                <a:cs typeface="Berlin Sans FB Demi"/>
              </a:rPr>
              <a:t>s </a:t>
            </a:r>
            <a:r>
              <a:rPr sz="2100" b="1" u="heavy" spc="-15" dirty="0" smtClean="0">
                <a:latin typeface="Berlin Sans FB Demi"/>
                <a:cs typeface="Berlin Sans FB Demi"/>
              </a:rPr>
              <a:t>resistor</a:t>
            </a:r>
            <a:r>
              <a:rPr sz="2100" b="1" spc="-15" dirty="0" smtClean="0">
                <a:latin typeface="Berlin Sans FB Demi"/>
                <a:cs typeface="Berlin Sans FB Demi"/>
              </a:rPr>
              <a:t> helped </a:t>
            </a:r>
            <a:r>
              <a:rPr sz="2100" b="1" spc="-20" dirty="0" smtClean="0">
                <a:latin typeface="Berlin Sans FB Demi"/>
                <a:cs typeface="Berlin Sans FB Demi"/>
              </a:rPr>
              <a:t>reduc</a:t>
            </a:r>
            <a:r>
              <a:rPr sz="2100" b="1" spc="-15" dirty="0" smtClean="0">
                <a:latin typeface="Berlin Sans FB Demi"/>
                <a:cs typeface="Berlin Sans FB Demi"/>
              </a:rPr>
              <a:t>e the cos</a:t>
            </a:r>
            <a:r>
              <a:rPr sz="2100" b="1" spc="-10" dirty="0" smtClean="0">
                <a:latin typeface="Berlin Sans FB Demi"/>
                <a:cs typeface="Berlin Sans FB Demi"/>
              </a:rPr>
              <a:t>t </a:t>
            </a:r>
            <a:r>
              <a:rPr sz="2100" b="1" spc="-20" dirty="0" smtClean="0">
                <a:latin typeface="Berlin Sans FB Demi"/>
                <a:cs typeface="Berlin Sans FB Demi"/>
              </a:rPr>
              <a:t>o</a:t>
            </a:r>
            <a:r>
              <a:rPr sz="2100" b="1" spc="-10" dirty="0" smtClean="0">
                <a:latin typeface="Berlin Sans FB Demi"/>
                <a:cs typeface="Berlin Sans FB Demi"/>
              </a:rPr>
              <a:t>f </a:t>
            </a:r>
            <a:r>
              <a:rPr sz="2100" b="1" spc="-15" dirty="0" smtClean="0">
                <a:latin typeface="Berlin Sans FB Demi"/>
                <a:cs typeface="Berlin Sans FB Demi"/>
              </a:rPr>
              <a:t>those products</a:t>
            </a:r>
            <a:r>
              <a:rPr sz="2100" b="1" spc="-10" dirty="0" smtClean="0">
                <a:latin typeface="Berlin Sans FB Demi"/>
                <a:cs typeface="Berlin Sans FB Demi"/>
              </a:rPr>
              <a:t>. </a:t>
            </a:r>
            <a:r>
              <a:rPr sz="2100" b="1" spc="-15" dirty="0" smtClean="0">
                <a:latin typeface="Berlin Sans FB Demi"/>
                <a:cs typeface="Berlin Sans FB Demi"/>
              </a:rPr>
              <a:t>Oti</a:t>
            </a:r>
            <a:r>
              <a:rPr sz="2100" b="1" spc="-10" dirty="0" smtClean="0">
                <a:latin typeface="Berlin Sans FB Demi"/>
                <a:cs typeface="Berlin Sans FB Demi"/>
              </a:rPr>
              <a:t>s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20" dirty="0" smtClean="0">
                <a:latin typeface="Berlin Sans FB Demi"/>
                <a:cs typeface="Berlin Sans FB Demi"/>
              </a:rPr>
              <a:t>Boyki</a:t>
            </a:r>
            <a:r>
              <a:rPr sz="2100" b="1" spc="-15" dirty="0" smtClean="0">
                <a:latin typeface="Berlin Sans FB Demi"/>
                <a:cs typeface="Berlin Sans FB Demi"/>
              </a:rPr>
              <a:t>n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also invented a</a:t>
            </a:r>
            <a:r>
              <a:rPr sz="2100" b="1" spc="-10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variable resisto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15" dirty="0" smtClean="0">
                <a:latin typeface="Berlin Sans FB Demi"/>
                <a:cs typeface="Berlin Sans FB Demi"/>
              </a:rPr>
              <a:t>used in </a:t>
            </a:r>
            <a:r>
              <a:rPr sz="2100" b="1" spc="-20" dirty="0" smtClean="0">
                <a:latin typeface="Berlin Sans FB Demi"/>
                <a:cs typeface="Berlin Sans FB Demi"/>
              </a:rPr>
              <a:t>guide</a:t>
            </a:r>
            <a:r>
              <a:rPr sz="2100" b="1" spc="-15" dirty="0" smtClean="0">
                <a:latin typeface="Berlin Sans FB Demi"/>
                <a:cs typeface="Berlin Sans FB Demi"/>
              </a:rPr>
              <a:t>d missile parts</a:t>
            </a:r>
            <a:r>
              <a:rPr sz="2100" b="1" spc="-10" dirty="0" smtClean="0">
                <a:latin typeface="Berlin Sans FB Demi"/>
                <a:cs typeface="Berlin Sans FB Demi"/>
              </a:rPr>
              <a:t>, </a:t>
            </a:r>
            <a:r>
              <a:rPr sz="2100" b="1" spc="-15" dirty="0" smtClean="0">
                <a:latin typeface="Berlin Sans FB Demi"/>
                <a:cs typeface="Berlin Sans FB Demi"/>
              </a:rPr>
              <a:t>a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contro</a:t>
            </a:r>
            <a:r>
              <a:rPr sz="2100" b="1" spc="-10" dirty="0" smtClean="0">
                <a:latin typeface="Berlin Sans FB Demi"/>
                <a:cs typeface="Berlin Sans FB Demi"/>
              </a:rPr>
              <a:t>l </a:t>
            </a:r>
            <a:r>
              <a:rPr sz="2100" b="1" spc="-15" dirty="0" smtClean="0">
                <a:latin typeface="Berlin Sans FB Demi"/>
                <a:cs typeface="Berlin Sans FB Demi"/>
              </a:rPr>
              <a:t>uni</a:t>
            </a:r>
            <a:r>
              <a:rPr sz="2100" b="1" spc="-10" dirty="0" smtClean="0">
                <a:latin typeface="Berlin Sans FB Demi"/>
                <a:cs typeface="Berlin Sans FB Demi"/>
              </a:rPr>
              <a:t>t </a:t>
            </a:r>
            <a:r>
              <a:rPr sz="2100" b="1" spc="-15" dirty="0" smtClean="0">
                <a:latin typeface="Berlin Sans FB Demi"/>
                <a:cs typeface="Berlin Sans FB Demi"/>
              </a:rPr>
              <a:t>fo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15" dirty="0" smtClean="0">
                <a:latin typeface="Berlin Sans FB Demi"/>
                <a:cs typeface="Berlin Sans FB Demi"/>
              </a:rPr>
              <a:t>heart </a:t>
            </a:r>
            <a:r>
              <a:rPr sz="2100" b="1" spc="-10" dirty="0" smtClean="0">
                <a:latin typeface="Berlin Sans FB Demi"/>
                <a:cs typeface="Berlin Sans FB Demi"/>
              </a:rPr>
              <a:t>stimulators,</a:t>
            </a:r>
            <a:r>
              <a:rPr sz="2100" b="1" spc="5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a </a:t>
            </a:r>
            <a:r>
              <a:rPr sz="2100" b="1" spc="-10" dirty="0" smtClean="0">
                <a:latin typeface="Berlin Sans FB Demi"/>
                <a:cs typeface="Berlin Sans FB Demi"/>
              </a:rPr>
              <a:t>burglar-proof</a:t>
            </a:r>
            <a:r>
              <a:rPr sz="2100" b="1" spc="5" dirty="0" smtClean="0">
                <a:latin typeface="Berlin Sans FB Demi"/>
                <a:cs typeface="Berlin Sans FB Demi"/>
              </a:rPr>
              <a:t> </a:t>
            </a:r>
            <a:r>
              <a:rPr sz="2100" b="1" spc="-10" dirty="0" smtClean="0">
                <a:latin typeface="Berlin Sans FB Demi"/>
                <a:cs typeface="Berlin Sans FB Demi"/>
              </a:rPr>
              <a:t>cash </a:t>
            </a:r>
            <a:r>
              <a:rPr sz="2100" b="1" spc="-15" dirty="0" smtClean="0">
                <a:latin typeface="Berlin Sans FB Demi"/>
                <a:cs typeface="Berlin Sans FB Demi"/>
              </a:rPr>
              <a:t>registe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20" dirty="0" smtClean="0">
                <a:latin typeface="Berlin Sans FB Demi"/>
                <a:cs typeface="Berlin Sans FB Demi"/>
              </a:rPr>
              <a:t>an</a:t>
            </a:r>
            <a:r>
              <a:rPr sz="2100" b="1" spc="-15" dirty="0" smtClean="0">
                <a:latin typeface="Berlin Sans FB Demi"/>
                <a:cs typeface="Berlin Sans FB Demi"/>
              </a:rPr>
              <a:t>d a </a:t>
            </a:r>
            <a:r>
              <a:rPr sz="2100" b="1" spc="-20" dirty="0" smtClean="0">
                <a:latin typeface="Berlin Sans FB Demi"/>
                <a:cs typeface="Berlin Sans FB Demi"/>
              </a:rPr>
              <a:t>chemica</a:t>
            </a:r>
            <a:r>
              <a:rPr sz="2100" b="1" spc="-10" dirty="0" smtClean="0">
                <a:latin typeface="Berlin Sans FB Demi"/>
                <a:cs typeface="Berlin Sans FB Demi"/>
              </a:rPr>
              <a:t>l </a:t>
            </a:r>
            <a:r>
              <a:rPr sz="2100" b="1" spc="-15" dirty="0" smtClean="0">
                <a:latin typeface="Berlin Sans FB Demi"/>
                <a:cs typeface="Berlin Sans FB Demi"/>
              </a:rPr>
              <a:t>ai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15" dirty="0" smtClean="0">
                <a:latin typeface="Berlin Sans FB Demi"/>
                <a:cs typeface="Berlin Sans FB Demi"/>
              </a:rPr>
              <a:t>filter</a:t>
            </a:r>
            <a:r>
              <a:rPr sz="2100" b="1" spc="-10" dirty="0" smtClean="0">
                <a:latin typeface="Berlin Sans FB Demi"/>
                <a:cs typeface="Berlin Sans FB Demi"/>
              </a:rPr>
              <a:t>. </a:t>
            </a:r>
            <a:r>
              <a:rPr sz="2100" b="1" spc="-15" dirty="0" smtClean="0">
                <a:latin typeface="Berlin Sans FB Demi"/>
                <a:cs typeface="Berlin Sans FB Demi"/>
              </a:rPr>
              <a:t>In total</a:t>
            </a:r>
            <a:r>
              <a:rPr sz="2100" b="1" spc="-10" dirty="0" smtClean="0">
                <a:latin typeface="Berlin Sans FB Demi"/>
                <a:cs typeface="Berlin Sans FB Demi"/>
              </a:rPr>
              <a:t>,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Oti</a:t>
            </a:r>
            <a:r>
              <a:rPr sz="2100" b="1" spc="-10" dirty="0" smtClean="0">
                <a:latin typeface="Berlin Sans FB Demi"/>
                <a:cs typeface="Berlin Sans FB Demi"/>
              </a:rPr>
              <a:t>s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20" dirty="0" smtClean="0">
                <a:latin typeface="Berlin Sans FB Demi"/>
                <a:cs typeface="Berlin Sans FB Demi"/>
              </a:rPr>
              <a:t>Boyki</a:t>
            </a:r>
            <a:r>
              <a:rPr sz="2100" b="1" spc="-15" dirty="0" smtClean="0">
                <a:latin typeface="Berlin Sans FB Demi"/>
                <a:cs typeface="Berlin Sans FB Demi"/>
              </a:rPr>
              <a:t>n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20" dirty="0" smtClean="0">
                <a:latin typeface="Berlin Sans FB Demi"/>
                <a:cs typeface="Berlin Sans FB Demi"/>
              </a:rPr>
              <a:t>patente</a:t>
            </a:r>
            <a:r>
              <a:rPr sz="2100" b="1" spc="-15" dirty="0" smtClean="0">
                <a:latin typeface="Berlin Sans FB Demi"/>
                <a:cs typeface="Berlin Sans FB Demi"/>
              </a:rPr>
              <a:t>d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u="heavy" spc="-20" dirty="0" smtClean="0">
                <a:latin typeface="Berlin Sans FB Demi"/>
                <a:cs typeface="Berlin Sans FB Demi"/>
              </a:rPr>
              <a:t>twenty-</a:t>
            </a:r>
            <a:r>
              <a:rPr sz="2100" b="1" spc="-15" dirty="0" smtClean="0">
                <a:latin typeface="Berlin Sans FB Demi"/>
                <a:cs typeface="Berlin Sans FB Demi"/>
              </a:rPr>
              <a:t> </a:t>
            </a:r>
            <a:r>
              <a:rPr sz="2100" b="1" u="heavy" spc="-15" dirty="0" smtClean="0">
                <a:latin typeface="Berlin Sans FB Demi"/>
                <a:cs typeface="Berlin Sans FB Demi"/>
              </a:rPr>
              <a:t>eight</a:t>
            </a:r>
            <a:r>
              <a:rPr sz="2100" b="1" u="heavy" spc="0" dirty="0" smtClean="0">
                <a:latin typeface="Berlin Sans FB Demi"/>
                <a:cs typeface="Berlin Sans FB Demi"/>
              </a:rPr>
              <a:t> </a:t>
            </a:r>
            <a:r>
              <a:rPr sz="2100" b="1" u="heavy" spc="-15" dirty="0" smtClean="0">
                <a:latin typeface="Berlin Sans FB Demi"/>
                <a:cs typeface="Berlin Sans FB Demi"/>
              </a:rPr>
              <a:t>electronic</a:t>
            </a:r>
            <a:r>
              <a:rPr sz="2100" b="1" u="heavy" spc="0" dirty="0" smtClean="0">
                <a:latin typeface="Berlin Sans FB Demi"/>
                <a:cs typeface="Berlin Sans FB Demi"/>
              </a:rPr>
              <a:t> </a:t>
            </a:r>
            <a:r>
              <a:rPr sz="2100" b="1" u="heavy" spc="-15" dirty="0" smtClean="0">
                <a:latin typeface="Berlin Sans FB Demi"/>
                <a:cs typeface="Berlin Sans FB Demi"/>
              </a:rPr>
              <a:t>device</a:t>
            </a:r>
            <a:r>
              <a:rPr sz="2100" b="1" u="heavy" spc="-10" dirty="0" smtClean="0">
                <a:latin typeface="Berlin Sans FB Demi"/>
                <a:cs typeface="Berlin Sans FB Demi"/>
              </a:rPr>
              <a:t>s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Oti</a:t>
            </a:r>
            <a:r>
              <a:rPr sz="2100" b="1" spc="-10" dirty="0" smtClean="0">
                <a:latin typeface="Berlin Sans FB Demi"/>
                <a:cs typeface="Berlin Sans FB Demi"/>
              </a:rPr>
              <a:t>s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20" dirty="0" smtClean="0">
                <a:latin typeface="Berlin Sans FB Demi"/>
                <a:cs typeface="Berlin Sans FB Demi"/>
              </a:rPr>
              <a:t>Boyki</a:t>
            </a:r>
            <a:r>
              <a:rPr sz="2100" b="1" spc="-15" dirty="0" smtClean="0">
                <a:latin typeface="Berlin Sans FB Demi"/>
                <a:cs typeface="Berlin Sans FB Demi"/>
              </a:rPr>
              <a:t>n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20" dirty="0" smtClean="0">
                <a:latin typeface="Berlin Sans FB Demi"/>
                <a:cs typeface="Berlin Sans FB Demi"/>
              </a:rPr>
              <a:t>was</a:t>
            </a:r>
            <a:r>
              <a:rPr sz="2100" b="1" spc="-15" dirty="0" smtClean="0">
                <a:latin typeface="Berlin Sans FB Demi"/>
                <a:cs typeface="Berlin Sans FB Demi"/>
              </a:rPr>
              <a:t> born on August </a:t>
            </a:r>
            <a:r>
              <a:rPr sz="2100" b="1" spc="-10" dirty="0" smtClean="0">
                <a:latin typeface="Berlin Sans FB Demi"/>
                <a:cs typeface="Berlin Sans FB Demi"/>
              </a:rPr>
              <a:t>29, </a:t>
            </a:r>
            <a:r>
              <a:rPr sz="2100" b="1" spc="-15" dirty="0" smtClean="0">
                <a:latin typeface="Berlin Sans FB Demi"/>
                <a:cs typeface="Berlin Sans FB Demi"/>
              </a:rPr>
              <a:t>1920 </a:t>
            </a:r>
            <a:r>
              <a:rPr sz="2100" b="1" spc="-10" dirty="0" smtClean="0">
                <a:latin typeface="Berlin Sans FB Demi"/>
                <a:cs typeface="Berlin Sans FB Demi"/>
              </a:rPr>
              <a:t>in Dallas, </a:t>
            </a:r>
            <a:r>
              <a:rPr sz="2100" b="1" spc="-20" dirty="0" smtClean="0">
                <a:latin typeface="Berlin Sans FB Demi"/>
                <a:cs typeface="Berlin Sans FB Demi"/>
              </a:rPr>
              <a:t>Texas</a:t>
            </a:r>
            <a:r>
              <a:rPr sz="2100" b="1" spc="-10" dirty="0" smtClean="0">
                <a:latin typeface="Berlin Sans FB Demi"/>
                <a:cs typeface="Berlin Sans FB Demi"/>
              </a:rPr>
              <a:t>. </a:t>
            </a:r>
            <a:r>
              <a:rPr sz="2100" b="1" spc="-15" dirty="0" smtClean="0">
                <a:latin typeface="Berlin Sans FB Demi"/>
                <a:cs typeface="Berlin Sans FB Demi"/>
              </a:rPr>
              <a:t>In 1941</a:t>
            </a:r>
            <a:r>
              <a:rPr sz="2100" b="1" spc="-10" dirty="0" smtClean="0">
                <a:latin typeface="Berlin Sans FB Demi"/>
                <a:cs typeface="Berlin Sans FB Demi"/>
              </a:rPr>
              <a:t>, </a:t>
            </a:r>
            <a:r>
              <a:rPr sz="2100" b="1" spc="-15" dirty="0" smtClean="0">
                <a:latin typeface="Berlin Sans FB Demi"/>
                <a:cs typeface="Berlin Sans FB Demi"/>
              </a:rPr>
              <a:t>afte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20" dirty="0" smtClean="0">
                <a:latin typeface="Berlin Sans FB Demi"/>
                <a:cs typeface="Berlin Sans FB Demi"/>
              </a:rPr>
              <a:t>graduatin</a:t>
            </a:r>
            <a:r>
              <a:rPr sz="2100" b="1" spc="-15" dirty="0" smtClean="0">
                <a:latin typeface="Berlin Sans FB Demi"/>
                <a:cs typeface="Berlin Sans FB Demi"/>
              </a:rPr>
              <a:t>g </a:t>
            </a:r>
            <a:r>
              <a:rPr sz="2100" b="1" spc="-20" dirty="0" smtClean="0">
                <a:latin typeface="Berlin Sans FB Demi"/>
                <a:cs typeface="Berlin Sans FB Demi"/>
              </a:rPr>
              <a:t>from</a:t>
            </a:r>
            <a:r>
              <a:rPr sz="2100" b="1" spc="-15" dirty="0" smtClean="0">
                <a:latin typeface="Berlin Sans FB Demi"/>
                <a:cs typeface="Berlin Sans FB Demi"/>
              </a:rPr>
              <a:t> Fisk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University</a:t>
            </a:r>
            <a:r>
              <a:rPr sz="2100" b="1" spc="-10" dirty="0" smtClean="0">
                <a:latin typeface="Berlin Sans FB Demi"/>
                <a:cs typeface="Berlin Sans FB Demi"/>
              </a:rPr>
              <a:t>,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15" dirty="0" smtClean="0">
                <a:latin typeface="Berlin Sans FB Demi"/>
                <a:cs typeface="Berlin Sans FB Demi"/>
              </a:rPr>
              <a:t>Oti</a:t>
            </a:r>
            <a:r>
              <a:rPr sz="2100" b="1" spc="-10" dirty="0" smtClean="0">
                <a:latin typeface="Berlin Sans FB Demi"/>
                <a:cs typeface="Berlin Sans FB Demi"/>
              </a:rPr>
              <a:t>s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20" dirty="0" smtClean="0">
                <a:latin typeface="Berlin Sans FB Demi"/>
                <a:cs typeface="Berlin Sans FB Demi"/>
              </a:rPr>
              <a:t>Boyki</a:t>
            </a:r>
            <a:r>
              <a:rPr sz="2100" b="1" spc="-15" dirty="0" smtClean="0">
                <a:latin typeface="Berlin Sans FB Demi"/>
                <a:cs typeface="Berlin Sans FB Demi"/>
              </a:rPr>
              <a:t>n</a:t>
            </a:r>
            <a:r>
              <a:rPr sz="2100" b="1" spc="-5" dirty="0" smtClean="0">
                <a:latin typeface="Berlin Sans FB Demi"/>
                <a:cs typeface="Berlin Sans FB Demi"/>
              </a:rPr>
              <a:t> </a:t>
            </a:r>
            <a:r>
              <a:rPr sz="2100" b="1" spc="-20" dirty="0" smtClean="0">
                <a:latin typeface="Berlin Sans FB Demi"/>
                <a:cs typeface="Berlin Sans FB Demi"/>
              </a:rPr>
              <a:t>was employe</a:t>
            </a:r>
            <a:r>
              <a:rPr sz="2100" b="1" spc="-15" dirty="0" smtClean="0">
                <a:latin typeface="Berlin Sans FB Demi"/>
                <a:cs typeface="Berlin Sans FB Demi"/>
              </a:rPr>
              <a:t>d </a:t>
            </a:r>
            <a:r>
              <a:rPr sz="2100" b="1" spc="-20" dirty="0" smtClean="0">
                <a:latin typeface="Berlin Sans FB Demi"/>
                <a:cs typeface="Berlin Sans FB Demi"/>
              </a:rPr>
              <a:t>a</a:t>
            </a:r>
            <a:r>
              <a:rPr sz="2100" b="1" spc="-10" dirty="0" smtClean="0">
                <a:latin typeface="Berlin Sans FB Demi"/>
                <a:cs typeface="Berlin Sans FB Demi"/>
              </a:rPr>
              <a:t>s </a:t>
            </a:r>
            <a:r>
              <a:rPr sz="2100" b="1" spc="-15" dirty="0" smtClean="0">
                <a:latin typeface="Berlin Sans FB Demi"/>
                <a:cs typeface="Berlin Sans FB Demi"/>
              </a:rPr>
              <a:t>a laboratory assistan</a:t>
            </a:r>
            <a:r>
              <a:rPr sz="2100" b="1" spc="-10" dirty="0" smtClean="0">
                <a:latin typeface="Berlin Sans FB Demi"/>
                <a:cs typeface="Berlin Sans FB Demi"/>
              </a:rPr>
              <a:t>t </a:t>
            </a:r>
            <a:r>
              <a:rPr sz="2100" b="1" spc="-15" dirty="0" smtClean="0">
                <a:latin typeface="Berlin Sans FB Demi"/>
                <a:cs typeface="Berlin Sans FB Demi"/>
              </a:rPr>
              <a:t>for the Majesti</a:t>
            </a:r>
            <a:r>
              <a:rPr sz="2100" b="1" spc="-10" dirty="0" smtClean="0">
                <a:latin typeface="Berlin Sans FB Demi"/>
                <a:cs typeface="Berlin Sans FB Demi"/>
              </a:rPr>
              <a:t>c </a:t>
            </a:r>
            <a:r>
              <a:rPr sz="2100" b="1" spc="-20" dirty="0" smtClean="0">
                <a:latin typeface="Berlin Sans FB Demi"/>
                <a:cs typeface="Berlin Sans FB Demi"/>
              </a:rPr>
              <a:t>Radi</a:t>
            </a:r>
            <a:r>
              <a:rPr sz="2100" b="1" spc="-15" dirty="0" smtClean="0">
                <a:latin typeface="Berlin Sans FB Demi"/>
                <a:cs typeface="Berlin Sans FB Demi"/>
              </a:rPr>
              <a:t>o </a:t>
            </a:r>
            <a:r>
              <a:rPr sz="2100" b="1" spc="-20" dirty="0" smtClean="0">
                <a:latin typeface="Berlin Sans FB Demi"/>
                <a:cs typeface="Berlin Sans FB Demi"/>
              </a:rPr>
              <a:t>an</a:t>
            </a:r>
            <a:r>
              <a:rPr sz="2100" b="1" spc="-15" dirty="0" smtClean="0">
                <a:latin typeface="Berlin Sans FB Demi"/>
                <a:cs typeface="Berlin Sans FB Demi"/>
              </a:rPr>
              <a:t>d </a:t>
            </a:r>
            <a:r>
              <a:rPr sz="2100" b="1" spc="-20" dirty="0" smtClean="0">
                <a:latin typeface="Berlin Sans FB Demi"/>
                <a:cs typeface="Berlin Sans FB Demi"/>
              </a:rPr>
              <a:t>T</a:t>
            </a:r>
            <a:r>
              <a:rPr sz="2100" b="1" spc="-15" dirty="0" smtClean="0">
                <a:latin typeface="Berlin Sans FB Demi"/>
                <a:cs typeface="Berlin Sans FB Demi"/>
              </a:rPr>
              <a:t>V </a:t>
            </a:r>
            <a:r>
              <a:rPr sz="2100" b="1" spc="-20" dirty="0" smtClean="0">
                <a:latin typeface="Berlin Sans FB Demi"/>
                <a:cs typeface="Berlin Sans FB Demi"/>
              </a:rPr>
              <a:t>Corporation</a:t>
            </a:r>
            <a:r>
              <a:rPr sz="2100" b="1" spc="-15" dirty="0" smtClean="0">
                <a:latin typeface="Berlin Sans FB Demi"/>
                <a:cs typeface="Berlin Sans FB Demi"/>
              </a:rPr>
              <a:t> o</a:t>
            </a:r>
            <a:r>
              <a:rPr sz="2100" b="1" spc="-10" dirty="0" smtClean="0">
                <a:latin typeface="Berlin Sans FB Demi"/>
                <a:cs typeface="Berlin Sans FB Demi"/>
              </a:rPr>
              <a:t>f </a:t>
            </a:r>
            <a:r>
              <a:rPr sz="2100" b="1" spc="-20" dirty="0" smtClean="0">
                <a:latin typeface="Berlin Sans FB Demi"/>
                <a:cs typeface="Berlin Sans FB Demi"/>
              </a:rPr>
              <a:t>Chicago</a:t>
            </a:r>
            <a:r>
              <a:rPr sz="2100" b="1" spc="-10" dirty="0" smtClean="0">
                <a:latin typeface="Berlin Sans FB Demi"/>
                <a:cs typeface="Berlin Sans FB Demi"/>
              </a:rPr>
              <a:t>, </a:t>
            </a:r>
            <a:r>
              <a:rPr sz="2100" b="1" spc="-15" dirty="0" smtClean="0">
                <a:latin typeface="Berlin Sans FB Demi"/>
                <a:cs typeface="Berlin Sans FB Demi"/>
              </a:rPr>
              <a:t>testing </a:t>
            </a:r>
            <a:r>
              <a:rPr sz="2100" b="1" spc="-20" dirty="0" smtClean="0">
                <a:latin typeface="Berlin Sans FB Demi"/>
                <a:cs typeface="Berlin Sans FB Demi"/>
              </a:rPr>
              <a:t>automati</a:t>
            </a:r>
            <a:r>
              <a:rPr sz="2100" b="1" spc="-10" dirty="0" smtClean="0">
                <a:latin typeface="Berlin Sans FB Demi"/>
                <a:cs typeface="Berlin Sans FB Demi"/>
              </a:rPr>
              <a:t>c </a:t>
            </a:r>
            <a:r>
              <a:rPr sz="2100" b="1" spc="-15" dirty="0" smtClean="0">
                <a:latin typeface="Berlin Sans FB Demi"/>
                <a:cs typeface="Berlin Sans FB Demi"/>
              </a:rPr>
              <a:t>controls fo</a:t>
            </a:r>
            <a:r>
              <a:rPr sz="2100" b="1" spc="-10" dirty="0" smtClean="0">
                <a:latin typeface="Berlin Sans FB Demi"/>
                <a:cs typeface="Berlin Sans FB Demi"/>
              </a:rPr>
              <a:t>r </a:t>
            </a:r>
            <a:r>
              <a:rPr sz="2100" b="1" spc="-15" dirty="0" smtClean="0">
                <a:latin typeface="Berlin Sans FB Demi"/>
                <a:cs typeface="Berlin Sans FB Demi"/>
              </a:rPr>
              <a:t>airplanes</a:t>
            </a:r>
            <a:r>
              <a:rPr sz="2100" b="1" spc="-10" dirty="0" smtClean="0">
                <a:latin typeface="Berlin Sans FB Demi"/>
                <a:cs typeface="Berlin Sans FB Demi"/>
              </a:rPr>
              <a:t>. </a:t>
            </a:r>
            <a:r>
              <a:rPr sz="2100" b="1" spc="-20" dirty="0" smtClean="0">
                <a:latin typeface="Berlin Sans FB Demi"/>
                <a:cs typeface="Berlin Sans FB Demi"/>
              </a:rPr>
              <a:t>Boykin-Fruth</a:t>
            </a:r>
            <a:r>
              <a:rPr sz="2100" b="1" spc="-10" dirty="0" smtClean="0">
                <a:latin typeface="Berlin Sans FB Demi"/>
                <a:cs typeface="Berlin Sans FB Demi"/>
              </a:rPr>
              <a:t>, </a:t>
            </a:r>
            <a:r>
              <a:rPr sz="2100" b="1" spc="-15" dirty="0" smtClean="0">
                <a:latin typeface="Berlin Sans FB Demi"/>
                <a:cs typeface="Berlin Sans FB Demi"/>
              </a:rPr>
              <a:t>Incorp.</a:t>
            </a:r>
            <a:endParaRPr sz="21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4800600"/>
            <a:ext cx="2286000" cy="928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950" y="4781550"/>
            <a:ext cx="2324100" cy="966977"/>
          </a:xfrm>
          <a:custGeom>
            <a:avLst/>
            <a:gdLst/>
            <a:ahLst/>
            <a:cxnLst/>
            <a:rect l="l" t="t" r="r" b="b"/>
            <a:pathLst>
              <a:path w="2324100" h="966977">
                <a:moveTo>
                  <a:pt x="0" y="966977"/>
                </a:moveTo>
                <a:lnTo>
                  <a:pt x="0" y="0"/>
                </a:lnTo>
                <a:lnTo>
                  <a:pt x="2324100" y="0"/>
                </a:lnTo>
                <a:lnTo>
                  <a:pt x="2324100" y="966977"/>
                </a:lnTo>
                <a:lnTo>
                  <a:pt x="0" y="96697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594" y="2047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2133600"/>
            <a:ext cx="138150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" y="2095500"/>
            <a:ext cx="1457706" cy="1981200"/>
          </a:xfrm>
          <a:custGeom>
            <a:avLst/>
            <a:gdLst/>
            <a:ahLst/>
            <a:cxnLst/>
            <a:rect l="l" t="t" r="r" b="b"/>
            <a:pathLst>
              <a:path w="1457706" h="1981200">
                <a:moveTo>
                  <a:pt x="0" y="1981200"/>
                </a:moveTo>
                <a:lnTo>
                  <a:pt x="0" y="0"/>
                </a:lnTo>
                <a:lnTo>
                  <a:pt x="1457705" y="0"/>
                </a:lnTo>
                <a:lnTo>
                  <a:pt x="1457706" y="1981200"/>
                </a:lnTo>
                <a:lnTo>
                  <a:pt x="0" y="19812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53"/>
    </mc:Choice>
    <mc:Fallback>
      <p:transition spd="slow" advTm="10653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990600"/>
            <a:ext cx="5791200" cy="1219200"/>
          </a:xfrm>
          <a:custGeom>
            <a:avLst/>
            <a:gdLst/>
            <a:ahLst/>
            <a:cxnLst/>
            <a:rect l="l" t="t" r="r" b="b"/>
            <a:pathLst>
              <a:path w="5791200" h="1219200">
                <a:moveTo>
                  <a:pt x="0" y="0"/>
                </a:moveTo>
                <a:lnTo>
                  <a:pt x="0" y="1219200"/>
                </a:lnTo>
                <a:lnTo>
                  <a:pt x="5791200" y="12192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7045" y="1199896"/>
            <a:ext cx="4850765" cy="617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3300" marR="12700" indent="-991235">
              <a:lnSpc>
                <a:spcPct val="100000"/>
              </a:lnSpc>
            </a:pPr>
            <a:r>
              <a:rPr sz="2000" b="1" spc="-10" dirty="0" smtClean="0">
                <a:latin typeface="Berlin Sans FB Demi"/>
                <a:cs typeface="Berlin Sans FB Demi"/>
              </a:rPr>
              <a:t>1994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Engineering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Aerospace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Robert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Bryant</a:t>
            </a:r>
            <a:r>
              <a:rPr sz="2000" b="1" spc="-10" dirty="0" smtClean="0">
                <a:latin typeface="Berlin Sans FB Demi"/>
                <a:cs typeface="Berlin Sans FB Demi"/>
              </a:rPr>
              <a:t> NASA's </a:t>
            </a:r>
            <a:r>
              <a:rPr sz="2000" b="1" spc="-15" dirty="0" smtClean="0">
                <a:latin typeface="Berlin Sans FB Demi"/>
                <a:cs typeface="Berlin Sans FB Demi"/>
              </a:rPr>
              <a:t>Langley </a:t>
            </a:r>
            <a:r>
              <a:rPr sz="2000" b="1" spc="-10" dirty="0" smtClean="0">
                <a:latin typeface="Berlin Sans FB Demi"/>
                <a:cs typeface="Berlin Sans FB Demi"/>
              </a:rPr>
              <a:t>Institute.</a:t>
            </a:r>
            <a:endParaRPr sz="20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066800"/>
            <a:ext cx="1523999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023" y="2512801"/>
            <a:ext cx="7573009" cy="3866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99"/>
              </a:lnSpc>
            </a:pPr>
            <a:r>
              <a:rPr sz="1800" spc="-5" dirty="0" smtClean="0">
                <a:latin typeface="ScalaSansLF-Bold"/>
                <a:cs typeface="ScalaSansLF-Bold"/>
              </a:rPr>
              <a:t>Chemica</a:t>
            </a:r>
            <a:r>
              <a:rPr sz="1800" spc="0" dirty="0" smtClean="0">
                <a:latin typeface="ScalaSansLF-Bold"/>
                <a:cs typeface="ScalaSansLF-Bold"/>
              </a:rPr>
              <a:t>l </a:t>
            </a:r>
            <a:r>
              <a:rPr sz="1800" spc="-5" dirty="0" smtClean="0">
                <a:latin typeface="ScalaSansLF-Bold"/>
                <a:cs typeface="ScalaSansLF-Bold"/>
              </a:rPr>
              <a:t>engineer</a:t>
            </a:r>
            <a:r>
              <a:rPr sz="1800" spc="0" dirty="0" smtClean="0">
                <a:latin typeface="ScalaSansLF-Bold"/>
                <a:cs typeface="ScalaSansLF-Bold"/>
              </a:rPr>
              <a:t>, </a:t>
            </a:r>
            <a:r>
              <a:rPr sz="1800" spc="-5" dirty="0" smtClean="0">
                <a:latin typeface="ScalaSansLF-Bold"/>
                <a:cs typeface="ScalaSansLF-Bold"/>
              </a:rPr>
              <a:t>Docto</a:t>
            </a:r>
            <a:r>
              <a:rPr sz="1800" spc="0" dirty="0" smtClean="0">
                <a:latin typeface="ScalaSansLF-Bold"/>
                <a:cs typeface="ScalaSansLF-Bold"/>
              </a:rPr>
              <a:t>r </a:t>
            </a:r>
            <a:r>
              <a:rPr sz="1800" spc="-5" dirty="0" smtClean="0">
                <a:latin typeface="ScalaSansLF-Bold"/>
                <a:cs typeface="ScalaSansLF-Bold"/>
              </a:rPr>
              <a:t>Rober</a:t>
            </a:r>
            <a:r>
              <a:rPr sz="1800" spc="0" dirty="0" smtClean="0">
                <a:latin typeface="ScalaSansLF-Bold"/>
                <a:cs typeface="ScalaSansLF-Bold"/>
              </a:rPr>
              <a:t>t G </a:t>
            </a:r>
            <a:r>
              <a:rPr sz="1800" spc="-5" dirty="0" smtClean="0">
                <a:latin typeface="ScalaSansLF-Bold"/>
                <a:cs typeface="ScalaSansLF-Bold"/>
              </a:rPr>
              <a:t>Bry</a:t>
            </a:r>
            <a:r>
              <a:rPr sz="1800" spc="0" dirty="0" smtClean="0">
                <a:latin typeface="ScalaSansLF-Bold"/>
                <a:cs typeface="ScalaSansLF-Bold"/>
              </a:rPr>
              <a:t>a</a:t>
            </a:r>
            <a:r>
              <a:rPr sz="1800" spc="-5" dirty="0" smtClean="0">
                <a:latin typeface="ScalaSansLF-Bold"/>
                <a:cs typeface="ScalaSansLF-Bold"/>
              </a:rPr>
              <a:t>n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work</a:t>
            </a:r>
            <a:r>
              <a:rPr sz="1800" spc="0" dirty="0" smtClean="0">
                <a:latin typeface="ScalaSansLF-Bold"/>
                <a:cs typeface="ScalaSansLF-Bold"/>
              </a:rPr>
              <a:t>s</a:t>
            </a:r>
            <a:r>
              <a:rPr sz="1800" spc="-5" dirty="0" smtClean="0">
                <a:latin typeface="ScalaSansLF-Bold"/>
                <a:cs typeface="ScalaSansLF-Bold"/>
              </a:rPr>
              <a:t> fo</a:t>
            </a:r>
            <a:r>
              <a:rPr sz="1800" spc="0" dirty="0" smtClean="0">
                <a:latin typeface="ScalaSansLF-Bold"/>
                <a:cs typeface="ScalaSansLF-Bold"/>
              </a:rPr>
              <a:t>r</a:t>
            </a:r>
            <a:r>
              <a:rPr sz="1800" spc="-5" dirty="0" smtClean="0">
                <a:latin typeface="ScalaSansLF-Bold"/>
                <a:cs typeface="ScalaSansLF-Bold"/>
              </a:rPr>
              <a:t> NASA'</a:t>
            </a:r>
            <a:r>
              <a:rPr sz="1800" spc="0" dirty="0" smtClean="0">
                <a:latin typeface="ScalaSansLF-Bold"/>
                <a:cs typeface="ScalaSansLF-Bold"/>
              </a:rPr>
              <a:t>s</a:t>
            </a:r>
            <a:r>
              <a:rPr sz="1800" spc="-5" dirty="0" smtClean="0">
                <a:latin typeface="ScalaSansLF-Bold"/>
                <a:cs typeface="ScalaSansLF-Bold"/>
              </a:rPr>
              <a:t> Langle</a:t>
            </a:r>
            <a:r>
              <a:rPr sz="1800" spc="0" dirty="0" smtClean="0">
                <a:latin typeface="ScalaSansLF-Bold"/>
                <a:cs typeface="ScalaSansLF-Bold"/>
              </a:rPr>
              <a:t>y</a:t>
            </a:r>
            <a:r>
              <a:rPr sz="1800" spc="-5" dirty="0" smtClean="0">
                <a:latin typeface="ScalaSansLF-Bold"/>
                <a:cs typeface="ScalaSansLF-Bold"/>
              </a:rPr>
              <a:t> Research </a:t>
            </a:r>
            <a:r>
              <a:rPr sz="1800" spc="0" dirty="0" smtClean="0">
                <a:latin typeface="ScalaSansLF-Bold"/>
                <a:cs typeface="ScalaSansLF-Bold"/>
              </a:rPr>
              <a:t>C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nter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and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has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patent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num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r</a:t>
            </a:r>
            <a:r>
              <a:rPr sz="1800" spc="0" dirty="0" smtClean="0">
                <a:latin typeface="ScalaSansLF-Bold"/>
                <a:cs typeface="ScalaSansLF-Bold"/>
              </a:rPr>
              <a:t>ous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in</a:t>
            </a:r>
            <a:r>
              <a:rPr sz="1800" spc="-10" dirty="0" smtClean="0">
                <a:latin typeface="ScalaSansLF-Bold"/>
                <a:cs typeface="ScalaSansLF-Bold"/>
              </a:rPr>
              <a:t>ve</a:t>
            </a:r>
            <a:r>
              <a:rPr sz="1800" spc="0" dirty="0" smtClean="0">
                <a:latin typeface="ScalaSansLF-Bold"/>
                <a:cs typeface="ScalaSansLF-Bold"/>
              </a:rPr>
              <a:t>nt</a:t>
            </a:r>
            <a:r>
              <a:rPr sz="1800" spc="-5" dirty="0" smtClean="0">
                <a:latin typeface="ScalaSansLF-Bold"/>
                <a:cs typeface="ScalaSansLF-Bold"/>
              </a:rPr>
              <a:t>ions</a:t>
            </a:r>
            <a:r>
              <a:rPr sz="1800" spc="0" dirty="0" smtClean="0">
                <a:latin typeface="ScalaSansLF-Bold"/>
                <a:cs typeface="ScalaSansLF-Bold"/>
              </a:rPr>
              <a:t>.</a:t>
            </a:r>
            <a:r>
              <a:rPr sz="1800" spc="-5" dirty="0" smtClean="0">
                <a:latin typeface="ScalaSansLF-Bold"/>
                <a:cs typeface="ScalaSansLF-Bold"/>
              </a:rPr>
              <a:t> Highlighte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belo</a:t>
            </a:r>
            <a:r>
              <a:rPr sz="1800" spc="0" dirty="0" smtClean="0">
                <a:latin typeface="ScalaSansLF-Bold"/>
                <a:cs typeface="ScalaSansLF-Bold"/>
              </a:rPr>
              <a:t>w</a:t>
            </a:r>
            <a:r>
              <a:rPr sz="1800" spc="-5" dirty="0" smtClean="0">
                <a:latin typeface="ScalaSansLF-Bold"/>
                <a:cs typeface="ScalaSansLF-Bold"/>
              </a:rPr>
              <a:t> ar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jus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two o</a:t>
            </a:r>
            <a:r>
              <a:rPr sz="1800" spc="0" dirty="0" smtClean="0">
                <a:latin typeface="ScalaSansLF-Bold"/>
                <a:cs typeface="ScalaSansLF-Bold"/>
              </a:rPr>
              <a:t>f</a:t>
            </a:r>
            <a:r>
              <a:rPr sz="1800" spc="-5" dirty="0" smtClean="0">
                <a:latin typeface="ScalaSansLF-Bold"/>
                <a:cs typeface="ScalaSansLF-Bold"/>
              </a:rPr>
              <a:t> th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awar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winnin</a:t>
            </a:r>
            <a:r>
              <a:rPr sz="1800" spc="0" dirty="0" smtClean="0">
                <a:latin typeface="ScalaSansLF-Bold"/>
                <a:cs typeface="ScalaSansLF-Bold"/>
              </a:rPr>
              <a:t>g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-10" dirty="0" smtClean="0">
                <a:latin typeface="ScalaSansLF-Bold"/>
                <a:cs typeface="ScalaSansLF-Bold"/>
              </a:rPr>
              <a:t>p</a:t>
            </a:r>
            <a:r>
              <a:rPr sz="1800" spc="-5" dirty="0" smtClean="0">
                <a:latin typeface="ScalaSansLF-Bold"/>
                <a:cs typeface="ScalaSansLF-Bold"/>
              </a:rPr>
              <a:t>roduct</a:t>
            </a:r>
            <a:r>
              <a:rPr sz="1800" spc="0" dirty="0" smtClean="0">
                <a:latin typeface="ScalaSansLF-Bold"/>
                <a:cs typeface="ScalaSansLF-Bold"/>
              </a:rPr>
              <a:t>s</a:t>
            </a:r>
            <a:r>
              <a:rPr sz="1800" spc="-5" dirty="0" smtClean="0">
                <a:latin typeface="ScalaSansLF-Bold"/>
                <a:cs typeface="ScalaSansLF-Bold"/>
              </a:rPr>
              <a:t> tha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R</a:t>
            </a:r>
            <a:r>
              <a:rPr sz="1800" spc="5" dirty="0" smtClean="0">
                <a:latin typeface="ScalaSansLF-Bold"/>
                <a:cs typeface="ScalaSansLF-Bold"/>
              </a:rPr>
              <a:t>o</a:t>
            </a:r>
            <a:r>
              <a:rPr sz="1800" spc="0" dirty="0" smtClean="0">
                <a:latin typeface="ScalaSansLF-Bold"/>
                <a:cs typeface="ScalaSansLF-Bold"/>
              </a:rPr>
              <a:t>bert G Bryant has h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lp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in</a:t>
            </a:r>
            <a:r>
              <a:rPr sz="1800" spc="-10" dirty="0" smtClean="0">
                <a:latin typeface="ScalaSansLF-Bold"/>
                <a:cs typeface="ScalaSansLF-Bold"/>
              </a:rPr>
              <a:t>ve</a:t>
            </a:r>
            <a:r>
              <a:rPr sz="1800" spc="0" dirty="0" smtClean="0">
                <a:latin typeface="ScalaSansLF-Bold"/>
                <a:cs typeface="ScalaSansLF-Bold"/>
              </a:rPr>
              <a:t>nt at Lan</a:t>
            </a:r>
            <a:r>
              <a:rPr sz="1800" spc="-10" dirty="0" smtClean="0">
                <a:latin typeface="ScalaSansLF-Bold"/>
                <a:cs typeface="ScalaSansLF-Bold"/>
              </a:rPr>
              <a:t>g</a:t>
            </a:r>
            <a:r>
              <a:rPr sz="1800" spc="0" dirty="0" smtClean="0">
                <a:latin typeface="ScalaSansLF-Bold"/>
                <a:cs typeface="ScalaSansLF-Bold"/>
              </a:rPr>
              <a:t>l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y.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LaRC-SILaRC-</a:t>
            </a:r>
            <a:r>
              <a:rPr sz="1800" spc="-10" dirty="0" smtClean="0">
                <a:latin typeface="ScalaSansLF-Bold"/>
                <a:cs typeface="ScalaSansLF-Bold"/>
              </a:rPr>
              <a:t>S</a:t>
            </a:r>
            <a:r>
              <a:rPr sz="1800" spc="0" dirty="0" smtClean="0">
                <a:latin typeface="ScalaSansLF-Bold"/>
                <a:cs typeface="ScalaSansLF-Bold"/>
              </a:rPr>
              <a:t>I. Robert Bryant head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the team that inv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nt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Soluble </a:t>
            </a:r>
            <a:r>
              <a:rPr sz="1800" spc="-5" dirty="0" smtClean="0">
                <a:latin typeface="ScalaSansLF-Bold"/>
                <a:cs typeface="ScalaSansLF-Bold"/>
              </a:rPr>
              <a:t>Imid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(</a:t>
            </a:r>
            <a:r>
              <a:rPr sz="1800" spc="-5" dirty="0" smtClean="0">
                <a:latin typeface="ScalaSansLF-Bold"/>
                <a:cs typeface="ScalaSansLF-Bold"/>
              </a:rPr>
              <a:t>LaRC-SI</a:t>
            </a:r>
            <a:r>
              <a:rPr sz="1800" spc="0" dirty="0" smtClean="0">
                <a:latin typeface="ScalaSansLF-Bold"/>
                <a:cs typeface="ScalaSansLF-Bold"/>
              </a:rPr>
              <a:t>) </a:t>
            </a:r>
            <a:r>
              <a:rPr sz="1800" spc="-5" dirty="0" smtClean="0">
                <a:latin typeface="ScalaSansLF-Bold"/>
                <a:cs typeface="ScalaSansLF-Bold"/>
              </a:rPr>
              <a:t>th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-5" dirty="0" smtClean="0">
                <a:latin typeface="ScalaSansLF-Bold"/>
                <a:cs typeface="ScalaSansLF-Bold"/>
              </a:rPr>
              <a:t>se</a:t>
            </a:r>
            <a:r>
              <a:rPr sz="1800" spc="-15" dirty="0" smtClean="0">
                <a:latin typeface="ScalaSansLF-Bold"/>
                <a:cs typeface="ScalaSansLF-Bold"/>
              </a:rPr>
              <a:t>l</a:t>
            </a:r>
            <a:r>
              <a:rPr sz="1800" spc="-5" dirty="0" smtClean="0">
                <a:latin typeface="ScalaSansLF-Bold"/>
                <a:cs typeface="ScalaSansLF-Bold"/>
              </a:rPr>
              <a:t>f-bondin</a:t>
            </a:r>
            <a:r>
              <a:rPr sz="1800" spc="0" dirty="0" smtClean="0">
                <a:latin typeface="ScalaSansLF-Bold"/>
                <a:cs typeface="ScalaSansLF-Bold"/>
              </a:rPr>
              <a:t>g </a:t>
            </a:r>
            <a:r>
              <a:rPr sz="1800" spc="-5" dirty="0" smtClean="0">
                <a:latin typeface="ScalaSansLF-Bold"/>
                <a:cs typeface="ScalaSansLF-Bold"/>
              </a:rPr>
              <a:t>thermoplasti</a:t>
            </a:r>
            <a:r>
              <a:rPr sz="1800" spc="0" dirty="0" smtClean="0">
                <a:latin typeface="ScalaSansLF-Bold"/>
                <a:cs typeface="ScalaSansLF-Bold"/>
              </a:rPr>
              <a:t>c </a:t>
            </a:r>
            <a:r>
              <a:rPr sz="1800" spc="-5" dirty="0" smtClean="0">
                <a:latin typeface="ScalaSansLF-Bold"/>
                <a:cs typeface="ScalaSansLF-Bold"/>
              </a:rPr>
              <a:t>tha</a:t>
            </a:r>
            <a:r>
              <a:rPr sz="1800" spc="0" dirty="0" smtClean="0">
                <a:latin typeface="ScalaSansLF-Bold"/>
                <a:cs typeface="ScalaSansLF-Bold"/>
              </a:rPr>
              <a:t>t </a:t>
            </a:r>
            <a:r>
              <a:rPr sz="1800" spc="-5" dirty="0" smtClean="0">
                <a:latin typeface="ScalaSansLF-Bold"/>
                <a:cs typeface="ScalaSansLF-Bold"/>
              </a:rPr>
              <a:t>receive</a:t>
            </a:r>
            <a:r>
              <a:rPr sz="1800" spc="0" dirty="0" smtClean="0">
                <a:latin typeface="ScalaSansLF-Bold"/>
                <a:cs typeface="ScalaSansLF-Bold"/>
              </a:rPr>
              <a:t>d </a:t>
            </a:r>
            <a:r>
              <a:rPr sz="1800" spc="-5" dirty="0" smtClean="0">
                <a:latin typeface="ScalaSansLF-Bold"/>
                <a:cs typeface="ScalaSansLF-Bold"/>
              </a:rPr>
              <a:t>a</a:t>
            </a:r>
            <a:r>
              <a:rPr sz="1800" spc="0" dirty="0" smtClean="0">
                <a:latin typeface="ScalaSansLF-Bold"/>
                <a:cs typeface="ScalaSansLF-Bold"/>
              </a:rPr>
              <a:t>n </a:t>
            </a:r>
            <a:r>
              <a:rPr sz="1800" spc="-5" dirty="0" smtClean="0">
                <a:latin typeface="ScalaSansLF-Bold"/>
                <a:cs typeface="ScalaSansLF-Bold"/>
              </a:rPr>
              <a:t>R&amp;</a:t>
            </a:r>
            <a:r>
              <a:rPr sz="1800" spc="0" dirty="0" smtClean="0">
                <a:latin typeface="ScalaSansLF-Bold"/>
                <a:cs typeface="ScalaSansLF-Bold"/>
              </a:rPr>
              <a:t>D </a:t>
            </a:r>
            <a:r>
              <a:rPr sz="1800" spc="-5" dirty="0" smtClean="0">
                <a:latin typeface="ScalaSansLF-Bold"/>
                <a:cs typeface="ScalaSansLF-Bold"/>
              </a:rPr>
              <a:t>10</a:t>
            </a:r>
            <a:r>
              <a:rPr sz="1800" spc="0" dirty="0" smtClean="0">
                <a:latin typeface="ScalaSansLF-Bold"/>
                <a:cs typeface="ScalaSansLF-Bold"/>
              </a:rPr>
              <a:t>0 </a:t>
            </a:r>
            <a:r>
              <a:rPr sz="1800" spc="-5" dirty="0" smtClean="0">
                <a:latin typeface="ScalaSansLF-Bold"/>
                <a:cs typeface="ScalaSansLF-Bold"/>
              </a:rPr>
              <a:t>award fo</a:t>
            </a:r>
            <a:r>
              <a:rPr sz="1800" spc="0" dirty="0" smtClean="0">
                <a:latin typeface="ScalaSansLF-Bold"/>
                <a:cs typeface="ScalaSansLF-Bold"/>
              </a:rPr>
              <a:t>r</a:t>
            </a:r>
            <a:r>
              <a:rPr sz="1800" spc="-5" dirty="0" smtClean="0">
                <a:latin typeface="ScalaSansLF-Bold"/>
                <a:cs typeface="ScalaSansLF-Bold"/>
              </a:rPr>
              <a:t> bein</a:t>
            </a:r>
            <a:r>
              <a:rPr sz="1800" spc="0" dirty="0" smtClean="0">
                <a:latin typeface="ScalaSansLF-Bold"/>
                <a:cs typeface="ScalaSansLF-Bold"/>
              </a:rPr>
              <a:t>g</a:t>
            </a:r>
            <a:r>
              <a:rPr sz="1800" spc="-5" dirty="0" smtClean="0">
                <a:latin typeface="ScalaSansLF-Bold"/>
                <a:cs typeface="ScalaSansLF-Bold"/>
              </a:rPr>
              <a:t> on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o</a:t>
            </a:r>
            <a:r>
              <a:rPr sz="1800" spc="0" dirty="0" smtClean="0">
                <a:latin typeface="ScalaSansLF-Bold"/>
                <a:cs typeface="ScalaSansLF-Bold"/>
              </a:rPr>
              <a:t>f</a:t>
            </a:r>
            <a:r>
              <a:rPr sz="1800" spc="-5" dirty="0" smtClean="0">
                <a:latin typeface="ScalaSansLF-Bold"/>
                <a:cs typeface="ScalaSansLF-Bold"/>
              </a:rPr>
              <a:t> th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mos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significan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ne</a:t>
            </a:r>
            <a:r>
              <a:rPr sz="1800" spc="0" dirty="0" smtClean="0">
                <a:latin typeface="ScalaSansLF-Bold"/>
                <a:cs typeface="ScalaSansLF-Bold"/>
              </a:rPr>
              <a:t>w</a:t>
            </a:r>
            <a:r>
              <a:rPr sz="1800" spc="-5" dirty="0" smtClean="0">
                <a:latin typeface="ScalaSansLF-Bold"/>
                <a:cs typeface="ScalaSansLF-Bold"/>
              </a:rPr>
              <a:t> technica</a:t>
            </a:r>
            <a:r>
              <a:rPr sz="1800" spc="0" dirty="0" smtClean="0">
                <a:latin typeface="ScalaSansLF-Bold"/>
                <a:cs typeface="ScalaSansLF-Bold"/>
              </a:rPr>
              <a:t>l</a:t>
            </a:r>
            <a:r>
              <a:rPr sz="1800" spc="-5" dirty="0" smtClean="0">
                <a:latin typeface="ScalaSansLF-Bold"/>
                <a:cs typeface="ScalaSansLF-Bold"/>
              </a:rPr>
              <a:t> product</a:t>
            </a:r>
            <a:r>
              <a:rPr sz="1800" spc="0" dirty="0" smtClean="0">
                <a:latin typeface="ScalaSansLF-Bold"/>
                <a:cs typeface="ScalaSansLF-Bold"/>
              </a:rPr>
              <a:t>s</a:t>
            </a:r>
            <a:r>
              <a:rPr sz="1800" spc="-5" dirty="0" smtClean="0">
                <a:latin typeface="ScalaSansLF-Bold"/>
                <a:cs typeface="ScalaSansLF-Bold"/>
              </a:rPr>
              <a:t> o</a:t>
            </a:r>
            <a:r>
              <a:rPr sz="1800" spc="0" dirty="0" smtClean="0">
                <a:latin typeface="ScalaSansLF-Bold"/>
                <a:cs typeface="ScalaSansLF-Bold"/>
              </a:rPr>
              <a:t>f</a:t>
            </a:r>
            <a:r>
              <a:rPr sz="1800" spc="-5" dirty="0" smtClean="0">
                <a:latin typeface="ScalaSansLF-Bold"/>
                <a:cs typeface="ScalaSansLF-Bold"/>
              </a:rPr>
              <a:t> 1994</a:t>
            </a:r>
            <a:r>
              <a:rPr sz="1800" spc="0" dirty="0" smtClean="0">
                <a:latin typeface="ScalaSansLF-Bold"/>
                <a:cs typeface="ScalaSansLF-Bold"/>
              </a:rPr>
              <a:t>.</a:t>
            </a:r>
            <a:r>
              <a:rPr sz="1800" spc="-5" dirty="0" smtClean="0">
                <a:latin typeface="ScalaSansLF-Bold"/>
                <a:cs typeface="ScalaSansLF-Bold"/>
              </a:rPr>
              <a:t> While researchin</a:t>
            </a:r>
            <a:r>
              <a:rPr sz="1800" spc="0" dirty="0" smtClean="0">
                <a:latin typeface="ScalaSansLF-Bold"/>
                <a:cs typeface="ScalaSansLF-Bold"/>
              </a:rPr>
              <a:t>g</a:t>
            </a:r>
            <a:r>
              <a:rPr sz="1800" spc="-5" dirty="0" smtClean="0">
                <a:latin typeface="ScalaSansLF-Bold"/>
                <a:cs typeface="ScalaSansLF-Bold"/>
              </a:rPr>
              <a:t> resin</a:t>
            </a:r>
            <a:r>
              <a:rPr sz="1800" spc="0" dirty="0" smtClean="0">
                <a:latin typeface="ScalaSansLF-Bold"/>
                <a:cs typeface="ScalaSansLF-Bold"/>
              </a:rPr>
              <a:t>s</a:t>
            </a:r>
            <a:r>
              <a:rPr sz="1800" spc="-5" dirty="0" smtClean="0">
                <a:latin typeface="ScalaSansLF-Bold"/>
                <a:cs typeface="ScalaSansLF-Bold"/>
              </a:rPr>
              <a:t> an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u="sng" spc="-5" dirty="0" smtClean="0">
                <a:latin typeface="ScalaSansLF-Bold"/>
                <a:cs typeface="ScalaSansLF-Bold"/>
              </a:rPr>
              <a:t>adhesives for</a:t>
            </a:r>
            <a:r>
              <a:rPr sz="1800" u="sng" spc="0" dirty="0" smtClean="0">
                <a:latin typeface="ScalaSansLF-Bold"/>
                <a:cs typeface="ScalaSansLF-Bold"/>
              </a:rPr>
              <a:t> a</a:t>
            </a:r>
            <a:r>
              <a:rPr sz="1800" u="sng" spc="-5" dirty="0" smtClean="0">
                <a:latin typeface="ScalaSansLF-Bold"/>
                <a:cs typeface="ScalaSansLF-Bold"/>
              </a:rPr>
              <a:t>dv</a:t>
            </a:r>
            <a:r>
              <a:rPr sz="1800" u="sng" spc="0" dirty="0" smtClean="0">
                <a:latin typeface="ScalaSansLF-Bold"/>
                <a:cs typeface="ScalaSansLF-Bold"/>
              </a:rPr>
              <a:t>an</a:t>
            </a:r>
            <a:r>
              <a:rPr sz="1800" u="sng" spc="-5" dirty="0" smtClean="0">
                <a:latin typeface="ScalaSansLF-Bold"/>
                <a:cs typeface="ScalaSansLF-Bold"/>
              </a:rPr>
              <a:t>ced</a:t>
            </a:r>
            <a:r>
              <a:rPr sz="1800" u="sng" spc="0" dirty="0" smtClean="0">
                <a:latin typeface="ScalaSansLF-Bold"/>
                <a:cs typeface="ScalaSansLF-Bold"/>
              </a:rPr>
              <a:t> </a:t>
            </a:r>
            <a:r>
              <a:rPr sz="1800" u="sng" spc="-5" dirty="0" smtClean="0">
                <a:latin typeface="ScalaSansLF-Bold"/>
                <a:cs typeface="ScalaSansLF-Bold"/>
              </a:rPr>
              <a:t>c</a:t>
            </a:r>
            <a:r>
              <a:rPr sz="1800" u="sng" spc="0" dirty="0" smtClean="0">
                <a:latin typeface="ScalaSansLF-Bold"/>
                <a:cs typeface="ScalaSansLF-Bold"/>
              </a:rPr>
              <a:t>o</a:t>
            </a:r>
            <a:r>
              <a:rPr sz="1800" u="sng" spc="-5" dirty="0" smtClean="0">
                <a:latin typeface="ScalaSansLF-Bold"/>
                <a:cs typeface="ScalaSansLF-Bold"/>
              </a:rPr>
              <a:t>mp</a:t>
            </a:r>
            <a:r>
              <a:rPr sz="1800" u="sng" spc="0" dirty="0" smtClean="0">
                <a:latin typeface="ScalaSansLF-Bold"/>
                <a:cs typeface="ScalaSansLF-Bold"/>
              </a:rPr>
              <a:t>o</a:t>
            </a:r>
            <a:r>
              <a:rPr sz="1800" u="sng" spc="-5" dirty="0" smtClean="0">
                <a:latin typeface="ScalaSansLF-Bold"/>
                <a:cs typeface="ScalaSansLF-Bold"/>
              </a:rPr>
              <a:t>si</a:t>
            </a:r>
            <a:r>
              <a:rPr sz="1800" u="sng" spc="0" dirty="0" smtClean="0">
                <a:latin typeface="ScalaSansLF-Bold"/>
                <a:cs typeface="ScalaSansLF-Bold"/>
              </a:rPr>
              <a:t>t</a:t>
            </a:r>
            <a:r>
              <a:rPr sz="1800" u="sng" spc="-5" dirty="0" smtClean="0">
                <a:latin typeface="ScalaSansLF-Bold"/>
                <a:cs typeface="ScalaSansLF-Bold"/>
              </a:rPr>
              <a:t>es</a:t>
            </a:r>
            <a:r>
              <a:rPr sz="1800" u="sng" spc="0" dirty="0" smtClean="0">
                <a:latin typeface="ScalaSansLF-Bold"/>
                <a:cs typeface="ScalaSansLF-Bold"/>
              </a:rPr>
              <a:t> </a:t>
            </a:r>
            <a:r>
              <a:rPr sz="1800" u="sng" spc="-5" dirty="0" smtClean="0">
                <a:latin typeface="ScalaSansLF-Bold"/>
                <a:cs typeface="ScalaSansLF-Bold"/>
              </a:rPr>
              <a:t>f</a:t>
            </a:r>
            <a:r>
              <a:rPr sz="1800" u="sng" spc="0" dirty="0" smtClean="0">
                <a:latin typeface="ScalaSansLF-Bold"/>
                <a:cs typeface="ScalaSansLF-Bold"/>
              </a:rPr>
              <a:t>or</a:t>
            </a:r>
            <a:r>
              <a:rPr sz="1800" u="sng" spc="-5" dirty="0" smtClean="0">
                <a:latin typeface="ScalaSansLF-Bold"/>
                <a:cs typeface="ScalaSansLF-Bold"/>
              </a:rPr>
              <a:t> </a:t>
            </a:r>
            <a:r>
              <a:rPr sz="1800" u="sng" spc="0" dirty="0" smtClean="0">
                <a:latin typeface="ScalaSansLF-Bold"/>
                <a:cs typeface="ScalaSansLF-Bold"/>
              </a:rPr>
              <a:t>hi</a:t>
            </a:r>
            <a:r>
              <a:rPr sz="1800" u="sng" spc="-5" dirty="0" smtClean="0">
                <a:latin typeface="ScalaSansLF-Bold"/>
                <a:cs typeface="ScalaSansLF-Bold"/>
              </a:rPr>
              <a:t>g</a:t>
            </a:r>
            <a:r>
              <a:rPr sz="1800" u="sng" spc="0" dirty="0" smtClean="0">
                <a:latin typeface="ScalaSansLF-Bold"/>
                <a:cs typeface="ScalaSansLF-Bold"/>
              </a:rPr>
              <a:t>h-s</a:t>
            </a:r>
            <a:r>
              <a:rPr sz="1800" u="sng" spc="-5" dirty="0" smtClean="0">
                <a:latin typeface="ScalaSansLF-Bold"/>
                <a:cs typeface="ScalaSansLF-Bold"/>
              </a:rPr>
              <a:t>peed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u="sng" spc="0" dirty="0" smtClean="0">
                <a:latin typeface="ScalaSansLF-Bold"/>
                <a:cs typeface="ScalaSansLF-Bold"/>
              </a:rPr>
              <a:t>aircra</a:t>
            </a:r>
            <a:r>
              <a:rPr sz="1800" u="sng" spc="-5" dirty="0" smtClean="0">
                <a:latin typeface="ScalaSansLF-Bold"/>
                <a:cs typeface="ScalaSansLF-Bold"/>
              </a:rPr>
              <a:t>f</a:t>
            </a:r>
            <a:r>
              <a:rPr sz="1800" u="sng" spc="0" dirty="0" smtClean="0">
                <a:latin typeface="ScalaSansLF-Bold"/>
                <a:cs typeface="ScalaSansLF-Bold"/>
              </a:rPr>
              <a:t>t,</a:t>
            </a:r>
            <a:r>
              <a:rPr sz="1800" spc="0" dirty="0" smtClean="0">
                <a:latin typeface="ScalaSansLF-Bold"/>
                <a:cs typeface="ScalaSansLF-Bold"/>
              </a:rPr>
              <a:t>.</a:t>
            </a:r>
            <a:r>
              <a:rPr sz="1800" spc="-5" dirty="0" smtClean="0">
                <a:latin typeface="ScalaSansLF-Bold"/>
                <a:cs typeface="ScalaSansLF-Bold"/>
              </a:rPr>
              <a:t> Accordin</a:t>
            </a:r>
            <a:r>
              <a:rPr sz="1800" spc="0" dirty="0" smtClean="0">
                <a:latin typeface="ScalaSansLF-Bold"/>
                <a:cs typeface="ScalaSansLF-Bold"/>
              </a:rPr>
              <a:t>g</a:t>
            </a:r>
            <a:r>
              <a:rPr sz="1800" spc="-5" dirty="0" smtClean="0">
                <a:latin typeface="ScalaSansLF-Bold"/>
                <a:cs typeface="ScalaSansLF-Bold"/>
              </a:rPr>
              <a:t> t</a:t>
            </a:r>
            <a:r>
              <a:rPr sz="1800" spc="0" dirty="0" smtClean="0">
                <a:latin typeface="ScalaSansLF-Bold"/>
                <a:cs typeface="ScalaSansLF-Bold"/>
              </a:rPr>
              <a:t>o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a</a:t>
            </a:r>
            <a:r>
              <a:rPr sz="1800" spc="-5" dirty="0" smtClean="0">
                <a:latin typeface="ScalaSansLF-Bold"/>
                <a:cs typeface="ScalaSansLF-Bold"/>
              </a:rPr>
              <a:t> NasaTec</a:t>
            </a:r>
            <a:r>
              <a:rPr sz="1800" spc="0" dirty="0" smtClean="0">
                <a:latin typeface="ScalaSansLF-Bold"/>
                <a:cs typeface="ScalaSansLF-Bold"/>
              </a:rPr>
              <a:t>h </a:t>
            </a:r>
            <a:r>
              <a:rPr sz="1800" spc="-5" dirty="0" smtClean="0">
                <a:latin typeface="ScalaSansLF-Bold"/>
                <a:cs typeface="ScalaSansLF-Bold"/>
              </a:rPr>
              <a:t>repor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LaRC-S</a:t>
            </a:r>
            <a:r>
              <a:rPr sz="1800" spc="0" dirty="0" smtClean="0">
                <a:latin typeface="ScalaSansLF-Bold"/>
                <a:cs typeface="ScalaSansLF-Bold"/>
              </a:rPr>
              <a:t>I </a:t>
            </a:r>
            <a:r>
              <a:rPr sz="1800" spc="-5" dirty="0" smtClean="0">
                <a:latin typeface="ScalaSansLF-Bold"/>
                <a:cs typeface="ScalaSansLF-Bold"/>
              </a:rPr>
              <a:t>prove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t</a:t>
            </a:r>
            <a:r>
              <a:rPr sz="1800" spc="0" dirty="0" smtClean="0">
                <a:latin typeface="ScalaSansLF-Bold"/>
                <a:cs typeface="ScalaSansLF-Bold"/>
              </a:rPr>
              <a:t>o</a:t>
            </a:r>
            <a:r>
              <a:rPr sz="1800" spc="-5" dirty="0" smtClean="0">
                <a:latin typeface="ScalaSansLF-Bold"/>
                <a:cs typeface="ScalaSansLF-Bold"/>
              </a:rPr>
              <a:t> b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a</a:t>
            </a:r>
            <a:r>
              <a:rPr sz="1800" spc="-5" dirty="0" smtClean="0">
                <a:latin typeface="ScalaSansLF-Bold"/>
                <a:cs typeface="ScalaSansLF-Bold"/>
              </a:rPr>
              <a:t> moldable, soluble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strong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crack-resistan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polyme</a:t>
            </a:r>
            <a:r>
              <a:rPr sz="1800" spc="0" dirty="0" smtClean="0">
                <a:latin typeface="ScalaSansLF-Bold"/>
                <a:cs typeface="ScalaSansLF-Bold"/>
              </a:rPr>
              <a:t>r</a:t>
            </a:r>
            <a:r>
              <a:rPr sz="1800" spc="-5" dirty="0" smtClean="0">
                <a:latin typeface="ScalaSansLF-Bold"/>
                <a:cs typeface="ScalaSansLF-Bold"/>
              </a:rPr>
              <a:t> tha</a:t>
            </a:r>
            <a:r>
              <a:rPr sz="1800" spc="0" dirty="0" smtClean="0">
                <a:latin typeface="ScalaSansLF-Bold"/>
                <a:cs typeface="ScalaSansLF-Bold"/>
              </a:rPr>
              <a:t>t</a:t>
            </a:r>
            <a:r>
              <a:rPr sz="1800" spc="-5" dirty="0" smtClean="0">
                <a:latin typeface="ScalaSansLF-Bold"/>
                <a:cs typeface="ScalaSansLF-Bold"/>
              </a:rPr>
              <a:t> coul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withstan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hig</a:t>
            </a:r>
            <a:r>
              <a:rPr sz="1800" spc="0" dirty="0" smtClean="0">
                <a:latin typeface="ScalaSansLF-Bold"/>
                <a:cs typeface="ScalaSansLF-Bold"/>
              </a:rPr>
              <a:t>h</a:t>
            </a:r>
            <a:r>
              <a:rPr sz="1800" spc="-5" dirty="0" smtClean="0">
                <a:latin typeface="ScalaSansLF-Bold"/>
                <a:cs typeface="ScalaSansLF-Bold"/>
              </a:rPr>
              <a:t> temperatures an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-5" dirty="0" smtClean="0">
                <a:latin typeface="ScalaSansLF-Bold"/>
                <a:cs typeface="ScalaSansLF-Bold"/>
              </a:rPr>
              <a:t>pressures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-5" dirty="0" smtClean="0">
                <a:latin typeface="ScalaSansLF-Bold"/>
                <a:cs typeface="ScalaSansLF-Bold"/>
              </a:rPr>
              <a:t>unlikel</a:t>
            </a:r>
            <a:r>
              <a:rPr sz="1800" spc="0" dirty="0" smtClean="0">
                <a:latin typeface="ScalaSansLF-Bold"/>
                <a:cs typeface="ScalaSansLF-Bold"/>
              </a:rPr>
              <a:t>y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-5" dirty="0" smtClean="0">
                <a:latin typeface="ScalaSansLF-Bold"/>
                <a:cs typeface="ScalaSansLF-Bold"/>
              </a:rPr>
              <a:t>t</a:t>
            </a:r>
            <a:r>
              <a:rPr sz="1800" spc="0" dirty="0" smtClean="0">
                <a:latin typeface="ScalaSansLF-Bold"/>
                <a:cs typeface="ScalaSansLF-Bold"/>
              </a:rPr>
              <a:t>o burn, and was resistant to </a:t>
            </a:r>
            <a:r>
              <a:rPr sz="1800" spc="-5" dirty="0" smtClean="0">
                <a:latin typeface="ScalaSansLF-Bold"/>
                <a:cs typeface="ScalaSansLF-Bold"/>
              </a:rPr>
              <a:t>hydrocarbons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10" dirty="0" smtClean="0">
                <a:latin typeface="ScalaSansLF-Bold"/>
                <a:cs typeface="ScalaSansLF-Bold"/>
              </a:rPr>
              <a:t> </a:t>
            </a:r>
            <a:r>
              <a:rPr sz="1800" spc="-5" dirty="0" smtClean="0">
                <a:latin typeface="ScalaSansLF-Bold"/>
                <a:cs typeface="ScalaSansLF-Bold"/>
              </a:rPr>
              <a:t>lubricants, antifreeze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hydrauli</a:t>
            </a:r>
            <a:r>
              <a:rPr sz="1800" spc="0" dirty="0" smtClean="0">
                <a:latin typeface="ScalaSansLF-Bold"/>
                <a:cs typeface="ScalaSansLF-Bold"/>
              </a:rPr>
              <a:t>c</a:t>
            </a:r>
            <a:r>
              <a:rPr sz="1800" spc="-5" dirty="0" smtClean="0">
                <a:latin typeface="ScalaSansLF-Bold"/>
                <a:cs typeface="ScalaSansLF-Bold"/>
              </a:rPr>
              <a:t> fluid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an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deterg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nts</a:t>
            </a:r>
            <a:r>
              <a:rPr sz="1800" spc="0" dirty="0" smtClean="0">
                <a:latin typeface="ScalaSansLF-Bold"/>
                <a:cs typeface="ScalaSansLF-Bold"/>
              </a:rPr>
              <a:t>. </a:t>
            </a:r>
            <a:r>
              <a:rPr sz="1800" spc="-5" dirty="0" smtClean="0">
                <a:latin typeface="ScalaSansLF-Bold"/>
                <a:cs typeface="ScalaSansLF-Bold"/>
              </a:rPr>
              <a:t> Application</a:t>
            </a:r>
            <a:r>
              <a:rPr sz="1800" spc="0" dirty="0" smtClean="0">
                <a:latin typeface="ScalaSansLF-Bold"/>
                <a:cs typeface="ScalaSansLF-Bold"/>
              </a:rPr>
              <a:t>s</a:t>
            </a:r>
            <a:r>
              <a:rPr sz="1800" spc="-5" dirty="0" smtClean="0">
                <a:latin typeface="ScalaSansLF-Bold"/>
                <a:cs typeface="ScalaSansLF-Bold"/>
              </a:rPr>
              <a:t> fo</a:t>
            </a:r>
            <a:r>
              <a:rPr sz="1800" spc="0" dirty="0" smtClean="0">
                <a:latin typeface="ScalaSansLF-Bold"/>
                <a:cs typeface="ScalaSansLF-Bold"/>
              </a:rPr>
              <a:t>r</a:t>
            </a:r>
            <a:r>
              <a:rPr sz="1800" spc="-5" dirty="0" smtClean="0">
                <a:latin typeface="ScalaSansLF-Bold"/>
                <a:cs typeface="ScalaSansLF-Bold"/>
              </a:rPr>
              <a:t> LaRC-S</a:t>
            </a:r>
            <a:r>
              <a:rPr sz="1800" spc="0" dirty="0" smtClean="0">
                <a:latin typeface="ScalaSansLF-Bold"/>
                <a:cs typeface="ScalaSansLF-Bold"/>
              </a:rPr>
              <a:t>I h</a:t>
            </a:r>
            <a:r>
              <a:rPr sz="1800" spc="-5" dirty="0" smtClean="0">
                <a:latin typeface="ScalaSansLF-Bold"/>
                <a:cs typeface="ScalaSansLF-Bold"/>
              </a:rPr>
              <a:t>ave include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us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wit</a:t>
            </a:r>
            <a:r>
              <a:rPr sz="1800" spc="0" dirty="0" smtClean="0">
                <a:latin typeface="ScalaSansLF-Bold"/>
                <a:cs typeface="ScalaSansLF-Bold"/>
              </a:rPr>
              <a:t>h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u="sng" spc="-5" dirty="0" smtClean="0">
                <a:latin typeface="ScalaSansLF-Bold"/>
                <a:cs typeface="ScalaSansLF-Bold"/>
              </a:rPr>
              <a:t>mechanical parts</a:t>
            </a:r>
            <a:r>
              <a:rPr sz="1800" u="sng" spc="0" dirty="0" smtClean="0">
                <a:latin typeface="ScalaSansLF-Bold"/>
                <a:cs typeface="ScalaSansLF-Bold"/>
              </a:rPr>
              <a:t>,</a:t>
            </a:r>
            <a:r>
              <a:rPr sz="1800" spc="0" dirty="0" smtClean="0">
                <a:latin typeface="ScalaSansLF-Bold"/>
                <a:cs typeface="ScalaSansLF-Bold"/>
              </a:rPr>
              <a:t> magnetic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com</a:t>
            </a:r>
            <a:r>
              <a:rPr sz="1800" spc="-10" dirty="0" smtClean="0">
                <a:latin typeface="ScalaSansLF-Bold"/>
                <a:cs typeface="ScalaSansLF-Bold"/>
              </a:rPr>
              <a:t>p</a:t>
            </a:r>
            <a:r>
              <a:rPr sz="1800" spc="0" dirty="0" smtClean="0">
                <a:latin typeface="ScalaSansLF-Bold"/>
                <a:cs typeface="ScalaSansLF-Bold"/>
              </a:rPr>
              <a:t>on</a:t>
            </a:r>
            <a:r>
              <a:rPr sz="1800" spc="-10" dirty="0" smtClean="0">
                <a:latin typeface="ScalaSansLF-Bold"/>
                <a:cs typeface="ScalaSansLF-Bold"/>
              </a:rPr>
              <a:t>e</a:t>
            </a:r>
            <a:r>
              <a:rPr sz="1800" spc="0" dirty="0" smtClean="0">
                <a:latin typeface="ScalaSansLF-Bold"/>
                <a:cs typeface="ScalaSansLF-Bold"/>
              </a:rPr>
              <a:t>nts,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ceramics, </a:t>
            </a:r>
            <a:r>
              <a:rPr sz="1800" spc="-5" dirty="0" smtClean="0">
                <a:latin typeface="ScalaSansLF-Bold"/>
                <a:cs typeface="ScalaSansLF-Bold"/>
              </a:rPr>
              <a:t>adhesives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composites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flexibl</a:t>
            </a:r>
            <a:r>
              <a:rPr sz="1800" spc="0" dirty="0" smtClean="0">
                <a:latin typeface="ScalaSansLF-Bold"/>
                <a:cs typeface="ScalaSansLF-Bold"/>
              </a:rPr>
              <a:t>e</a:t>
            </a:r>
            <a:r>
              <a:rPr sz="1800" spc="-5" dirty="0" smtClean="0">
                <a:latin typeface="ScalaSansLF-Bold"/>
                <a:cs typeface="ScalaSansLF-Bold"/>
              </a:rPr>
              <a:t> circuits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</a:t>
            </a:r>
            <a:r>
              <a:rPr sz="1800" spc="0" dirty="0" smtClean="0">
                <a:latin typeface="ScalaSansLF-Bold"/>
                <a:cs typeface="ScalaSansLF-Bold"/>
              </a:rPr>
              <a:t>multilayer printed circuits, and coatings </a:t>
            </a:r>
            <a:r>
              <a:rPr sz="1800" spc="-5" dirty="0" smtClean="0">
                <a:latin typeface="ScalaSansLF-Bold"/>
                <a:cs typeface="ScalaSansLF-Bold"/>
              </a:rPr>
              <a:t>o</a:t>
            </a:r>
            <a:r>
              <a:rPr sz="1800" spc="0" dirty="0" smtClean="0">
                <a:latin typeface="ScalaSansLF-Bold"/>
                <a:cs typeface="ScalaSansLF-Bold"/>
              </a:rPr>
              <a:t>n</a:t>
            </a:r>
            <a:r>
              <a:rPr sz="1800" spc="-5" dirty="0" smtClean="0">
                <a:latin typeface="ScalaSansLF-Bold"/>
                <a:cs typeface="ScalaSansLF-Bold"/>
              </a:rPr>
              <a:t> fibe</a:t>
            </a:r>
            <a:r>
              <a:rPr sz="1800" spc="0" dirty="0" smtClean="0">
                <a:latin typeface="ScalaSansLF-Bold"/>
                <a:cs typeface="ScalaSansLF-Bold"/>
              </a:rPr>
              <a:t>r</a:t>
            </a:r>
            <a:r>
              <a:rPr sz="1800" spc="-5" dirty="0" smtClean="0">
                <a:latin typeface="ScalaSansLF-Bold"/>
                <a:cs typeface="ScalaSansLF-Bold"/>
              </a:rPr>
              <a:t> optics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wires</a:t>
            </a:r>
            <a:r>
              <a:rPr sz="1800" spc="0" dirty="0" smtClean="0">
                <a:latin typeface="ScalaSansLF-Bold"/>
                <a:cs typeface="ScalaSansLF-Bold"/>
              </a:rPr>
              <a:t>,</a:t>
            </a:r>
            <a:r>
              <a:rPr sz="1800" spc="-5" dirty="0" smtClean="0">
                <a:latin typeface="ScalaSansLF-Bold"/>
                <a:cs typeface="ScalaSansLF-Bold"/>
              </a:rPr>
              <a:t> an</a:t>
            </a:r>
            <a:r>
              <a:rPr sz="1800" spc="0" dirty="0" smtClean="0">
                <a:latin typeface="ScalaSansLF-Bold"/>
                <a:cs typeface="ScalaSansLF-Bold"/>
              </a:rPr>
              <a:t>d</a:t>
            </a:r>
            <a:r>
              <a:rPr sz="1800" spc="-5" dirty="0" smtClean="0">
                <a:latin typeface="ScalaSansLF-Bold"/>
                <a:cs typeface="ScalaSansLF-Bold"/>
              </a:rPr>
              <a:t> metals.</a:t>
            </a:r>
            <a:endParaRPr sz="1800">
              <a:latin typeface="ScalaSansLF-Bold"/>
              <a:cs typeface="ScalaSansLF-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64"/>
    </mc:Choice>
    <mc:Fallback>
      <p:transition spd="slow" advTm="12764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14400"/>
            <a:ext cx="7467600" cy="685800"/>
          </a:xfrm>
          <a:custGeom>
            <a:avLst/>
            <a:gdLst/>
            <a:ahLst/>
            <a:cxnLst/>
            <a:rect l="l" t="t" r="r" b="b"/>
            <a:pathLst>
              <a:path w="7467600" h="685800">
                <a:moveTo>
                  <a:pt x="0" y="0"/>
                </a:moveTo>
                <a:lnTo>
                  <a:pt x="0" y="685800"/>
                </a:lnTo>
                <a:lnTo>
                  <a:pt x="7467600" y="685800"/>
                </a:lnTo>
                <a:lnTo>
                  <a:pt x="7467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0711" y="1068323"/>
            <a:ext cx="5598160" cy="522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196</a:t>
            </a:r>
            <a:r>
              <a:rPr sz="2400" b="1" spc="-15" dirty="0" smtClean="0">
                <a:latin typeface="Berlin Sans FB Demi"/>
                <a:cs typeface="Berlin Sans FB Demi"/>
              </a:rPr>
              <a:t>2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Aerospac</a:t>
            </a:r>
            <a:r>
              <a:rPr sz="2400" b="1" spc="-15" dirty="0" smtClean="0">
                <a:latin typeface="Berlin Sans FB Demi"/>
                <a:cs typeface="Berlin Sans FB Demi"/>
              </a:rPr>
              <a:t>e </a:t>
            </a:r>
            <a:r>
              <a:rPr sz="2400" b="1" spc="-20" dirty="0" smtClean="0">
                <a:latin typeface="Berlin Sans FB Demi"/>
                <a:cs typeface="Berlin Sans FB Demi"/>
              </a:rPr>
              <a:t>Engineering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732790" marR="12700" indent="-342900">
              <a:lnSpc>
                <a:spcPct val="80200"/>
              </a:lnSpc>
            </a:pPr>
            <a:r>
              <a:rPr sz="2000" b="1" spc="-15" dirty="0" smtClean="0">
                <a:latin typeface="Berlin Sans FB Demi"/>
                <a:cs typeface="Berlin Sans FB Demi"/>
              </a:rPr>
              <a:t>George Edward </a:t>
            </a:r>
            <a:r>
              <a:rPr sz="2000" b="1" spc="-10" dirty="0" smtClean="0">
                <a:latin typeface="Berlin Sans FB Demi"/>
                <a:cs typeface="Berlin Sans FB Demi"/>
              </a:rPr>
              <a:t>Alcorn, Jr. received </a:t>
            </a:r>
            <a:r>
              <a:rPr sz="2000" b="1" spc="-15" dirty="0" smtClean="0">
                <a:latin typeface="Berlin Sans FB Demi"/>
                <a:cs typeface="Berlin Sans FB Demi"/>
              </a:rPr>
              <a:t>a </a:t>
            </a:r>
            <a:r>
              <a:rPr sz="2000" b="1" spc="-10" dirty="0" smtClean="0">
                <a:latin typeface="Berlin Sans FB Demi"/>
                <a:cs typeface="Berlin Sans FB Demi"/>
              </a:rPr>
              <a:t>four- year </a:t>
            </a:r>
            <a:r>
              <a:rPr sz="2000" b="1" spc="-15" dirty="0" smtClean="0">
                <a:latin typeface="Berlin Sans FB Demi"/>
                <a:cs typeface="Berlin Sans FB Demi"/>
              </a:rPr>
              <a:t>academic </a:t>
            </a:r>
            <a:r>
              <a:rPr sz="2000" b="1" spc="-10" dirty="0" smtClean="0">
                <a:latin typeface="Berlin Sans FB Demi"/>
                <a:cs typeface="Berlin Sans FB Demi"/>
              </a:rPr>
              <a:t>scholarship to Occidental College in Los Angeles, </a:t>
            </a:r>
            <a:r>
              <a:rPr sz="2000" b="1" spc="-15" dirty="0" smtClean="0">
                <a:latin typeface="Berlin Sans FB Demi"/>
                <a:cs typeface="Berlin Sans FB Demi"/>
              </a:rPr>
              <a:t>where he</a:t>
            </a:r>
            <a:r>
              <a:rPr sz="2000" b="1" spc="-10" dirty="0" smtClean="0">
                <a:latin typeface="Berlin Sans FB Demi"/>
                <a:cs typeface="Berlin Sans FB Demi"/>
              </a:rPr>
              <a:t> graduated with </a:t>
            </a:r>
            <a:r>
              <a:rPr sz="2000" b="1" spc="-15" dirty="0" smtClean="0">
                <a:latin typeface="Berlin Sans FB Demi"/>
                <a:cs typeface="Berlin Sans FB Demi"/>
              </a:rPr>
              <a:t>a </a:t>
            </a:r>
            <a:r>
              <a:rPr sz="2000" b="1" spc="-10" dirty="0" smtClean="0">
                <a:latin typeface="Berlin Sans FB Demi"/>
                <a:cs typeface="Berlin Sans FB Demi"/>
              </a:rPr>
              <a:t>Bachelor of Science in Physics. </a:t>
            </a:r>
            <a:r>
              <a:rPr sz="2000" b="1" spc="-15" dirty="0" smtClean="0">
                <a:latin typeface="Berlin Sans FB Demi"/>
                <a:cs typeface="Berlin Sans FB Demi"/>
              </a:rPr>
              <a:t>George E</a:t>
            </a:r>
            <a:r>
              <a:rPr sz="2000" b="1" spc="-25" dirty="0" smtClean="0">
                <a:latin typeface="Berlin Sans FB Demi"/>
                <a:cs typeface="Berlin Sans FB Demi"/>
              </a:rPr>
              <a:t>d</a:t>
            </a:r>
            <a:r>
              <a:rPr sz="2000" b="1" spc="-15" dirty="0" smtClean="0">
                <a:latin typeface="Berlin Sans FB Demi"/>
                <a:cs typeface="Berlin Sans FB Demi"/>
              </a:rPr>
              <a:t>ward </a:t>
            </a:r>
            <a:r>
              <a:rPr sz="2000" b="1" spc="-10" dirty="0" smtClean="0">
                <a:latin typeface="Berlin Sans FB Demi"/>
                <a:cs typeface="Berlin Sans FB Demi"/>
              </a:rPr>
              <a:t>Alcorn received his degree with honors while earning eight letters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in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basketball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and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football.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George Edward </a:t>
            </a:r>
            <a:r>
              <a:rPr sz="2000" b="1" spc="-10" dirty="0" smtClean="0">
                <a:latin typeface="Berlin Sans FB Demi"/>
                <a:cs typeface="Berlin Sans FB Demi"/>
              </a:rPr>
              <a:t>Alcorn </a:t>
            </a:r>
            <a:r>
              <a:rPr sz="2000" b="1" spc="-15" dirty="0" smtClean="0">
                <a:latin typeface="Berlin Sans FB Demi"/>
                <a:cs typeface="Berlin Sans FB Demi"/>
              </a:rPr>
              <a:t>earned a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Master of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Science in Nuclear Physics in 1963 </a:t>
            </a:r>
            <a:r>
              <a:rPr sz="2000" b="1" spc="-15" dirty="0" smtClean="0">
                <a:latin typeface="Berlin Sans FB Demi"/>
                <a:cs typeface="Berlin Sans FB Demi"/>
              </a:rPr>
              <a:t>from Howard</a:t>
            </a:r>
            <a:r>
              <a:rPr sz="2000" b="1" spc="-10" dirty="0" smtClean="0">
                <a:latin typeface="Berlin Sans FB Demi"/>
                <a:cs typeface="Berlin Sans FB Demi"/>
              </a:rPr>
              <a:t> University,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after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nine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months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of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study. During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the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summers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of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1962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and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1963, George Alcorn </a:t>
            </a:r>
            <a:r>
              <a:rPr sz="2000" b="1" spc="-15" dirty="0" smtClean="0">
                <a:latin typeface="Berlin Sans FB Demi"/>
                <a:cs typeface="Berlin Sans FB Demi"/>
              </a:rPr>
              <a:t>worked </a:t>
            </a:r>
            <a:r>
              <a:rPr sz="2000" b="1" spc="-10" dirty="0" smtClean="0">
                <a:latin typeface="Berlin Sans FB Demi"/>
                <a:cs typeface="Berlin Sans FB Demi"/>
              </a:rPr>
              <a:t>as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a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research engineer for the Space Division of </a:t>
            </a:r>
            <a:r>
              <a:rPr sz="2000" b="1" spc="-15" dirty="0" smtClean="0">
                <a:latin typeface="Berlin Sans FB Demi"/>
                <a:cs typeface="Berlin Sans FB Demi"/>
              </a:rPr>
              <a:t>North</a:t>
            </a:r>
            <a:r>
              <a:rPr sz="2000" b="1" spc="-10" dirty="0" smtClean="0">
                <a:latin typeface="Berlin Sans FB Demi"/>
                <a:cs typeface="Berlin Sans FB Demi"/>
              </a:rPr>
              <a:t> America Rockwell. </a:t>
            </a:r>
            <a:r>
              <a:rPr sz="2000" b="1" spc="-15" dirty="0" smtClean="0">
                <a:latin typeface="Berlin Sans FB Demi"/>
                <a:cs typeface="Berlin Sans FB Demi"/>
              </a:rPr>
              <a:t>He was </a:t>
            </a:r>
            <a:r>
              <a:rPr sz="2000" b="1" spc="-10" dirty="0" smtClean="0">
                <a:latin typeface="Berlin Sans FB Demi"/>
                <a:cs typeface="Berlin Sans FB Demi"/>
              </a:rPr>
              <a:t>involved with the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5" dirty="0" smtClean="0">
                <a:latin typeface="Berlin Sans FB Demi"/>
                <a:cs typeface="Berlin Sans FB Demi"/>
              </a:rPr>
              <a:t>computer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 analysis of launch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trajectories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5" dirty="0" smtClean="0">
                <a:latin typeface="Berlin Sans FB Demi"/>
                <a:cs typeface="Berlin Sans FB Demi"/>
              </a:rPr>
              <a:t>and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orbital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mechanics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for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Rockwell</a:t>
            </a:r>
            <a:r>
              <a:rPr sz="2000" b="1" u="heavy" spc="-5" dirty="0" smtClean="0">
                <a:latin typeface="Berlin Sans FB Demi"/>
                <a:cs typeface="Berlin Sans FB Demi"/>
              </a:rPr>
              <a:t> </a:t>
            </a:r>
            <a:r>
              <a:rPr sz="2000" b="1" u="heavy" spc="-10" dirty="0" smtClean="0">
                <a:latin typeface="Berlin Sans FB Demi"/>
                <a:cs typeface="Berlin Sans FB Demi"/>
              </a:rPr>
              <a:t>missiles</a:t>
            </a:r>
            <a:r>
              <a:rPr sz="2000" b="1" spc="-10" dirty="0" smtClean="0">
                <a:latin typeface="Berlin Sans FB Demi"/>
                <a:cs typeface="Berlin Sans FB Demi"/>
              </a:rPr>
              <a:t>,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including the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Titan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I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and</a:t>
            </a:r>
            <a:r>
              <a:rPr sz="2000" b="1" spc="-10" dirty="0" smtClean="0">
                <a:latin typeface="Berlin Sans FB Demi"/>
                <a:cs typeface="Berlin Sans FB Demi"/>
              </a:rPr>
              <a:t> II, Saturn IV, </a:t>
            </a:r>
            <a:r>
              <a:rPr sz="2000" b="1" spc="-15" dirty="0" smtClean="0">
                <a:latin typeface="Berlin Sans FB Demi"/>
                <a:cs typeface="Berlin Sans FB Demi"/>
              </a:rPr>
              <a:t>and </a:t>
            </a:r>
            <a:r>
              <a:rPr sz="2000" b="1" spc="-10" dirty="0" smtClean="0">
                <a:latin typeface="Berlin Sans FB Demi"/>
                <a:cs typeface="Berlin Sans FB Demi"/>
              </a:rPr>
              <a:t>the </a:t>
            </a:r>
            <a:r>
              <a:rPr sz="2000" b="1" spc="-15" dirty="0" smtClean="0">
                <a:latin typeface="Berlin Sans FB Demi"/>
                <a:cs typeface="Berlin Sans FB Demi"/>
              </a:rPr>
              <a:t>Nova.</a:t>
            </a:r>
            <a:endParaRPr sz="20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971800"/>
            <a:ext cx="1777745" cy="245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70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0"/>
    </mc:Choice>
    <mc:Fallback>
      <p:transition spd="slow" advTm="1036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14400"/>
            <a:ext cx="7620000" cy="914400"/>
          </a:xfrm>
          <a:custGeom>
            <a:avLst/>
            <a:gdLst/>
            <a:ahLst/>
            <a:cxnLst/>
            <a:rect l="l" t="t" r="r" b="b"/>
            <a:pathLst>
              <a:path w="7620000" h="914400">
                <a:moveTo>
                  <a:pt x="0" y="0"/>
                </a:moveTo>
                <a:lnTo>
                  <a:pt x="0" y="914400"/>
                </a:lnTo>
                <a:lnTo>
                  <a:pt x="7620000" y="914400"/>
                </a:lnTo>
                <a:lnTo>
                  <a:pt x="76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8264" y="938276"/>
            <a:ext cx="6059805" cy="859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45770">
              <a:lnSpc>
                <a:spcPct val="1000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2012 Smart Cars –Black Inventor Revolutionizes Transportation CityCar</a:t>
            </a:r>
            <a:endParaRPr sz="28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6672" y="2172949"/>
            <a:ext cx="4737100" cy="4495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25" marR="29209" indent="0">
              <a:lnSpc>
                <a:spcPct val="100099"/>
              </a:lnSpc>
            </a:pPr>
            <a:r>
              <a:rPr sz="1800" spc="-5" dirty="0" smtClean="0">
                <a:latin typeface="Arial"/>
                <a:cs typeface="Arial"/>
              </a:rPr>
              <a:t>Willia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5" dirty="0" smtClean="0">
                <a:latin typeface="Arial"/>
                <a:cs typeface="Arial"/>
              </a:rPr>
              <a:t> Lark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Jr.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African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American </a:t>
            </a:r>
            <a:r>
              <a:rPr sz="1800" spc="0" dirty="0" smtClean="0">
                <a:latin typeface="Arial"/>
                <a:cs typeface="Arial"/>
              </a:rPr>
              <a:t>PhD. </a:t>
            </a:r>
            <a:r>
              <a:rPr sz="1800" spc="-5" dirty="0" smtClean="0">
                <a:latin typeface="Arial"/>
                <a:cs typeface="Arial"/>
              </a:rPr>
              <a:t>Candidat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MIT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chie</a:t>
            </a:r>
            <a:r>
              <a:rPr sz="1800" spc="0" dirty="0" smtClean="0">
                <a:latin typeface="Arial"/>
                <a:cs typeface="Arial"/>
              </a:rPr>
              <a:t>f </a:t>
            </a:r>
            <a:r>
              <a:rPr sz="1800" spc="-5" dirty="0" smtClean="0">
                <a:latin typeface="Arial"/>
                <a:cs typeface="Arial"/>
              </a:rPr>
              <a:t> designe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fo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the </a:t>
            </a:r>
            <a:r>
              <a:rPr sz="1800" spc="0" dirty="0" smtClean="0">
                <a:latin typeface="Arial"/>
                <a:cs typeface="Arial"/>
              </a:rPr>
              <a:t>CityCar,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stackable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small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that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folds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2700" marR="13335" indent="1270" algn="ctr">
              <a:lnSpc>
                <a:spcPct val="100099"/>
              </a:lnSpc>
            </a:pPr>
            <a:r>
              <a:rPr sz="1800" b="1" dirty="0" smtClean="0">
                <a:latin typeface="Arial"/>
                <a:cs typeface="Arial"/>
              </a:rPr>
              <a:t>The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cars,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which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are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smaller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than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Smart Cars,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are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battery-electric,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so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they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don’t </a:t>
            </a:r>
            <a:r>
              <a:rPr sz="1800" b="1" spc="-5" dirty="0" smtClean="0">
                <a:latin typeface="Arial"/>
                <a:cs typeface="Arial"/>
              </a:rPr>
              <a:t>caus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tailpip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emissions</a:t>
            </a:r>
            <a:r>
              <a:rPr sz="1800" b="1" spc="0" dirty="0" smtClean="0">
                <a:latin typeface="Arial"/>
                <a:cs typeface="Arial"/>
              </a:rPr>
              <a:t>.</a:t>
            </a:r>
            <a:r>
              <a:rPr sz="1800" b="1" spc="-5" dirty="0" smtClean="0">
                <a:latin typeface="Arial"/>
                <a:cs typeface="Arial"/>
              </a:rPr>
              <a:t> The</a:t>
            </a:r>
            <a:r>
              <a:rPr sz="1800" b="1" spc="0" dirty="0" smtClean="0">
                <a:latin typeface="Arial"/>
                <a:cs typeface="Arial"/>
              </a:rPr>
              <a:t>y</a:t>
            </a:r>
            <a:r>
              <a:rPr sz="1800" b="1" spc="-5" dirty="0" smtClean="0">
                <a:latin typeface="Arial"/>
                <a:cs typeface="Arial"/>
              </a:rPr>
              <a:t> als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-5" dirty="0" smtClean="0">
                <a:latin typeface="Arial"/>
                <a:cs typeface="Arial"/>
              </a:rPr>
              <a:t> weigh </a:t>
            </a:r>
            <a:r>
              <a:rPr sz="1800" b="1" spc="0" dirty="0" smtClean="0">
                <a:latin typeface="Arial"/>
                <a:cs typeface="Arial"/>
              </a:rPr>
              <a:t>less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than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1,000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pounds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are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intended </a:t>
            </a:r>
            <a:r>
              <a:rPr sz="1800" b="1" spc="-5" dirty="0" smtClean="0">
                <a:latin typeface="Arial"/>
                <a:cs typeface="Arial"/>
              </a:rPr>
              <a:t>t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-5" dirty="0" smtClean="0">
                <a:latin typeface="Arial"/>
                <a:cs typeface="Arial"/>
              </a:rPr>
              <a:t> “mee</a:t>
            </a:r>
            <a:r>
              <a:rPr sz="1800" b="1" spc="0" dirty="0" smtClean="0">
                <a:latin typeface="Arial"/>
                <a:cs typeface="Arial"/>
              </a:rPr>
              <a:t>t</a:t>
            </a:r>
            <a:r>
              <a:rPr sz="1800" b="1" spc="-5" dirty="0" smtClean="0">
                <a:latin typeface="Arial"/>
                <a:cs typeface="Arial"/>
              </a:rPr>
              <a:t> th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deman</a:t>
            </a:r>
            <a:r>
              <a:rPr sz="1800" b="1" spc="0" dirty="0" smtClean="0">
                <a:latin typeface="Arial"/>
                <a:cs typeface="Arial"/>
              </a:rPr>
              <a:t>d</a:t>
            </a:r>
            <a:r>
              <a:rPr sz="1800" b="1" spc="-5" dirty="0" smtClean="0">
                <a:latin typeface="Arial"/>
                <a:cs typeface="Arial"/>
              </a:rPr>
              <a:t> fo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5" dirty="0" smtClean="0">
                <a:latin typeface="Arial"/>
                <a:cs typeface="Arial"/>
              </a:rPr>
              <a:t> enclose</a:t>
            </a:r>
            <a:r>
              <a:rPr sz="1800" b="1" spc="0" dirty="0" smtClean="0">
                <a:latin typeface="Arial"/>
                <a:cs typeface="Arial"/>
              </a:rPr>
              <a:t>d</a:t>
            </a:r>
            <a:r>
              <a:rPr sz="1800" b="1" spc="-5" dirty="0" smtClean="0">
                <a:latin typeface="Arial"/>
                <a:cs typeface="Arial"/>
              </a:rPr>
              <a:t> personal mobility.”</a:t>
            </a:r>
            <a:endParaRPr sz="1800">
              <a:latin typeface="Arial"/>
              <a:cs typeface="Arial"/>
            </a:endParaRPr>
          </a:p>
          <a:p>
            <a:pPr marL="12700" marR="12700" indent="0" algn="ctr">
              <a:lnSpc>
                <a:spcPts val="2170"/>
              </a:lnSpc>
              <a:spcBef>
                <a:spcPts val="65"/>
              </a:spcBef>
            </a:pPr>
            <a:r>
              <a:rPr sz="1800" b="1" spc="-5" dirty="0" smtClean="0">
                <a:latin typeface="Arial"/>
                <a:cs typeface="Arial"/>
              </a:rPr>
              <a:t>Th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two-passenge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5" dirty="0" smtClean="0">
                <a:latin typeface="Arial"/>
                <a:cs typeface="Arial"/>
              </a:rPr>
              <a:t> vehicl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wil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-5" dirty="0" smtClean="0">
                <a:latin typeface="Arial"/>
                <a:cs typeface="Arial"/>
              </a:rPr>
              <a:t> b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available </a:t>
            </a:r>
            <a:r>
              <a:rPr sz="1800" b="1" spc="0" dirty="0" smtClean="0">
                <a:latin typeface="Arial"/>
                <a:cs typeface="Arial"/>
              </a:rPr>
              <a:t>for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use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around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different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cities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allow</a:t>
            </a:r>
            <a:endParaRPr sz="1800">
              <a:latin typeface="Arial"/>
              <a:cs typeface="Arial"/>
            </a:endParaRPr>
          </a:p>
          <a:p>
            <a:pPr marR="0" algn="ctr">
              <a:lnSpc>
                <a:spcPts val="2085"/>
              </a:lnSpc>
            </a:pPr>
            <a:r>
              <a:rPr sz="1800" b="1" dirty="0" smtClean="0">
                <a:latin typeface="Arial"/>
                <a:cs typeface="Arial"/>
              </a:rPr>
              <a:t>drivers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to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pick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up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drop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off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vehicles</a:t>
            </a:r>
            <a:endParaRPr sz="1800">
              <a:latin typeface="Arial"/>
              <a:cs typeface="Arial"/>
            </a:endParaRPr>
          </a:p>
          <a:p>
            <a:pPr marL="12700" marR="12700" indent="0" algn="ctr">
              <a:lnSpc>
                <a:spcPct val="100099"/>
              </a:lnSpc>
            </a:pPr>
            <a:r>
              <a:rPr sz="1800" b="1" dirty="0" smtClean="0">
                <a:latin typeface="Arial"/>
                <a:cs typeface="Arial"/>
              </a:rPr>
              <a:t>at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different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locations.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According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to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MIT,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the car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will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available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in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city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somewhere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in Asia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pilot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program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within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next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five </a:t>
            </a:r>
            <a:r>
              <a:rPr sz="1800" b="1" spc="-5" dirty="0" smtClean="0"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2057400"/>
            <a:ext cx="1523999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4953000"/>
            <a:ext cx="2286000" cy="1594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905000"/>
            <a:ext cx="9144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00400"/>
            <a:ext cx="1277873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3657600"/>
            <a:ext cx="933450" cy="933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54"/>
    </mc:Choice>
    <mc:Fallback>
      <p:transition spd="slow" advTm="1175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282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14400"/>
            <a:ext cx="7162800" cy="528828"/>
          </a:xfrm>
          <a:custGeom>
            <a:avLst/>
            <a:gdLst/>
            <a:ahLst/>
            <a:cxnLst/>
            <a:rect l="l" t="t" r="r" b="b"/>
            <a:pathLst>
              <a:path w="7162800" h="528828">
                <a:moveTo>
                  <a:pt x="0" y="0"/>
                </a:moveTo>
                <a:lnTo>
                  <a:pt x="0" y="528828"/>
                </a:lnTo>
                <a:lnTo>
                  <a:pt x="7162800" y="528828"/>
                </a:lnTo>
                <a:lnTo>
                  <a:pt x="716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1752600"/>
            <a:ext cx="1419606" cy="1981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" y="1714500"/>
            <a:ext cx="1495806" cy="2057400"/>
          </a:xfrm>
          <a:custGeom>
            <a:avLst/>
            <a:gdLst/>
            <a:ahLst/>
            <a:cxnLst/>
            <a:rect l="l" t="t" r="r" b="b"/>
            <a:pathLst>
              <a:path w="1495806" h="2057400">
                <a:moveTo>
                  <a:pt x="0" y="2057400"/>
                </a:moveTo>
                <a:lnTo>
                  <a:pt x="0" y="0"/>
                </a:lnTo>
                <a:lnTo>
                  <a:pt x="1495805" y="0"/>
                </a:lnTo>
                <a:lnTo>
                  <a:pt x="1495806" y="2057400"/>
                </a:lnTo>
                <a:lnTo>
                  <a:pt x="0" y="20574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4720" y="1526794"/>
            <a:ext cx="5687060" cy="443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7465" algn="ctr">
              <a:lnSpc>
                <a:spcPct val="100000"/>
              </a:lnSpc>
            </a:pPr>
            <a:r>
              <a:rPr sz="2000" b="1" spc="-20" dirty="0" smtClean="0">
                <a:latin typeface="Berlin Sans FB Demi"/>
                <a:cs typeface="Berlin Sans FB Demi"/>
              </a:rPr>
              <a:t>Marc</a:t>
            </a:r>
            <a:r>
              <a:rPr sz="2000" b="1" spc="-15" dirty="0" smtClean="0">
                <a:latin typeface="Berlin Sans FB Demi"/>
                <a:cs typeface="Berlin Sans FB Demi"/>
              </a:rPr>
              <a:t>h 1</a:t>
            </a:r>
            <a:r>
              <a:rPr sz="2000" b="1" spc="-10" dirty="0" smtClean="0">
                <a:latin typeface="Berlin Sans FB Demi"/>
                <a:cs typeface="Berlin Sans FB Demi"/>
              </a:rPr>
              <a:t>, </a:t>
            </a:r>
            <a:r>
              <a:rPr sz="2000" b="1" spc="-15" dirty="0" smtClean="0">
                <a:latin typeface="Berlin Sans FB Demi"/>
                <a:cs typeface="Berlin Sans FB Demi"/>
              </a:rPr>
              <a:t>1993-1995</a:t>
            </a:r>
            <a:endParaRPr sz="2000">
              <a:latin typeface="Berlin Sans FB Demi"/>
              <a:cs typeface="Berlin Sans FB Demi"/>
            </a:endParaRPr>
          </a:p>
          <a:p>
            <a:pPr marL="551180" marR="525145" algn="ctr">
              <a:lnSpc>
                <a:spcPct val="100000"/>
              </a:lnSpc>
            </a:pPr>
            <a:r>
              <a:rPr sz="2000" b="1" spc="-10" dirty="0" smtClean="0">
                <a:latin typeface="Berlin Sans FB Demi"/>
                <a:cs typeface="Berlin Sans FB Demi"/>
              </a:rPr>
              <a:t>Franklin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E.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White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Chief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Executive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5" dirty="0" smtClean="0">
                <a:latin typeface="Berlin Sans FB Demi"/>
                <a:cs typeface="Berlin Sans FB Demi"/>
              </a:rPr>
              <a:t>Of</a:t>
            </a:r>
            <a:r>
              <a:rPr sz="2000" b="1" spc="-20" dirty="0" smtClean="0">
                <a:latin typeface="Berlin Sans FB Demi"/>
                <a:cs typeface="Berlin Sans FB Demi"/>
              </a:rPr>
              <a:t>f</a:t>
            </a:r>
            <a:r>
              <a:rPr sz="2000" b="1" spc="-10" dirty="0" smtClean="0">
                <a:latin typeface="Berlin Sans FB Demi"/>
                <a:cs typeface="Berlin Sans FB Demi"/>
              </a:rPr>
              <a:t>icer Los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Angeles </a:t>
            </a:r>
            <a:r>
              <a:rPr sz="2000" b="1" spc="-15" dirty="0" smtClean="0">
                <a:latin typeface="Berlin Sans FB Demi"/>
                <a:cs typeface="Berlin Sans FB Demi"/>
              </a:rPr>
              <a:t>County</a:t>
            </a:r>
            <a:r>
              <a:rPr sz="2000" b="1" spc="-5" dirty="0" smtClean="0">
                <a:latin typeface="Berlin Sans FB Demi"/>
                <a:cs typeface="Berlin Sans FB Demi"/>
              </a:rPr>
              <a:t> </a:t>
            </a:r>
            <a:r>
              <a:rPr sz="2000" b="1" spc="-10" dirty="0" smtClean="0">
                <a:latin typeface="Berlin Sans FB Demi"/>
                <a:cs typeface="Berlin Sans FB Demi"/>
              </a:rPr>
              <a:t>Metropolitan</a:t>
            </a:r>
            <a:endParaRPr sz="2000">
              <a:latin typeface="Berlin Sans FB Demi"/>
              <a:cs typeface="Berlin Sans FB Demi"/>
            </a:endParaRPr>
          </a:p>
          <a:p>
            <a:pPr marR="36830" algn="ctr">
              <a:lnSpc>
                <a:spcPct val="100000"/>
              </a:lnSpc>
              <a:spcBef>
                <a:spcPts val="390"/>
              </a:spcBef>
            </a:pPr>
            <a:r>
              <a:rPr sz="2000" b="1" spc="-10" dirty="0" smtClean="0">
                <a:latin typeface="Berlin Sans FB Demi"/>
                <a:cs typeface="Berlin Sans FB Demi"/>
              </a:rPr>
              <a:t>Transit Authority,</a:t>
            </a:r>
            <a:endParaRPr sz="2000">
              <a:latin typeface="Berlin Sans FB Demi"/>
              <a:cs typeface="Berlin Sans FB Demi"/>
            </a:endParaRPr>
          </a:p>
          <a:p>
            <a:pPr marL="97155" marR="12700">
              <a:lnSpc>
                <a:spcPct val="100099"/>
              </a:lnSpc>
              <a:spcBef>
                <a:spcPts val="495"/>
              </a:spcBef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0" dirty="0" smtClean="0">
                <a:latin typeface="Arial"/>
                <a:cs typeface="Arial"/>
              </a:rPr>
              <a:t>Franklin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E.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White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named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MTA’s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first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CEO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 </a:t>
            </a:r>
            <a:r>
              <a:rPr sz="1800" spc="-5" dirty="0" smtClean="0">
                <a:latin typeface="Arial"/>
                <a:cs typeface="Arial"/>
              </a:rPr>
              <a:t>Februar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-5" dirty="0" smtClean="0">
                <a:latin typeface="Arial"/>
                <a:cs typeface="Arial"/>
              </a:rPr>
              <a:t> afte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merge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 </a:t>
            </a:r>
            <a:r>
              <a:rPr sz="1800" i="1" spc="-5" dirty="0" smtClean="0">
                <a:latin typeface="Arial"/>
                <a:cs typeface="Arial"/>
              </a:rPr>
              <a:t>Souther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-5" dirty="0" smtClean="0">
                <a:latin typeface="Arial"/>
                <a:cs typeface="Arial"/>
              </a:rPr>
              <a:t> California Rapi</a:t>
            </a:r>
            <a:r>
              <a:rPr sz="1800" i="1" spc="0" dirty="0" smtClean="0">
                <a:latin typeface="Arial"/>
                <a:cs typeface="Arial"/>
              </a:rPr>
              <a:t>d</a:t>
            </a:r>
            <a:r>
              <a:rPr sz="1800" i="1" spc="-5" dirty="0" smtClean="0">
                <a:latin typeface="Arial"/>
                <a:cs typeface="Arial"/>
              </a:rPr>
              <a:t> Transi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-5" dirty="0" smtClean="0">
                <a:latin typeface="Arial"/>
                <a:cs typeface="Arial"/>
              </a:rPr>
              <a:t> Distric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-5" dirty="0" smtClean="0">
                <a:latin typeface="Arial"/>
                <a:cs typeface="Arial"/>
              </a:rPr>
              <a:t> (RTD</a:t>
            </a:r>
            <a:r>
              <a:rPr sz="1800" i="1" spc="0" dirty="0" smtClean="0">
                <a:latin typeface="Arial"/>
                <a:cs typeface="Arial"/>
              </a:rPr>
              <a:t>)</a:t>
            </a:r>
            <a:r>
              <a:rPr sz="1800" i="1" spc="-5" dirty="0" smtClean="0">
                <a:latin typeface="Arial"/>
                <a:cs typeface="Arial"/>
              </a:rPr>
              <a:t> &amp;Lo</a:t>
            </a:r>
            <a:r>
              <a:rPr sz="1800" i="1" spc="0" dirty="0" smtClean="0">
                <a:latin typeface="Arial"/>
                <a:cs typeface="Arial"/>
              </a:rPr>
              <a:t>s</a:t>
            </a:r>
            <a:r>
              <a:rPr sz="1800" i="1" spc="-5" dirty="0" smtClean="0">
                <a:latin typeface="Arial"/>
                <a:cs typeface="Arial"/>
              </a:rPr>
              <a:t> Angele</a:t>
            </a:r>
            <a:r>
              <a:rPr sz="1800" i="1" spc="0" dirty="0" smtClean="0">
                <a:latin typeface="Arial"/>
                <a:cs typeface="Arial"/>
              </a:rPr>
              <a:t>s</a:t>
            </a:r>
            <a:r>
              <a:rPr sz="1800" i="1" spc="-5" dirty="0" smtClean="0">
                <a:latin typeface="Arial"/>
                <a:cs typeface="Arial"/>
              </a:rPr>
              <a:t> County Transportatio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-5" dirty="0" smtClean="0">
                <a:latin typeface="Arial"/>
                <a:cs typeface="Arial"/>
              </a:rPr>
              <a:t> (LACTC</a:t>
            </a:r>
            <a:r>
              <a:rPr sz="1800" i="1" spc="5" dirty="0" smtClean="0">
                <a:latin typeface="Arial"/>
                <a:cs typeface="Arial"/>
              </a:rPr>
              <a:t>)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5" dirty="0" smtClean="0">
                <a:latin typeface="Arial"/>
                <a:cs typeface="Arial"/>
              </a:rPr>
              <a:t> MT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5" dirty="0" smtClean="0">
                <a:latin typeface="Arial"/>
                <a:cs typeface="Arial"/>
              </a:rPr>
              <a:t>fficiall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take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over </a:t>
            </a:r>
            <a:r>
              <a:rPr sz="1800" spc="0" dirty="0" smtClean="0">
                <a:latin typeface="Arial"/>
                <a:cs typeface="Arial"/>
              </a:rPr>
              <a:t>policy-making,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bus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rail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operations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construction </a:t>
            </a:r>
            <a:r>
              <a:rPr sz="1800" spc="-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Apri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5" dirty="0" smtClean="0">
                <a:latin typeface="Arial"/>
                <a:cs typeface="Arial"/>
              </a:rPr>
              <a:t> 1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5" dirty="0" smtClean="0">
                <a:latin typeface="Arial"/>
                <a:cs typeface="Arial"/>
              </a:rPr>
              <a:t> 1993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5" dirty="0" smtClean="0">
                <a:latin typeface="Arial"/>
                <a:cs typeface="Arial"/>
              </a:rPr>
              <a:t> MT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5" dirty="0" smtClean="0">
                <a:latin typeface="Arial"/>
                <a:cs typeface="Arial"/>
              </a:rPr>
              <a:t>adopt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$3.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-5" dirty="0" smtClean="0">
                <a:latin typeface="Arial"/>
                <a:cs typeface="Arial"/>
              </a:rPr>
              <a:t> billio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budget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the agency’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firs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spendin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 plan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tota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24</a:t>
            </a:r>
            <a:r>
              <a:rPr sz="1800" spc="0" dirty="0" smtClean="0">
                <a:latin typeface="Arial"/>
                <a:cs typeface="Arial"/>
              </a:rPr>
              <a:t>6</a:t>
            </a:r>
            <a:r>
              <a:rPr sz="1800" spc="-5" dirty="0" smtClean="0">
                <a:latin typeface="Arial"/>
                <a:cs typeface="Arial"/>
              </a:rPr>
              <a:t> positions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21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vacancies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eliminated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during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merger.</a:t>
            </a:r>
            <a:endParaRPr sz="18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0" dirty="0" smtClean="0">
                <a:latin typeface="Arial"/>
                <a:cs typeface="Arial"/>
              </a:rPr>
              <a:t>First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only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Black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METRO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CEO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322580" marR="1211580" indent="-310515">
              <a:lnSpc>
                <a:spcPts val="1670"/>
              </a:lnSpc>
            </a:pPr>
            <a:r>
              <a:rPr sz="1400" b="1" i="1" spc="-15" dirty="0" smtClean="0">
                <a:latin typeface="Arial"/>
                <a:cs typeface="Arial"/>
              </a:rPr>
              <a:t>Mr</a:t>
            </a:r>
            <a:r>
              <a:rPr sz="1400" b="1" i="1" spc="-5" dirty="0" smtClean="0">
                <a:latin typeface="Arial"/>
                <a:cs typeface="Arial"/>
              </a:rPr>
              <a:t>. </a:t>
            </a:r>
            <a:r>
              <a:rPr sz="1400" b="1" i="1" spc="-15" dirty="0" smtClean="0">
                <a:latin typeface="Arial"/>
                <a:cs typeface="Arial"/>
              </a:rPr>
              <a:t>Whit</a:t>
            </a:r>
            <a:r>
              <a:rPr sz="1400" b="1" i="1" spc="-10" dirty="0" smtClean="0">
                <a:latin typeface="Arial"/>
                <a:cs typeface="Arial"/>
              </a:rPr>
              <a:t>e</a:t>
            </a:r>
            <a:r>
              <a:rPr sz="1400" b="1" i="1" spc="-5" dirty="0" smtClean="0">
                <a:latin typeface="Arial"/>
                <a:cs typeface="Arial"/>
              </a:rPr>
              <a:t> </a:t>
            </a:r>
            <a:r>
              <a:rPr sz="1400" b="1" i="1" spc="-15" dirty="0" smtClean="0">
                <a:latin typeface="Arial"/>
                <a:cs typeface="Arial"/>
              </a:rPr>
              <a:t>ha</a:t>
            </a:r>
            <a:r>
              <a:rPr sz="1400" b="1" i="1" spc="-10" dirty="0" smtClean="0">
                <a:latin typeface="Arial"/>
                <a:cs typeface="Arial"/>
              </a:rPr>
              <a:t>d</a:t>
            </a:r>
            <a:r>
              <a:rPr sz="1400" b="1" i="1" spc="-5" dirty="0" smtClean="0">
                <a:latin typeface="Arial"/>
                <a:cs typeface="Arial"/>
              </a:rPr>
              <a:t> </a:t>
            </a:r>
            <a:r>
              <a:rPr sz="1400" b="1" i="1" spc="-15" dirty="0" smtClean="0">
                <a:latin typeface="Arial"/>
                <a:cs typeface="Arial"/>
              </a:rPr>
              <a:t>serve</a:t>
            </a:r>
            <a:r>
              <a:rPr sz="1400" b="1" i="1" spc="-10" dirty="0" smtClean="0">
                <a:latin typeface="Arial"/>
                <a:cs typeface="Arial"/>
              </a:rPr>
              <a:t>d</a:t>
            </a:r>
            <a:r>
              <a:rPr sz="1400" b="1" i="1" spc="-5" dirty="0" smtClean="0">
                <a:latin typeface="Arial"/>
                <a:cs typeface="Arial"/>
              </a:rPr>
              <a:t> </a:t>
            </a:r>
            <a:r>
              <a:rPr sz="1400" b="1" i="1" spc="-10" dirty="0" smtClean="0">
                <a:latin typeface="Arial"/>
                <a:cs typeface="Arial"/>
              </a:rPr>
              <a:t>in</a:t>
            </a:r>
            <a:r>
              <a:rPr sz="1400" b="1" i="1" spc="-5" dirty="0" smtClean="0">
                <a:latin typeface="Arial"/>
                <a:cs typeface="Arial"/>
              </a:rPr>
              <a:t> </a:t>
            </a:r>
            <a:r>
              <a:rPr sz="1400" b="1" i="1" spc="-15" dirty="0" smtClean="0">
                <a:latin typeface="Arial"/>
                <a:cs typeface="Arial"/>
              </a:rPr>
              <a:t>198</a:t>
            </a:r>
            <a:r>
              <a:rPr sz="1400" b="1" i="1" spc="-10" dirty="0" smtClean="0">
                <a:latin typeface="Arial"/>
                <a:cs typeface="Arial"/>
              </a:rPr>
              <a:t>5</a:t>
            </a:r>
            <a:r>
              <a:rPr sz="1400" b="1" i="1" spc="-5" dirty="0" smtClean="0">
                <a:latin typeface="Arial"/>
                <a:cs typeface="Arial"/>
              </a:rPr>
              <a:t> </a:t>
            </a:r>
            <a:r>
              <a:rPr sz="1400" b="1" i="1" spc="-15" dirty="0" smtClean="0">
                <a:latin typeface="Arial"/>
                <a:cs typeface="Arial"/>
              </a:rPr>
              <a:t>a</a:t>
            </a:r>
            <a:r>
              <a:rPr sz="1400" b="1" i="1" spc="-10" dirty="0" smtClean="0">
                <a:latin typeface="Arial"/>
                <a:cs typeface="Arial"/>
              </a:rPr>
              <a:t>s</a:t>
            </a:r>
            <a:r>
              <a:rPr sz="1400" b="1" i="1" spc="-5" dirty="0" smtClean="0">
                <a:latin typeface="Arial"/>
                <a:cs typeface="Arial"/>
              </a:rPr>
              <a:t> </a:t>
            </a:r>
            <a:r>
              <a:rPr sz="1400" b="1" i="1" spc="-15" dirty="0" smtClean="0">
                <a:latin typeface="Arial"/>
                <a:cs typeface="Arial"/>
              </a:rPr>
              <a:t>co</a:t>
            </a:r>
            <a:r>
              <a:rPr sz="1400" b="1" i="1" spc="-10" dirty="0" smtClean="0">
                <a:latin typeface="Arial"/>
                <a:cs typeface="Arial"/>
              </a:rPr>
              <a:t>m</a:t>
            </a:r>
            <a:r>
              <a:rPr sz="1400" b="1" i="1" spc="-15" dirty="0" smtClean="0">
                <a:latin typeface="Arial"/>
                <a:cs typeface="Arial"/>
              </a:rPr>
              <a:t>missione</a:t>
            </a:r>
            <a:r>
              <a:rPr sz="1400" b="1" i="1" spc="-10" dirty="0" smtClean="0">
                <a:latin typeface="Arial"/>
                <a:cs typeface="Arial"/>
              </a:rPr>
              <a:t>r</a:t>
            </a:r>
            <a:r>
              <a:rPr sz="1400" b="1" i="1" spc="-5" dirty="0" smtClean="0">
                <a:latin typeface="Arial"/>
                <a:cs typeface="Arial"/>
              </a:rPr>
              <a:t> </a:t>
            </a:r>
            <a:r>
              <a:rPr sz="1400" b="1" i="1" spc="-15" dirty="0" smtClean="0">
                <a:latin typeface="Arial"/>
                <a:cs typeface="Arial"/>
              </a:rPr>
              <a:t>o</a:t>
            </a:r>
            <a:r>
              <a:rPr sz="1400" b="1" i="1" spc="-5" dirty="0" smtClean="0">
                <a:latin typeface="Arial"/>
                <a:cs typeface="Arial"/>
              </a:rPr>
              <a:t>f </a:t>
            </a:r>
            <a:r>
              <a:rPr sz="1400" b="1" i="1" spc="-15" dirty="0" smtClean="0">
                <a:latin typeface="Arial"/>
                <a:cs typeface="Arial"/>
              </a:rPr>
              <a:t>the New Yo</a:t>
            </a:r>
            <a:r>
              <a:rPr sz="1400" b="1" i="1" spc="-5" dirty="0" smtClean="0">
                <a:latin typeface="Arial"/>
                <a:cs typeface="Arial"/>
              </a:rPr>
              <a:t>r</a:t>
            </a:r>
            <a:r>
              <a:rPr sz="1400" b="1" i="1" spc="-10" dirty="0" smtClean="0">
                <a:latin typeface="Arial"/>
                <a:cs typeface="Arial"/>
              </a:rPr>
              <a:t>k </a:t>
            </a:r>
            <a:r>
              <a:rPr sz="1400" b="1" i="1" spc="-15" dirty="0" smtClean="0">
                <a:latin typeface="Arial"/>
                <a:cs typeface="Arial"/>
              </a:rPr>
              <a:t>Stat</a:t>
            </a:r>
            <a:r>
              <a:rPr sz="1400" b="1" i="1" spc="-10" dirty="0" smtClean="0">
                <a:latin typeface="Arial"/>
                <a:cs typeface="Arial"/>
              </a:rPr>
              <a:t>e </a:t>
            </a:r>
            <a:r>
              <a:rPr sz="1400" b="1" i="1" spc="-15" dirty="0" smtClean="0">
                <a:latin typeface="Arial"/>
                <a:cs typeface="Arial"/>
              </a:rPr>
              <a:t>Departmen</a:t>
            </a:r>
            <a:r>
              <a:rPr sz="1400" b="1" i="1" spc="-5" dirty="0" smtClean="0">
                <a:latin typeface="Arial"/>
                <a:cs typeface="Arial"/>
              </a:rPr>
              <a:t>t </a:t>
            </a:r>
            <a:r>
              <a:rPr sz="1400" b="1" i="1" spc="-15" dirty="0" smtClean="0">
                <a:latin typeface="Arial"/>
                <a:cs typeface="Arial"/>
              </a:rPr>
              <a:t>o</a:t>
            </a:r>
            <a:r>
              <a:rPr sz="1400" b="1" i="1" spc="-5" dirty="0" smtClean="0">
                <a:latin typeface="Arial"/>
                <a:cs typeface="Arial"/>
              </a:rPr>
              <a:t>f </a:t>
            </a:r>
            <a:r>
              <a:rPr sz="1400" b="1" i="1" spc="-15" dirty="0" smtClean="0">
                <a:latin typeface="Arial"/>
                <a:cs typeface="Arial"/>
              </a:rPr>
              <a:t>Transportation.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688" y="988314"/>
            <a:ext cx="128397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102" y="4078223"/>
            <a:ext cx="16002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 smtClean="0">
                <a:latin typeface="Arial"/>
                <a:cs typeface="Arial"/>
              </a:rPr>
              <a:t>Franklin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White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3"/>
    </mc:Choice>
    <mc:Fallback>
      <p:transition spd="slow" advTm="1074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282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752600"/>
            <a:ext cx="1524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1714500"/>
            <a:ext cx="1600200" cy="1905000"/>
          </a:xfrm>
          <a:custGeom>
            <a:avLst/>
            <a:gdLst/>
            <a:ahLst/>
            <a:cxnLst/>
            <a:rect l="l" t="t" r="r" b="b"/>
            <a:pathLst>
              <a:path w="1600200" h="1905000">
                <a:moveTo>
                  <a:pt x="0" y="1905000"/>
                </a:moveTo>
                <a:lnTo>
                  <a:pt x="0" y="0"/>
                </a:lnTo>
                <a:lnTo>
                  <a:pt x="1600199" y="0"/>
                </a:lnTo>
                <a:lnTo>
                  <a:pt x="1600200" y="1905000"/>
                </a:lnTo>
                <a:lnTo>
                  <a:pt x="0" y="19050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3886200"/>
            <a:ext cx="154914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3848100"/>
            <a:ext cx="1625346" cy="1981200"/>
          </a:xfrm>
          <a:custGeom>
            <a:avLst/>
            <a:gdLst/>
            <a:ahLst/>
            <a:cxnLst/>
            <a:rect l="l" t="t" r="r" b="b"/>
            <a:pathLst>
              <a:path w="1625346" h="1981200">
                <a:moveTo>
                  <a:pt x="0" y="1981200"/>
                </a:moveTo>
                <a:lnTo>
                  <a:pt x="0" y="0"/>
                </a:lnTo>
                <a:lnTo>
                  <a:pt x="1625346" y="0"/>
                </a:lnTo>
                <a:lnTo>
                  <a:pt x="1625346" y="1981200"/>
                </a:lnTo>
                <a:lnTo>
                  <a:pt x="0" y="19812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914400"/>
            <a:ext cx="7162800" cy="528828"/>
          </a:xfrm>
          <a:custGeom>
            <a:avLst/>
            <a:gdLst/>
            <a:ahLst/>
            <a:cxnLst/>
            <a:rect l="l" t="t" r="r" b="b"/>
            <a:pathLst>
              <a:path w="7162800" h="528828">
                <a:moveTo>
                  <a:pt x="0" y="0"/>
                </a:moveTo>
                <a:lnTo>
                  <a:pt x="0" y="528828"/>
                </a:lnTo>
                <a:lnTo>
                  <a:pt x="7162800" y="528828"/>
                </a:lnTo>
                <a:lnTo>
                  <a:pt x="716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66338" y="988314"/>
            <a:ext cx="3754120" cy="2028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8440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"/>
              </a:spcBef>
            </a:pPr>
            <a:endParaRPr sz="1400"/>
          </a:p>
          <a:p>
            <a:pPr marL="0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1975</a:t>
            </a:r>
            <a:endParaRPr sz="2400">
              <a:latin typeface="Berlin Sans FB Demi"/>
              <a:cs typeface="Berlin Sans FB Demi"/>
            </a:endParaRPr>
          </a:p>
          <a:p>
            <a:pPr marL="12700" marR="12700" algn="ctr">
              <a:lnSpc>
                <a:spcPts val="2880"/>
              </a:lnSpc>
              <a:spcBef>
                <a:spcPts val="85"/>
              </a:spcBef>
            </a:pPr>
            <a:r>
              <a:rPr sz="2400" b="1" spc="-20" dirty="0" smtClean="0">
                <a:latin typeface="Berlin Sans FB Demi"/>
                <a:cs typeface="Berlin Sans FB Demi"/>
              </a:rPr>
              <a:t>Willia</a:t>
            </a:r>
            <a:r>
              <a:rPr sz="2400" b="1" spc="-25" dirty="0" smtClean="0">
                <a:latin typeface="Berlin Sans FB Demi"/>
                <a:cs typeface="Berlin Sans FB Demi"/>
              </a:rPr>
              <a:t>m </a:t>
            </a:r>
            <a:r>
              <a:rPr sz="2400" b="1" spc="-20" dirty="0" smtClean="0">
                <a:latin typeface="Berlin Sans FB Demi"/>
                <a:cs typeface="Berlin Sans FB Demi"/>
              </a:rPr>
              <a:t>Thaddeu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Coleman</a:t>
            </a:r>
            <a:r>
              <a:rPr sz="2400" b="1" spc="-15" dirty="0" smtClean="0">
                <a:latin typeface="Berlin Sans FB Demi"/>
                <a:cs typeface="Berlin Sans FB Demi"/>
              </a:rPr>
              <a:t> Secretary of Transportation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0664" y="4230623"/>
            <a:ext cx="3725545" cy="1102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1997</a:t>
            </a:r>
            <a:endParaRPr sz="2400">
              <a:latin typeface="Berlin Sans FB Demi"/>
              <a:cs typeface="Berlin Sans FB Demi"/>
            </a:endParaRPr>
          </a:p>
          <a:p>
            <a:pPr marL="12700" marR="12700" indent="952500">
              <a:lnSpc>
                <a:spcPts val="2880"/>
              </a:lnSpc>
              <a:spcBef>
                <a:spcPts val="85"/>
              </a:spcBef>
            </a:pPr>
            <a:r>
              <a:rPr sz="2400" b="1" spc="-20" dirty="0" smtClean="0">
                <a:latin typeface="Berlin Sans FB Demi"/>
                <a:cs typeface="Berlin Sans FB Demi"/>
              </a:rPr>
              <a:t>Rodne</a:t>
            </a:r>
            <a:r>
              <a:rPr sz="2400" b="1" spc="-15" dirty="0" smtClean="0">
                <a:latin typeface="Berlin Sans FB Demi"/>
                <a:cs typeface="Berlin Sans FB Demi"/>
              </a:rPr>
              <a:t>y Slater Secretary of Transportation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" y="5867400"/>
            <a:ext cx="1802129" cy="816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9"/>
    </mc:Choice>
    <mc:Fallback>
      <p:transition spd="slow" advTm="883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990600"/>
            <a:ext cx="6629400" cy="640080"/>
          </a:xfrm>
          <a:custGeom>
            <a:avLst/>
            <a:gdLst/>
            <a:ahLst/>
            <a:cxnLst/>
            <a:rect l="l" t="t" r="r" b="b"/>
            <a:pathLst>
              <a:path w="6629400" h="640080">
                <a:moveTo>
                  <a:pt x="0" y="0"/>
                </a:moveTo>
                <a:lnTo>
                  <a:pt x="0" y="640080"/>
                </a:lnTo>
                <a:lnTo>
                  <a:pt x="6629400" y="640080"/>
                </a:lnTo>
                <a:lnTo>
                  <a:pt x="662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8204" y="1058926"/>
            <a:ext cx="392366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 smtClean="0">
                <a:latin typeface="Berlin Sans FB Demi"/>
                <a:cs typeface="Berlin Sans FB Demi"/>
              </a:rPr>
              <a:t>1942 Alaska Highway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1905000"/>
            <a:ext cx="5020055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101" y="5830822"/>
            <a:ext cx="6744334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Presiden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Frankli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Roosevel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authorize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buildin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Alaska </a:t>
            </a:r>
            <a:r>
              <a:rPr sz="1800" b="1" spc="0" dirty="0" smtClean="0">
                <a:latin typeface="Arial"/>
                <a:cs typeface="Arial"/>
              </a:rPr>
              <a:t>Highway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Februar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194</a:t>
            </a:r>
            <a:r>
              <a:rPr sz="1800" spc="0" dirty="0" smtClean="0">
                <a:latin typeface="Arial"/>
                <a:cs typeface="Arial"/>
              </a:rPr>
              <a:t>2</a:t>
            </a:r>
            <a:r>
              <a:rPr sz="1800" spc="-5" dirty="0" smtClean="0">
                <a:latin typeface="Arial"/>
                <a:cs typeface="Arial"/>
              </a:rPr>
              <a:t> wit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 blac</a:t>
            </a: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-5" dirty="0" smtClean="0">
                <a:latin typeface="Arial"/>
                <a:cs typeface="Arial"/>
              </a:rPr>
              <a:t> engineer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builders.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066800"/>
            <a:ext cx="838200" cy="4191000"/>
          </a:xfrm>
          <a:custGeom>
            <a:avLst/>
            <a:gdLst/>
            <a:ahLst/>
            <a:cxnLst/>
            <a:rect l="l" t="t" r="r" b="b"/>
            <a:pathLst>
              <a:path w="838200" h="4191000">
                <a:moveTo>
                  <a:pt x="0" y="0"/>
                </a:moveTo>
                <a:lnTo>
                  <a:pt x="0" y="4191000"/>
                </a:lnTo>
                <a:lnTo>
                  <a:pt x="838200" y="4191000"/>
                </a:lnTo>
                <a:lnTo>
                  <a:pt x="838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3862" y="1040861"/>
            <a:ext cx="252729" cy="40214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1098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E</a:t>
            </a:r>
            <a:r>
              <a:rPr sz="2400" b="1" spc="-10" dirty="0" smtClean="0">
                <a:latin typeface="Berlin Sans FB Demi"/>
                <a:cs typeface="Berlin Sans FB Demi"/>
              </a:rPr>
              <a:t> N </a:t>
            </a:r>
            <a:r>
              <a:rPr sz="2400" b="1" spc="-20" dirty="0" smtClean="0">
                <a:latin typeface="Berlin Sans FB Demi"/>
                <a:cs typeface="Berlin Sans FB Demi"/>
              </a:rPr>
              <a:t>G</a:t>
            </a:r>
            <a:r>
              <a:rPr sz="2400" b="1" spc="-10" dirty="0" smtClean="0">
                <a:latin typeface="Berlin Sans FB Demi"/>
                <a:cs typeface="Berlin Sans FB Demi"/>
              </a:rPr>
              <a:t> I N </a:t>
            </a:r>
            <a:r>
              <a:rPr sz="2400" b="1" spc="-15" dirty="0" smtClean="0">
                <a:latin typeface="Berlin Sans FB Demi"/>
                <a:cs typeface="Berlin Sans FB Demi"/>
              </a:rPr>
              <a:t>E</a:t>
            </a:r>
            <a:r>
              <a:rPr sz="2400" b="1" spc="-10" dirty="0" smtClean="0">
                <a:latin typeface="Berlin Sans FB Demi"/>
                <a:cs typeface="Berlin Sans FB Demi"/>
              </a:rPr>
              <a:t> E E R 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0" y="2133600"/>
            <a:ext cx="762000" cy="3429000"/>
          </a:xfrm>
          <a:custGeom>
            <a:avLst/>
            <a:gdLst/>
            <a:ahLst/>
            <a:cxnLst/>
            <a:rect l="l" t="t" r="r" b="b"/>
            <a:pathLst>
              <a:path w="762000" h="3429000">
                <a:moveTo>
                  <a:pt x="0" y="0"/>
                </a:moveTo>
                <a:lnTo>
                  <a:pt x="0" y="3429000"/>
                </a:lnTo>
                <a:lnTo>
                  <a:pt x="762000" y="34290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83181" y="2107661"/>
            <a:ext cx="243204" cy="3218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9800"/>
              </a:lnSpc>
            </a:pPr>
            <a:r>
              <a:rPr sz="2400" b="1" dirty="0" smtClean="0">
                <a:latin typeface="Berlin Sans FB Demi"/>
                <a:cs typeface="Berlin Sans FB Demi"/>
              </a:rPr>
              <a:t>B U </a:t>
            </a:r>
            <a:r>
              <a:rPr sz="2400" b="1" spc="-10" dirty="0" smtClean="0">
                <a:latin typeface="Berlin Sans FB Demi"/>
                <a:cs typeface="Berlin Sans FB Demi"/>
              </a:rPr>
              <a:t>I L</a:t>
            </a:r>
            <a:r>
              <a:rPr sz="2400" b="1" spc="-15" dirty="0" smtClean="0">
                <a:latin typeface="Berlin Sans FB Demi"/>
                <a:cs typeface="Berlin Sans FB Demi"/>
              </a:rPr>
              <a:t> D</a:t>
            </a:r>
            <a:r>
              <a:rPr sz="2400" b="1" spc="-10" dirty="0" smtClean="0">
                <a:latin typeface="Berlin Sans FB Demi"/>
                <a:cs typeface="Berlin Sans FB Demi"/>
              </a:rPr>
              <a:t> E R 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5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0"/>
    </mc:Choice>
    <mc:Fallback>
      <p:transition spd="slow" advTm="764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706879"/>
            <a:ext cx="7162800" cy="366522"/>
          </a:xfrm>
          <a:custGeom>
            <a:avLst/>
            <a:gdLst/>
            <a:ahLst/>
            <a:cxnLst/>
            <a:rect l="l" t="t" r="r" b="b"/>
            <a:pathLst>
              <a:path w="7162800" h="366522">
                <a:moveTo>
                  <a:pt x="0" y="0"/>
                </a:moveTo>
                <a:lnTo>
                  <a:pt x="0" y="366522"/>
                </a:lnTo>
                <a:lnTo>
                  <a:pt x="7162800" y="366521"/>
                </a:lnTo>
                <a:lnTo>
                  <a:pt x="716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914400"/>
            <a:ext cx="7239000" cy="528828"/>
          </a:xfrm>
          <a:custGeom>
            <a:avLst/>
            <a:gdLst/>
            <a:ahLst/>
            <a:cxnLst/>
            <a:rect l="l" t="t" r="r" b="b"/>
            <a:pathLst>
              <a:path w="7239000" h="528828">
                <a:moveTo>
                  <a:pt x="0" y="0"/>
                </a:moveTo>
                <a:lnTo>
                  <a:pt x="0" y="528828"/>
                </a:lnTo>
                <a:lnTo>
                  <a:pt x="7239000" y="528828"/>
                </a:lnTo>
                <a:lnTo>
                  <a:pt x="723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8537" y="988314"/>
            <a:ext cx="6729730" cy="10426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3660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83"/>
              </a:spcBef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800" i="1" dirty="0" smtClean="0">
                <a:latin typeface="Arial"/>
                <a:cs typeface="Arial"/>
              </a:rPr>
              <a:t>1996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-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LA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Mayor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Tom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Bradley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&amp;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RTD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Board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Member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Nate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Holden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2209800"/>
            <a:ext cx="4494276" cy="3173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787" y="5606856"/>
            <a:ext cx="6806565" cy="602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99400"/>
              </a:lnSpc>
            </a:pPr>
            <a:r>
              <a:rPr sz="900" i="1" spc="-5" dirty="0" smtClean="0">
                <a:latin typeface="Arial"/>
                <a:cs typeface="Arial"/>
              </a:rPr>
              <a:t>A</a:t>
            </a:r>
            <a:r>
              <a:rPr sz="900" i="1" spc="0" dirty="0" smtClean="0">
                <a:latin typeface="Arial"/>
                <a:cs typeface="Arial"/>
              </a:rPr>
              <a:t>t </a:t>
            </a:r>
            <a:r>
              <a:rPr sz="900" i="1" spc="-5" dirty="0" smtClean="0">
                <a:latin typeface="Arial"/>
                <a:cs typeface="Arial"/>
              </a:rPr>
              <a:t>1s</a:t>
            </a:r>
            <a:r>
              <a:rPr sz="900" i="1" spc="0" dirty="0" smtClean="0">
                <a:latin typeface="Arial"/>
                <a:cs typeface="Arial"/>
              </a:rPr>
              <a:t>t </a:t>
            </a:r>
            <a:r>
              <a:rPr sz="900" i="1" spc="-5" dirty="0" smtClean="0">
                <a:latin typeface="Arial"/>
                <a:cs typeface="Arial"/>
              </a:rPr>
              <a:t>an</a:t>
            </a:r>
            <a:r>
              <a:rPr sz="900" i="1" spc="0" dirty="0" smtClean="0">
                <a:latin typeface="Arial"/>
                <a:cs typeface="Arial"/>
              </a:rPr>
              <a:t>d </a:t>
            </a:r>
            <a:r>
              <a:rPr sz="900" i="1" spc="-5" dirty="0" smtClean="0">
                <a:latin typeface="Arial"/>
                <a:cs typeface="Arial"/>
              </a:rPr>
              <a:t>Hil</a:t>
            </a:r>
            <a:r>
              <a:rPr sz="900" i="1" spc="0" dirty="0" smtClean="0">
                <a:latin typeface="Arial"/>
                <a:cs typeface="Arial"/>
              </a:rPr>
              <a:t>l</a:t>
            </a:r>
            <a:r>
              <a:rPr sz="900" i="1" spc="5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streets</a:t>
            </a:r>
            <a:r>
              <a:rPr sz="900" i="1" spc="0" dirty="0" smtClean="0">
                <a:latin typeface="Arial"/>
                <a:cs typeface="Arial"/>
              </a:rPr>
              <a:t>, </a:t>
            </a:r>
            <a:r>
              <a:rPr sz="900" i="1" spc="-5" dirty="0" smtClean="0">
                <a:latin typeface="Arial"/>
                <a:cs typeface="Arial"/>
              </a:rPr>
              <a:t>partici</a:t>
            </a:r>
            <a:r>
              <a:rPr sz="900" i="1" spc="0" dirty="0" smtClean="0">
                <a:latin typeface="Arial"/>
                <a:cs typeface="Arial"/>
              </a:rPr>
              <a:t>p</a:t>
            </a:r>
            <a:r>
              <a:rPr sz="900" i="1" spc="-5" dirty="0" smtClean="0">
                <a:latin typeface="Arial"/>
                <a:cs typeface="Arial"/>
              </a:rPr>
              <a:t>ant</a:t>
            </a:r>
            <a:r>
              <a:rPr sz="900" i="1" spc="0" dirty="0" smtClean="0">
                <a:latin typeface="Arial"/>
                <a:cs typeface="Arial"/>
              </a:rPr>
              <a:t>s </a:t>
            </a:r>
            <a:r>
              <a:rPr sz="900" i="1" spc="-5" dirty="0" smtClean="0">
                <a:latin typeface="Arial"/>
                <a:cs typeface="Arial"/>
              </a:rPr>
              <a:t>a</a:t>
            </a:r>
            <a:r>
              <a:rPr sz="900" i="1" spc="0" dirty="0" smtClean="0">
                <a:latin typeface="Arial"/>
                <a:cs typeface="Arial"/>
              </a:rPr>
              <a:t>t </a:t>
            </a:r>
            <a:r>
              <a:rPr sz="900" i="1" spc="-5" dirty="0" smtClean="0">
                <a:latin typeface="Arial"/>
                <a:cs typeface="Arial"/>
              </a:rPr>
              <a:t>groun</a:t>
            </a:r>
            <a:r>
              <a:rPr sz="900" i="1" spc="0" dirty="0" smtClean="0">
                <a:latin typeface="Arial"/>
                <a:cs typeface="Arial"/>
              </a:rPr>
              <a:t>d</a:t>
            </a:r>
            <a:r>
              <a:rPr sz="900" i="1" spc="-5" dirty="0" smtClean="0">
                <a:latin typeface="Arial"/>
                <a:cs typeface="Arial"/>
              </a:rPr>
              <a:t>break</a:t>
            </a:r>
            <a:r>
              <a:rPr sz="900" i="1" spc="0" dirty="0" smtClean="0">
                <a:latin typeface="Arial"/>
                <a:cs typeface="Arial"/>
              </a:rPr>
              <a:t>i</a:t>
            </a:r>
            <a:r>
              <a:rPr sz="900" i="1" spc="-5" dirty="0" smtClean="0">
                <a:latin typeface="Arial"/>
                <a:cs typeface="Arial"/>
              </a:rPr>
              <a:t>n</a:t>
            </a:r>
            <a:r>
              <a:rPr sz="900" i="1" spc="0" dirty="0" smtClean="0">
                <a:latin typeface="Arial"/>
                <a:cs typeface="Arial"/>
              </a:rPr>
              <a:t>g </a:t>
            </a:r>
            <a:r>
              <a:rPr sz="900" i="1" spc="-5" dirty="0" smtClean="0">
                <a:latin typeface="Arial"/>
                <a:cs typeface="Arial"/>
              </a:rPr>
              <a:t>cer</a:t>
            </a:r>
            <a:r>
              <a:rPr sz="900" i="1" spc="0" dirty="0" smtClean="0">
                <a:latin typeface="Arial"/>
                <a:cs typeface="Arial"/>
              </a:rPr>
              <a:t>e</a:t>
            </a:r>
            <a:r>
              <a:rPr sz="900" i="1" spc="-5" dirty="0" smtClean="0">
                <a:latin typeface="Arial"/>
                <a:cs typeface="Arial"/>
              </a:rPr>
              <a:t>m</a:t>
            </a:r>
            <a:r>
              <a:rPr sz="900" i="1" spc="0" dirty="0" smtClean="0">
                <a:latin typeface="Arial"/>
                <a:cs typeface="Arial"/>
              </a:rPr>
              <a:t>o</a:t>
            </a:r>
            <a:r>
              <a:rPr sz="900" i="1" spc="-5" dirty="0" smtClean="0">
                <a:latin typeface="Arial"/>
                <a:cs typeface="Arial"/>
              </a:rPr>
              <a:t>n</a:t>
            </a:r>
            <a:r>
              <a:rPr sz="900" i="1" spc="0" dirty="0" smtClean="0">
                <a:latin typeface="Arial"/>
                <a:cs typeface="Arial"/>
              </a:rPr>
              <a:t>y </a:t>
            </a:r>
            <a:r>
              <a:rPr sz="900" i="1" spc="-5" dirty="0" smtClean="0">
                <a:latin typeface="Arial"/>
                <a:cs typeface="Arial"/>
              </a:rPr>
              <a:t>fo</a:t>
            </a:r>
            <a:r>
              <a:rPr sz="900" i="1" spc="0" dirty="0" smtClean="0">
                <a:latin typeface="Arial"/>
                <a:cs typeface="Arial"/>
              </a:rPr>
              <a:t>r </a:t>
            </a:r>
            <a:r>
              <a:rPr sz="900" i="1" spc="-5" dirty="0" smtClean="0">
                <a:latin typeface="Arial"/>
                <a:cs typeface="Arial"/>
              </a:rPr>
              <a:t>Metr</a:t>
            </a:r>
            <a:r>
              <a:rPr sz="900" i="1" spc="0" dirty="0" smtClean="0">
                <a:latin typeface="Arial"/>
                <a:cs typeface="Arial"/>
              </a:rPr>
              <a:t>o </a:t>
            </a:r>
            <a:r>
              <a:rPr sz="900" i="1" spc="-5" dirty="0" smtClean="0">
                <a:latin typeface="Arial"/>
                <a:cs typeface="Arial"/>
              </a:rPr>
              <a:t>Re</a:t>
            </a:r>
            <a:r>
              <a:rPr sz="900" i="1" spc="0" dirty="0" smtClean="0">
                <a:latin typeface="Arial"/>
                <a:cs typeface="Arial"/>
              </a:rPr>
              <a:t>d </a:t>
            </a:r>
            <a:r>
              <a:rPr sz="900" i="1" spc="-5" dirty="0" smtClean="0">
                <a:latin typeface="Arial"/>
                <a:cs typeface="Arial"/>
              </a:rPr>
              <a:t>Li</a:t>
            </a:r>
            <a:r>
              <a:rPr sz="900" i="1" spc="0" dirty="0" smtClean="0">
                <a:latin typeface="Arial"/>
                <a:cs typeface="Arial"/>
              </a:rPr>
              <a:t>ne</a:t>
            </a:r>
            <a:r>
              <a:rPr sz="900" i="1" spc="-5" dirty="0" smtClean="0">
                <a:latin typeface="Arial"/>
                <a:cs typeface="Arial"/>
              </a:rPr>
              <a:t> su</a:t>
            </a:r>
            <a:r>
              <a:rPr sz="900" i="1" spc="0" dirty="0" smtClean="0">
                <a:latin typeface="Arial"/>
                <a:cs typeface="Arial"/>
              </a:rPr>
              <a:t>bw</a:t>
            </a:r>
            <a:r>
              <a:rPr sz="900" i="1" spc="-5" dirty="0" smtClean="0">
                <a:latin typeface="Arial"/>
                <a:cs typeface="Arial"/>
              </a:rPr>
              <a:t>a</a:t>
            </a:r>
            <a:r>
              <a:rPr sz="900" i="1" spc="0" dirty="0" smtClean="0">
                <a:latin typeface="Arial"/>
                <a:cs typeface="Arial"/>
              </a:rPr>
              <a:t>y </a:t>
            </a:r>
            <a:r>
              <a:rPr sz="900" i="1" spc="-5" dirty="0" smtClean="0">
                <a:latin typeface="Arial"/>
                <a:cs typeface="Arial"/>
              </a:rPr>
              <a:t>o</a:t>
            </a:r>
            <a:r>
              <a:rPr sz="900" i="1" spc="0" dirty="0" smtClean="0">
                <a:latin typeface="Arial"/>
                <a:cs typeface="Arial"/>
              </a:rPr>
              <a:t>n </a:t>
            </a:r>
            <a:r>
              <a:rPr sz="900" i="1" spc="-5" dirty="0" smtClean="0">
                <a:latin typeface="Arial"/>
                <a:cs typeface="Arial"/>
              </a:rPr>
              <a:t>Sept</a:t>
            </a:r>
            <a:r>
              <a:rPr sz="900" i="1" spc="0" dirty="0" smtClean="0">
                <a:latin typeface="Arial"/>
                <a:cs typeface="Arial"/>
              </a:rPr>
              <a:t>. </a:t>
            </a:r>
            <a:r>
              <a:rPr sz="900" i="1" spc="-5" dirty="0" smtClean="0">
                <a:latin typeface="Arial"/>
                <a:cs typeface="Arial"/>
              </a:rPr>
              <a:t>29</a:t>
            </a:r>
            <a:r>
              <a:rPr sz="900" i="1" spc="0" dirty="0" smtClean="0">
                <a:latin typeface="Arial"/>
                <a:cs typeface="Arial"/>
              </a:rPr>
              <a:t>, </a:t>
            </a:r>
            <a:r>
              <a:rPr sz="900" i="1" spc="-5" dirty="0" smtClean="0">
                <a:latin typeface="Arial"/>
                <a:cs typeface="Arial"/>
              </a:rPr>
              <a:t>198</a:t>
            </a:r>
            <a:r>
              <a:rPr sz="900" i="1" spc="0" dirty="0" smtClean="0">
                <a:latin typeface="Arial"/>
                <a:cs typeface="Arial"/>
              </a:rPr>
              <a:t>6 </a:t>
            </a:r>
            <a:r>
              <a:rPr sz="900" i="1" spc="-5" dirty="0" smtClean="0">
                <a:latin typeface="Arial"/>
                <a:cs typeface="Arial"/>
              </a:rPr>
              <a:t>in</a:t>
            </a:r>
            <a:r>
              <a:rPr sz="900" i="1" spc="5" dirty="0" smtClean="0">
                <a:latin typeface="Arial"/>
                <a:cs typeface="Arial"/>
              </a:rPr>
              <a:t>c</a:t>
            </a:r>
            <a:r>
              <a:rPr sz="900" i="1" spc="-5" dirty="0" smtClean="0">
                <a:latin typeface="Arial"/>
                <a:cs typeface="Arial"/>
              </a:rPr>
              <a:t>lu</a:t>
            </a:r>
            <a:r>
              <a:rPr sz="900" i="1" spc="0" dirty="0" smtClean="0">
                <a:latin typeface="Arial"/>
                <a:cs typeface="Arial"/>
              </a:rPr>
              <a:t>ded</a:t>
            </a:r>
            <a:r>
              <a:rPr sz="900" i="1" spc="-5" dirty="0" smtClean="0">
                <a:latin typeface="Arial"/>
                <a:cs typeface="Arial"/>
              </a:rPr>
              <a:t> L</a:t>
            </a:r>
            <a:r>
              <a:rPr sz="900" i="1" spc="0" dirty="0" smtClean="0">
                <a:latin typeface="Arial"/>
                <a:cs typeface="Arial"/>
              </a:rPr>
              <a:t>A </a:t>
            </a:r>
            <a:r>
              <a:rPr sz="900" i="1" spc="-5" dirty="0" smtClean="0">
                <a:latin typeface="Arial"/>
                <a:cs typeface="Arial"/>
              </a:rPr>
              <a:t>Mayo</a:t>
            </a:r>
            <a:r>
              <a:rPr sz="900" i="1" spc="0" dirty="0" smtClean="0">
                <a:latin typeface="Arial"/>
                <a:cs typeface="Arial"/>
              </a:rPr>
              <a:t>r </a:t>
            </a:r>
            <a:r>
              <a:rPr sz="900" i="1" spc="-10" dirty="0" smtClean="0">
                <a:latin typeface="Arial"/>
                <a:cs typeface="Arial"/>
              </a:rPr>
              <a:t>T</a:t>
            </a:r>
            <a:r>
              <a:rPr sz="900" i="1" spc="-5" dirty="0" smtClean="0">
                <a:latin typeface="Arial"/>
                <a:cs typeface="Arial"/>
              </a:rPr>
              <a:t>om Bradley</a:t>
            </a:r>
            <a:r>
              <a:rPr sz="900" i="1" spc="0" dirty="0" smtClean="0">
                <a:latin typeface="Arial"/>
                <a:cs typeface="Arial"/>
              </a:rPr>
              <a:t>, </a:t>
            </a:r>
            <a:r>
              <a:rPr sz="900" i="1" spc="-5" dirty="0" smtClean="0">
                <a:latin typeface="Arial"/>
                <a:cs typeface="Arial"/>
              </a:rPr>
              <a:t>L</a:t>
            </a:r>
            <a:r>
              <a:rPr sz="900" i="1" spc="0" dirty="0" smtClean="0">
                <a:latin typeface="Arial"/>
                <a:cs typeface="Arial"/>
              </a:rPr>
              <a:t>A </a:t>
            </a:r>
            <a:r>
              <a:rPr sz="900" i="1" spc="-5" dirty="0" smtClean="0">
                <a:latin typeface="Arial"/>
                <a:cs typeface="Arial"/>
              </a:rPr>
              <a:t>Ci</a:t>
            </a:r>
            <a:r>
              <a:rPr sz="900" i="1" spc="5" dirty="0" smtClean="0">
                <a:latin typeface="Arial"/>
                <a:cs typeface="Arial"/>
              </a:rPr>
              <a:t>t</a:t>
            </a:r>
            <a:r>
              <a:rPr sz="900" i="1" spc="0" dirty="0" smtClean="0">
                <a:latin typeface="Arial"/>
                <a:cs typeface="Arial"/>
              </a:rPr>
              <a:t>y </a:t>
            </a:r>
            <a:r>
              <a:rPr sz="900" i="1" spc="-5" dirty="0" smtClean="0">
                <a:latin typeface="Arial"/>
                <a:cs typeface="Arial"/>
              </a:rPr>
              <a:t>Counc</a:t>
            </a:r>
            <a:r>
              <a:rPr sz="900" i="1" spc="0" dirty="0" smtClean="0">
                <a:latin typeface="Arial"/>
                <a:cs typeface="Arial"/>
              </a:rPr>
              <a:t>il</a:t>
            </a:r>
            <a:r>
              <a:rPr sz="900" i="1" spc="-10" dirty="0" smtClean="0">
                <a:latin typeface="Arial"/>
                <a:cs typeface="Arial"/>
              </a:rPr>
              <a:t>m</a:t>
            </a:r>
            <a:r>
              <a:rPr sz="900" i="1" spc="0" dirty="0" smtClean="0">
                <a:latin typeface="Arial"/>
                <a:cs typeface="Arial"/>
              </a:rPr>
              <a:t>em</a:t>
            </a:r>
            <a:r>
              <a:rPr sz="900" i="1" spc="-5" dirty="0" smtClean="0">
                <a:latin typeface="Arial"/>
                <a:cs typeface="Arial"/>
              </a:rPr>
              <a:t>ber</a:t>
            </a:r>
            <a:r>
              <a:rPr sz="900" i="1" spc="0" dirty="0" smtClean="0">
                <a:latin typeface="Arial"/>
                <a:cs typeface="Arial"/>
              </a:rPr>
              <a:t>s </a:t>
            </a:r>
            <a:r>
              <a:rPr sz="900" i="1" spc="-5" dirty="0" smtClean="0">
                <a:latin typeface="Arial"/>
                <a:cs typeface="Arial"/>
              </a:rPr>
              <a:t>Joh</a:t>
            </a:r>
            <a:r>
              <a:rPr sz="900" i="1" spc="0" dirty="0" smtClean="0">
                <a:latin typeface="Arial"/>
                <a:cs typeface="Arial"/>
              </a:rPr>
              <a:t>n F</a:t>
            </a:r>
            <a:r>
              <a:rPr sz="900" i="1" spc="-5" dirty="0" smtClean="0">
                <a:latin typeface="Arial"/>
                <a:cs typeface="Arial"/>
              </a:rPr>
              <a:t>er</a:t>
            </a:r>
            <a:r>
              <a:rPr sz="900" i="1" spc="5" dirty="0" smtClean="0">
                <a:latin typeface="Arial"/>
                <a:cs typeface="Arial"/>
              </a:rPr>
              <a:t>r</a:t>
            </a:r>
            <a:r>
              <a:rPr sz="900" i="1" spc="-5" dirty="0" smtClean="0">
                <a:latin typeface="Arial"/>
                <a:cs typeface="Arial"/>
              </a:rPr>
              <a:t>ar</a:t>
            </a:r>
            <a:r>
              <a:rPr sz="900" i="1" spc="0" dirty="0" smtClean="0">
                <a:latin typeface="Arial"/>
                <a:cs typeface="Arial"/>
              </a:rPr>
              <a:t>o </a:t>
            </a:r>
            <a:r>
              <a:rPr sz="900" i="1" spc="-5" dirty="0" smtClean="0">
                <a:latin typeface="Arial"/>
                <a:cs typeface="Arial"/>
              </a:rPr>
              <a:t>an</a:t>
            </a:r>
            <a:r>
              <a:rPr sz="900" i="1" spc="0" dirty="0" smtClean="0">
                <a:latin typeface="Arial"/>
                <a:cs typeface="Arial"/>
              </a:rPr>
              <a:t>d R</a:t>
            </a:r>
            <a:r>
              <a:rPr sz="900" i="1" spc="-5" dirty="0" smtClean="0">
                <a:latin typeface="Arial"/>
                <a:cs typeface="Arial"/>
              </a:rPr>
              <a:t>icha</a:t>
            </a:r>
            <a:r>
              <a:rPr sz="900" i="1" spc="5" dirty="0" smtClean="0">
                <a:latin typeface="Arial"/>
                <a:cs typeface="Arial"/>
              </a:rPr>
              <a:t>r</a:t>
            </a:r>
            <a:r>
              <a:rPr sz="900" i="1" spc="0" dirty="0" smtClean="0">
                <a:latin typeface="Arial"/>
                <a:cs typeface="Arial"/>
              </a:rPr>
              <a:t>d </a:t>
            </a:r>
            <a:r>
              <a:rPr sz="900" i="1" spc="-5" dirty="0" smtClean="0">
                <a:latin typeface="Arial"/>
                <a:cs typeface="Arial"/>
              </a:rPr>
              <a:t>Alatorre</a:t>
            </a:r>
            <a:r>
              <a:rPr sz="900" i="1" spc="0" dirty="0" smtClean="0">
                <a:latin typeface="Arial"/>
                <a:cs typeface="Arial"/>
              </a:rPr>
              <a:t>, </a:t>
            </a:r>
            <a:r>
              <a:rPr sz="900" i="1" spc="-5" dirty="0" smtClean="0">
                <a:latin typeface="Arial"/>
                <a:cs typeface="Arial"/>
              </a:rPr>
              <a:t>L</a:t>
            </a:r>
            <a:r>
              <a:rPr sz="900" i="1" spc="0" dirty="0" smtClean="0">
                <a:latin typeface="Arial"/>
                <a:cs typeface="Arial"/>
              </a:rPr>
              <a:t>A </a:t>
            </a:r>
            <a:r>
              <a:rPr sz="900" i="1" spc="-5" dirty="0" smtClean="0">
                <a:latin typeface="Arial"/>
                <a:cs typeface="Arial"/>
              </a:rPr>
              <a:t>Count</a:t>
            </a:r>
            <a:r>
              <a:rPr sz="900" i="1" spc="0" dirty="0" smtClean="0">
                <a:latin typeface="Arial"/>
                <a:cs typeface="Arial"/>
              </a:rPr>
              <a:t>y </a:t>
            </a:r>
            <a:r>
              <a:rPr sz="900" i="1" spc="-5" dirty="0" smtClean="0">
                <a:latin typeface="Arial"/>
                <a:cs typeface="Arial"/>
              </a:rPr>
              <a:t>Su</a:t>
            </a:r>
            <a:r>
              <a:rPr sz="900" i="1" spc="0" dirty="0" smtClean="0">
                <a:latin typeface="Arial"/>
                <a:cs typeface="Arial"/>
              </a:rPr>
              <a:t>p</a:t>
            </a:r>
            <a:r>
              <a:rPr sz="900" i="1" spc="-5" dirty="0" smtClean="0">
                <a:latin typeface="Arial"/>
                <a:cs typeface="Arial"/>
              </a:rPr>
              <a:t>er</a:t>
            </a:r>
            <a:r>
              <a:rPr sz="900" i="1" spc="5" dirty="0" smtClean="0">
                <a:latin typeface="Arial"/>
                <a:cs typeface="Arial"/>
              </a:rPr>
              <a:t>v</a:t>
            </a:r>
            <a:r>
              <a:rPr sz="900" i="1" spc="-5" dirty="0" smtClean="0">
                <a:latin typeface="Arial"/>
                <a:cs typeface="Arial"/>
              </a:rPr>
              <a:t>iso</a:t>
            </a:r>
            <a:r>
              <a:rPr sz="900" i="1" spc="0" dirty="0" smtClean="0">
                <a:latin typeface="Arial"/>
                <a:cs typeface="Arial"/>
              </a:rPr>
              <a:t>r </a:t>
            </a:r>
            <a:r>
              <a:rPr sz="900" i="1" spc="-5" dirty="0" smtClean="0">
                <a:latin typeface="Arial"/>
                <a:cs typeface="Arial"/>
              </a:rPr>
              <a:t>Ken</a:t>
            </a:r>
            <a:r>
              <a:rPr sz="900" i="1" spc="0" dirty="0" smtClean="0">
                <a:latin typeface="Arial"/>
                <a:cs typeface="Arial"/>
              </a:rPr>
              <a:t>n</a:t>
            </a:r>
            <a:r>
              <a:rPr sz="900" i="1" spc="-5" dirty="0" smtClean="0">
                <a:latin typeface="Arial"/>
                <a:cs typeface="Arial"/>
              </a:rPr>
              <a:t>et</a:t>
            </a:r>
            <a:r>
              <a:rPr sz="900" i="1" spc="0" dirty="0" smtClean="0">
                <a:latin typeface="Arial"/>
                <a:cs typeface="Arial"/>
              </a:rPr>
              <a:t>h H</a:t>
            </a:r>
            <a:r>
              <a:rPr sz="900" i="1" spc="-5" dirty="0" smtClean="0">
                <a:latin typeface="Arial"/>
                <a:cs typeface="Arial"/>
              </a:rPr>
              <a:t>ahn</a:t>
            </a:r>
            <a:r>
              <a:rPr sz="900" i="1" spc="0" dirty="0" smtClean="0">
                <a:latin typeface="Arial"/>
                <a:cs typeface="Arial"/>
              </a:rPr>
              <a:t>, </a:t>
            </a:r>
            <a:r>
              <a:rPr sz="900" i="1" spc="-5" dirty="0" smtClean="0">
                <a:latin typeface="Arial"/>
                <a:cs typeface="Arial"/>
              </a:rPr>
              <a:t>Southe</a:t>
            </a:r>
            <a:r>
              <a:rPr sz="900" i="1" spc="5" dirty="0" smtClean="0">
                <a:latin typeface="Arial"/>
                <a:cs typeface="Arial"/>
              </a:rPr>
              <a:t>r</a:t>
            </a:r>
            <a:r>
              <a:rPr sz="900" i="1" spc="0" dirty="0" smtClean="0">
                <a:latin typeface="Arial"/>
                <a:cs typeface="Arial"/>
              </a:rPr>
              <a:t>n </a:t>
            </a:r>
            <a:r>
              <a:rPr sz="900" i="1" spc="-5" dirty="0" smtClean="0">
                <a:latin typeface="Arial"/>
                <a:cs typeface="Arial"/>
              </a:rPr>
              <a:t>Califo</a:t>
            </a:r>
            <a:r>
              <a:rPr sz="900" i="1" spc="5" dirty="0" smtClean="0">
                <a:latin typeface="Arial"/>
                <a:cs typeface="Arial"/>
              </a:rPr>
              <a:t>r</a:t>
            </a:r>
            <a:r>
              <a:rPr sz="900" i="1" spc="-5" dirty="0" smtClean="0">
                <a:latin typeface="Arial"/>
                <a:cs typeface="Arial"/>
              </a:rPr>
              <a:t>ni</a:t>
            </a:r>
            <a:r>
              <a:rPr sz="900" i="1" spc="0" dirty="0" smtClean="0">
                <a:latin typeface="Arial"/>
                <a:cs typeface="Arial"/>
              </a:rPr>
              <a:t>a R</a:t>
            </a:r>
            <a:r>
              <a:rPr sz="900" i="1" spc="-5" dirty="0" smtClean="0">
                <a:latin typeface="Arial"/>
                <a:cs typeface="Arial"/>
              </a:rPr>
              <a:t>ap</a:t>
            </a:r>
            <a:r>
              <a:rPr sz="900" i="1" spc="0" dirty="0" smtClean="0">
                <a:latin typeface="Arial"/>
                <a:cs typeface="Arial"/>
              </a:rPr>
              <a:t>id </a:t>
            </a:r>
            <a:r>
              <a:rPr sz="900" i="1" spc="-5" dirty="0" smtClean="0">
                <a:latin typeface="Arial"/>
                <a:cs typeface="Arial"/>
              </a:rPr>
              <a:t>Transi</a:t>
            </a:r>
            <a:r>
              <a:rPr sz="900" i="1" spc="0" dirty="0" smtClean="0">
                <a:latin typeface="Arial"/>
                <a:cs typeface="Arial"/>
              </a:rPr>
              <a:t>t </a:t>
            </a:r>
            <a:r>
              <a:rPr sz="900" i="1" spc="-5" dirty="0" smtClean="0">
                <a:latin typeface="Arial"/>
                <a:cs typeface="Arial"/>
              </a:rPr>
              <a:t>Distric</a:t>
            </a:r>
            <a:r>
              <a:rPr sz="900" i="1" spc="0" dirty="0" smtClean="0">
                <a:latin typeface="Arial"/>
                <a:cs typeface="Arial"/>
              </a:rPr>
              <a:t>t </a:t>
            </a:r>
            <a:r>
              <a:rPr sz="900" i="1" spc="-5" dirty="0" smtClean="0">
                <a:latin typeface="Arial"/>
                <a:cs typeface="Arial"/>
              </a:rPr>
              <a:t>(RTD</a:t>
            </a:r>
            <a:r>
              <a:rPr sz="900" i="1" spc="0" dirty="0" smtClean="0">
                <a:latin typeface="Arial"/>
                <a:cs typeface="Arial"/>
              </a:rPr>
              <a:t>) </a:t>
            </a:r>
            <a:r>
              <a:rPr sz="900" i="1" spc="-5" dirty="0" smtClean="0">
                <a:latin typeface="Arial"/>
                <a:cs typeface="Arial"/>
              </a:rPr>
              <a:t>Directo</a:t>
            </a:r>
            <a:r>
              <a:rPr sz="900" i="1" spc="0" dirty="0" smtClean="0">
                <a:latin typeface="Arial"/>
                <a:cs typeface="Arial"/>
              </a:rPr>
              <a:t>r</a:t>
            </a:r>
            <a:r>
              <a:rPr sz="900" i="1" spc="5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Nic</a:t>
            </a:r>
            <a:r>
              <a:rPr sz="900" i="1" spc="0" dirty="0" smtClean="0">
                <a:latin typeface="Arial"/>
                <a:cs typeface="Arial"/>
              </a:rPr>
              <a:t>k </a:t>
            </a:r>
            <a:r>
              <a:rPr sz="900" i="1" spc="-5" dirty="0" smtClean="0">
                <a:latin typeface="Arial"/>
                <a:cs typeface="Arial"/>
              </a:rPr>
              <a:t>Patsaou</a:t>
            </a:r>
            <a:r>
              <a:rPr sz="900" i="1" spc="5" dirty="0" smtClean="0">
                <a:latin typeface="Arial"/>
                <a:cs typeface="Arial"/>
              </a:rPr>
              <a:t>r</a:t>
            </a:r>
            <a:r>
              <a:rPr sz="900" i="1" spc="0" dirty="0" smtClean="0">
                <a:latin typeface="Arial"/>
                <a:cs typeface="Arial"/>
              </a:rPr>
              <a:t>as, </a:t>
            </a:r>
            <a:r>
              <a:rPr sz="900" i="1" spc="-5" dirty="0" smtClean="0">
                <a:latin typeface="Arial"/>
                <a:cs typeface="Arial"/>
              </a:rPr>
              <a:t>RT</a:t>
            </a:r>
            <a:r>
              <a:rPr sz="900" i="1" spc="0" dirty="0" smtClean="0">
                <a:latin typeface="Arial"/>
                <a:cs typeface="Arial"/>
              </a:rPr>
              <a:t>D</a:t>
            </a:r>
            <a:r>
              <a:rPr sz="900" i="1" spc="-5" dirty="0" smtClean="0">
                <a:latin typeface="Arial"/>
                <a:cs typeface="Arial"/>
              </a:rPr>
              <a:t> Boar</a:t>
            </a:r>
            <a:r>
              <a:rPr sz="900" i="1" spc="0" dirty="0" smtClean="0">
                <a:latin typeface="Arial"/>
                <a:cs typeface="Arial"/>
              </a:rPr>
              <a:t>d </a:t>
            </a:r>
            <a:r>
              <a:rPr sz="900" i="1" spc="-5" dirty="0" smtClean="0">
                <a:latin typeface="Arial"/>
                <a:cs typeface="Arial"/>
              </a:rPr>
              <a:t>Membe</a:t>
            </a:r>
            <a:r>
              <a:rPr sz="900" i="1" spc="0" dirty="0" smtClean="0">
                <a:latin typeface="Arial"/>
                <a:cs typeface="Arial"/>
              </a:rPr>
              <a:t>r</a:t>
            </a:r>
            <a:r>
              <a:rPr sz="900" i="1" spc="-10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Nat</a:t>
            </a:r>
            <a:r>
              <a:rPr sz="900" i="1" spc="0" dirty="0" smtClean="0">
                <a:latin typeface="Arial"/>
                <a:cs typeface="Arial"/>
              </a:rPr>
              <a:t>e</a:t>
            </a:r>
            <a:r>
              <a:rPr sz="900" i="1" spc="5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Hol</a:t>
            </a:r>
            <a:r>
              <a:rPr sz="900" i="1" spc="0" dirty="0" smtClean="0">
                <a:latin typeface="Arial"/>
                <a:cs typeface="Arial"/>
              </a:rPr>
              <a:t>d</a:t>
            </a:r>
            <a:r>
              <a:rPr sz="900" i="1" spc="-5" dirty="0" smtClean="0">
                <a:latin typeface="Arial"/>
                <a:cs typeface="Arial"/>
              </a:rPr>
              <a:t>en</a:t>
            </a:r>
            <a:r>
              <a:rPr sz="900" i="1" spc="0" dirty="0" smtClean="0">
                <a:latin typeface="Arial"/>
                <a:cs typeface="Arial"/>
              </a:rPr>
              <a:t>, </a:t>
            </a:r>
            <a:r>
              <a:rPr sz="900" i="1" spc="-5" dirty="0" smtClean="0">
                <a:latin typeface="Arial"/>
                <a:cs typeface="Arial"/>
              </a:rPr>
              <a:t>RT</a:t>
            </a:r>
            <a:r>
              <a:rPr sz="900" i="1" spc="0" dirty="0" smtClean="0">
                <a:latin typeface="Arial"/>
                <a:cs typeface="Arial"/>
              </a:rPr>
              <a:t>D d</a:t>
            </a:r>
            <a:r>
              <a:rPr sz="900" i="1" spc="-5" dirty="0" smtClean="0">
                <a:latin typeface="Arial"/>
                <a:cs typeface="Arial"/>
              </a:rPr>
              <a:t>irecto</a:t>
            </a:r>
            <a:r>
              <a:rPr sz="900" i="1" spc="0" dirty="0" smtClean="0">
                <a:latin typeface="Arial"/>
                <a:cs typeface="Arial"/>
              </a:rPr>
              <a:t>r </a:t>
            </a:r>
            <a:r>
              <a:rPr sz="900" i="1" spc="-5" dirty="0" smtClean="0">
                <a:latin typeface="Arial"/>
                <a:cs typeface="Arial"/>
              </a:rPr>
              <a:t>o</a:t>
            </a:r>
            <a:r>
              <a:rPr sz="900" i="1" spc="0" dirty="0" smtClean="0">
                <a:latin typeface="Arial"/>
                <a:cs typeface="Arial"/>
              </a:rPr>
              <a:t>f </a:t>
            </a:r>
            <a:r>
              <a:rPr sz="900" i="1" spc="-5" dirty="0" smtClean="0">
                <a:latin typeface="Arial"/>
                <a:cs typeface="Arial"/>
              </a:rPr>
              <a:t>system</a:t>
            </a:r>
            <a:r>
              <a:rPr sz="900" i="1" spc="0" dirty="0" smtClean="0">
                <a:latin typeface="Arial"/>
                <a:cs typeface="Arial"/>
              </a:rPr>
              <a:t>s </a:t>
            </a:r>
            <a:r>
              <a:rPr sz="900" i="1" spc="-5" dirty="0" smtClean="0">
                <a:latin typeface="Arial"/>
                <a:cs typeface="Arial"/>
              </a:rPr>
              <a:t>de</a:t>
            </a:r>
            <a:r>
              <a:rPr sz="900" i="1" spc="5" dirty="0" smtClean="0">
                <a:latin typeface="Arial"/>
                <a:cs typeface="Arial"/>
              </a:rPr>
              <a:t>s</a:t>
            </a:r>
            <a:r>
              <a:rPr sz="900" i="1" spc="-5" dirty="0" smtClean="0">
                <a:latin typeface="Arial"/>
                <a:cs typeface="Arial"/>
              </a:rPr>
              <a:t>ig</a:t>
            </a:r>
            <a:r>
              <a:rPr sz="900" i="1" spc="0" dirty="0" smtClean="0">
                <a:latin typeface="Arial"/>
                <a:cs typeface="Arial"/>
              </a:rPr>
              <a:t>n a</a:t>
            </a:r>
            <a:r>
              <a:rPr sz="900" i="1" spc="-5" dirty="0" smtClean="0">
                <a:latin typeface="Arial"/>
                <a:cs typeface="Arial"/>
              </a:rPr>
              <a:t>n</a:t>
            </a:r>
            <a:r>
              <a:rPr sz="900" i="1" spc="0" dirty="0" smtClean="0">
                <a:latin typeface="Arial"/>
                <a:cs typeface="Arial"/>
              </a:rPr>
              <a:t>d</a:t>
            </a:r>
            <a:r>
              <a:rPr sz="900" i="1" spc="5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analy</a:t>
            </a:r>
            <a:r>
              <a:rPr sz="900" i="1" spc="5" dirty="0" smtClean="0">
                <a:latin typeface="Arial"/>
                <a:cs typeface="Arial"/>
              </a:rPr>
              <a:t>s</a:t>
            </a:r>
            <a:r>
              <a:rPr sz="900" i="1" spc="-5" dirty="0" smtClean="0">
                <a:latin typeface="Arial"/>
                <a:cs typeface="Arial"/>
              </a:rPr>
              <a:t>i</a:t>
            </a:r>
            <a:r>
              <a:rPr sz="900" i="1" spc="0" dirty="0" smtClean="0">
                <a:latin typeface="Arial"/>
                <a:cs typeface="Arial"/>
              </a:rPr>
              <a:t>s </a:t>
            </a:r>
            <a:r>
              <a:rPr sz="900" i="1" spc="-5" dirty="0" smtClean="0">
                <a:latin typeface="Arial"/>
                <a:cs typeface="Arial"/>
              </a:rPr>
              <a:t>Joel Sand</a:t>
            </a:r>
            <a:r>
              <a:rPr sz="900" i="1" spc="0" dirty="0" smtClean="0">
                <a:latin typeface="Arial"/>
                <a:cs typeface="Arial"/>
              </a:rPr>
              <a:t>b</a:t>
            </a:r>
            <a:r>
              <a:rPr sz="900" i="1" spc="-5" dirty="0" smtClean="0">
                <a:latin typeface="Arial"/>
                <a:cs typeface="Arial"/>
              </a:rPr>
              <a:t>erg</a:t>
            </a:r>
            <a:r>
              <a:rPr sz="900" i="1" spc="0" dirty="0" smtClean="0">
                <a:latin typeface="Arial"/>
                <a:cs typeface="Arial"/>
              </a:rPr>
              <a:t>, </a:t>
            </a:r>
            <a:r>
              <a:rPr sz="900" i="1" spc="-5" dirty="0" smtClean="0">
                <a:latin typeface="Arial"/>
                <a:cs typeface="Arial"/>
              </a:rPr>
              <a:t>Lo</a:t>
            </a:r>
            <a:r>
              <a:rPr sz="900" i="1" spc="0" dirty="0" smtClean="0">
                <a:latin typeface="Arial"/>
                <a:cs typeface="Arial"/>
              </a:rPr>
              <a:t>s</a:t>
            </a:r>
            <a:r>
              <a:rPr sz="900" i="1" spc="5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Ange</a:t>
            </a:r>
            <a:r>
              <a:rPr sz="900" i="1" spc="0" dirty="0" smtClean="0">
                <a:latin typeface="Arial"/>
                <a:cs typeface="Arial"/>
              </a:rPr>
              <a:t>l</a:t>
            </a:r>
            <a:r>
              <a:rPr sz="900" i="1" spc="-5" dirty="0" smtClean="0">
                <a:latin typeface="Arial"/>
                <a:cs typeface="Arial"/>
              </a:rPr>
              <a:t>e</a:t>
            </a:r>
            <a:r>
              <a:rPr sz="900" i="1" spc="0" dirty="0" smtClean="0">
                <a:latin typeface="Arial"/>
                <a:cs typeface="Arial"/>
              </a:rPr>
              <a:t>s </a:t>
            </a:r>
            <a:r>
              <a:rPr sz="900" i="1" spc="-5" dirty="0" smtClean="0">
                <a:latin typeface="Arial"/>
                <a:cs typeface="Arial"/>
              </a:rPr>
              <a:t>Co</a:t>
            </a:r>
            <a:r>
              <a:rPr sz="900" i="1" spc="0" dirty="0" smtClean="0">
                <a:latin typeface="Arial"/>
                <a:cs typeface="Arial"/>
              </a:rPr>
              <a:t>u</a:t>
            </a:r>
            <a:r>
              <a:rPr sz="900" i="1" spc="-5" dirty="0" smtClean="0">
                <a:latin typeface="Arial"/>
                <a:cs typeface="Arial"/>
              </a:rPr>
              <a:t>nt</a:t>
            </a:r>
            <a:r>
              <a:rPr sz="900" i="1" spc="0" dirty="0" smtClean="0">
                <a:latin typeface="Arial"/>
                <a:cs typeface="Arial"/>
              </a:rPr>
              <a:t>y Tr</a:t>
            </a:r>
            <a:r>
              <a:rPr sz="900" i="1" spc="-5" dirty="0" smtClean="0">
                <a:latin typeface="Arial"/>
                <a:cs typeface="Arial"/>
              </a:rPr>
              <a:t>ansportati</a:t>
            </a:r>
            <a:r>
              <a:rPr sz="900" i="1" spc="0" dirty="0" smtClean="0">
                <a:latin typeface="Arial"/>
                <a:cs typeface="Arial"/>
              </a:rPr>
              <a:t>on</a:t>
            </a:r>
            <a:r>
              <a:rPr sz="900" i="1" spc="-5" dirty="0" smtClean="0">
                <a:latin typeface="Arial"/>
                <a:cs typeface="Arial"/>
              </a:rPr>
              <a:t> (LAC</a:t>
            </a:r>
            <a:r>
              <a:rPr sz="900" i="1" spc="0" dirty="0" smtClean="0">
                <a:latin typeface="Arial"/>
                <a:cs typeface="Arial"/>
              </a:rPr>
              <a:t>T</a:t>
            </a:r>
            <a:r>
              <a:rPr sz="900" i="1" spc="-5" dirty="0" smtClean="0">
                <a:latin typeface="Arial"/>
                <a:cs typeface="Arial"/>
              </a:rPr>
              <a:t>C</a:t>
            </a:r>
            <a:r>
              <a:rPr sz="900" i="1" spc="0" dirty="0" smtClean="0">
                <a:latin typeface="Arial"/>
                <a:cs typeface="Arial"/>
              </a:rPr>
              <a:t>) </a:t>
            </a:r>
            <a:r>
              <a:rPr sz="900" i="1" spc="-5" dirty="0" smtClean="0">
                <a:latin typeface="Arial"/>
                <a:cs typeface="Arial"/>
              </a:rPr>
              <a:t>Ex</a:t>
            </a:r>
            <a:r>
              <a:rPr sz="900" i="1" spc="0" dirty="0" smtClean="0">
                <a:latin typeface="Arial"/>
                <a:cs typeface="Arial"/>
              </a:rPr>
              <a:t>ec</a:t>
            </a:r>
            <a:r>
              <a:rPr sz="900" i="1" spc="-5" dirty="0" smtClean="0">
                <a:latin typeface="Arial"/>
                <a:cs typeface="Arial"/>
              </a:rPr>
              <a:t>utiv</a:t>
            </a:r>
            <a:r>
              <a:rPr sz="900" i="1" spc="0" dirty="0" smtClean="0">
                <a:latin typeface="Arial"/>
                <a:cs typeface="Arial"/>
              </a:rPr>
              <a:t>e </a:t>
            </a:r>
            <a:r>
              <a:rPr sz="900" i="1" spc="-5" dirty="0" smtClean="0">
                <a:latin typeface="Arial"/>
                <a:cs typeface="Arial"/>
              </a:rPr>
              <a:t>Directo</a:t>
            </a:r>
            <a:r>
              <a:rPr sz="900" i="1" spc="0" dirty="0" smtClean="0">
                <a:latin typeface="Arial"/>
                <a:cs typeface="Arial"/>
              </a:rPr>
              <a:t>r</a:t>
            </a:r>
            <a:r>
              <a:rPr sz="900" i="1" spc="5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Nei</a:t>
            </a:r>
            <a:r>
              <a:rPr sz="900" i="1" spc="0" dirty="0" smtClean="0">
                <a:latin typeface="Arial"/>
                <a:cs typeface="Arial"/>
              </a:rPr>
              <a:t>l </a:t>
            </a:r>
            <a:r>
              <a:rPr sz="900" i="1" spc="-5" dirty="0" smtClean="0">
                <a:latin typeface="Arial"/>
                <a:cs typeface="Arial"/>
              </a:rPr>
              <a:t>Peter</a:t>
            </a:r>
            <a:r>
              <a:rPr sz="900" i="1" spc="5" dirty="0" smtClean="0">
                <a:latin typeface="Arial"/>
                <a:cs typeface="Arial"/>
              </a:rPr>
              <a:t>s</a:t>
            </a:r>
            <a:r>
              <a:rPr sz="900" i="1" spc="-5" dirty="0" smtClean="0">
                <a:latin typeface="Arial"/>
                <a:cs typeface="Arial"/>
              </a:rPr>
              <a:t>o</a:t>
            </a:r>
            <a:r>
              <a:rPr sz="900" i="1" spc="0" dirty="0" smtClean="0">
                <a:latin typeface="Arial"/>
                <a:cs typeface="Arial"/>
              </a:rPr>
              <a:t>n</a:t>
            </a:r>
            <a:r>
              <a:rPr sz="900" i="1" spc="5" dirty="0" smtClean="0">
                <a:latin typeface="Arial"/>
                <a:cs typeface="Arial"/>
              </a:rPr>
              <a:t> </a:t>
            </a:r>
            <a:r>
              <a:rPr sz="900" i="1" spc="-5" dirty="0" smtClean="0">
                <a:latin typeface="Arial"/>
                <a:cs typeface="Arial"/>
              </a:rPr>
              <a:t>an</a:t>
            </a:r>
            <a:r>
              <a:rPr sz="900" i="1" spc="0" dirty="0" smtClean="0">
                <a:latin typeface="Arial"/>
                <a:cs typeface="Arial"/>
              </a:rPr>
              <a:t>d </a:t>
            </a:r>
            <a:r>
              <a:rPr sz="900" i="1" spc="-5" dirty="0" smtClean="0">
                <a:latin typeface="Arial"/>
                <a:cs typeface="Arial"/>
              </a:rPr>
              <a:t>LAC</a:t>
            </a:r>
            <a:r>
              <a:rPr sz="900" i="1" spc="0" dirty="0" smtClean="0">
                <a:latin typeface="Arial"/>
                <a:cs typeface="Arial"/>
              </a:rPr>
              <a:t>TC</a:t>
            </a:r>
            <a:r>
              <a:rPr sz="900" i="1" spc="-5" dirty="0" smtClean="0">
                <a:latin typeface="Arial"/>
                <a:cs typeface="Arial"/>
              </a:rPr>
              <a:t> </a:t>
            </a:r>
            <a:r>
              <a:rPr sz="900" i="1" spc="0" dirty="0" smtClean="0">
                <a:latin typeface="Arial"/>
                <a:cs typeface="Arial"/>
              </a:rPr>
              <a:t>Com</a:t>
            </a:r>
            <a:r>
              <a:rPr sz="900" i="1" spc="-5" dirty="0" smtClean="0">
                <a:latin typeface="Arial"/>
                <a:cs typeface="Arial"/>
              </a:rPr>
              <a:t>mis</a:t>
            </a:r>
            <a:r>
              <a:rPr sz="900" i="1" spc="5" dirty="0" smtClean="0">
                <a:latin typeface="Arial"/>
                <a:cs typeface="Arial"/>
              </a:rPr>
              <a:t>s</a:t>
            </a:r>
            <a:r>
              <a:rPr sz="900" i="1" spc="-5" dirty="0" smtClean="0">
                <a:latin typeface="Arial"/>
                <a:cs typeface="Arial"/>
              </a:rPr>
              <a:t>io</a:t>
            </a:r>
            <a:r>
              <a:rPr sz="900" i="1" spc="0" dirty="0" smtClean="0">
                <a:latin typeface="Arial"/>
                <a:cs typeface="Arial"/>
              </a:rPr>
              <a:t>n</a:t>
            </a:r>
            <a:r>
              <a:rPr sz="900" i="1" spc="-5" dirty="0" smtClean="0">
                <a:latin typeface="Arial"/>
                <a:cs typeface="Arial"/>
              </a:rPr>
              <a:t>e</a:t>
            </a:r>
            <a:r>
              <a:rPr sz="900" i="1" spc="0" dirty="0" smtClean="0">
                <a:latin typeface="Arial"/>
                <a:cs typeface="Arial"/>
              </a:rPr>
              <a:t>r </a:t>
            </a:r>
            <a:r>
              <a:rPr sz="900" i="1" spc="-5" dirty="0" smtClean="0">
                <a:latin typeface="Arial"/>
                <a:cs typeface="Arial"/>
              </a:rPr>
              <a:t>R</a:t>
            </a:r>
            <a:r>
              <a:rPr sz="900" i="1" spc="0" dirty="0" smtClean="0">
                <a:latin typeface="Arial"/>
                <a:cs typeface="Arial"/>
              </a:rPr>
              <a:t>ay </a:t>
            </a:r>
            <a:r>
              <a:rPr sz="900" i="1" spc="-5" dirty="0" smtClean="0">
                <a:latin typeface="Arial"/>
                <a:cs typeface="Arial"/>
              </a:rPr>
              <a:t>Grabinsk</a:t>
            </a:r>
            <a:r>
              <a:rPr sz="900" i="1" spc="0" dirty="0" smtClean="0">
                <a:latin typeface="Arial"/>
                <a:cs typeface="Arial"/>
              </a:rPr>
              <a:t>i</a:t>
            </a:r>
            <a:r>
              <a:rPr sz="1200" i="1" spc="0" dirty="0" smtClean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76"/>
    </mc:Choice>
    <mc:Fallback>
      <p:transition spd="slow" advTm="1147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808226"/>
            <a:ext cx="7162800" cy="397001"/>
          </a:xfrm>
          <a:custGeom>
            <a:avLst/>
            <a:gdLst/>
            <a:ahLst/>
            <a:cxnLst/>
            <a:rect l="l" t="t" r="r" b="b"/>
            <a:pathLst>
              <a:path w="7162800" h="397001">
                <a:moveTo>
                  <a:pt x="0" y="0"/>
                </a:moveTo>
                <a:lnTo>
                  <a:pt x="0" y="397001"/>
                </a:lnTo>
                <a:lnTo>
                  <a:pt x="7162800" y="397001"/>
                </a:lnTo>
                <a:lnTo>
                  <a:pt x="716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914400"/>
            <a:ext cx="7239000" cy="528828"/>
          </a:xfrm>
          <a:custGeom>
            <a:avLst/>
            <a:gdLst/>
            <a:ahLst/>
            <a:cxnLst/>
            <a:rect l="l" t="t" r="r" b="b"/>
            <a:pathLst>
              <a:path w="7239000" h="528828">
                <a:moveTo>
                  <a:pt x="0" y="0"/>
                </a:moveTo>
                <a:lnTo>
                  <a:pt x="0" y="528828"/>
                </a:lnTo>
                <a:lnTo>
                  <a:pt x="7239000" y="528828"/>
                </a:lnTo>
                <a:lnTo>
                  <a:pt x="723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5095" y="988314"/>
            <a:ext cx="5268595" cy="5125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845310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750"/>
              </a:lnSpc>
              <a:spcBef>
                <a:spcPts val="4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769110" algn="ctr">
              <a:lnSpc>
                <a:spcPct val="100000"/>
              </a:lnSpc>
              <a:tabLst>
                <a:tab pos="1256665" algn="l"/>
              </a:tabLst>
            </a:pPr>
            <a:r>
              <a:rPr sz="2100" b="1" spc="-55" dirty="0" smtClean="0">
                <a:latin typeface="Berlin Sans FB Demi"/>
                <a:cs typeface="Berlin Sans FB Demi"/>
              </a:rPr>
              <a:t>1974-1983	</a:t>
            </a:r>
            <a:r>
              <a:rPr sz="2100" b="1" spc="-65" dirty="0" smtClean="0">
                <a:latin typeface="Berlin Sans FB Demi"/>
                <a:cs typeface="Berlin Sans FB Demi"/>
              </a:rPr>
              <a:t>Nat</a:t>
            </a:r>
            <a:r>
              <a:rPr sz="2100" b="1" spc="-55" dirty="0" smtClean="0">
                <a:latin typeface="Berlin Sans FB Demi"/>
                <a:cs typeface="Berlin Sans FB Demi"/>
              </a:rPr>
              <a:t>e</a:t>
            </a:r>
            <a:r>
              <a:rPr sz="2100" b="1" spc="-30" dirty="0" smtClean="0">
                <a:latin typeface="Berlin Sans FB Demi"/>
                <a:cs typeface="Berlin Sans FB Demi"/>
              </a:rPr>
              <a:t> </a:t>
            </a:r>
            <a:r>
              <a:rPr sz="2100" b="1" spc="-65" dirty="0" smtClean="0">
                <a:latin typeface="Berlin Sans FB Demi"/>
                <a:cs typeface="Berlin Sans FB Demi"/>
              </a:rPr>
              <a:t>Holden</a:t>
            </a:r>
            <a:endParaRPr sz="21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4"/>
              </a:spcBef>
            </a:pPr>
            <a:endParaRPr sz="1200"/>
          </a:p>
          <a:p>
            <a:pPr marL="12700" marR="100965" indent="0">
              <a:lnSpc>
                <a:spcPct val="100299"/>
              </a:lnSpc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b="1" spc="-5" dirty="0" smtClean="0">
                <a:latin typeface="Arial"/>
                <a:cs typeface="Arial"/>
              </a:rPr>
              <a:t>Californi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r>
              <a:rPr sz="1600" b="1" spc="-5" dirty="0" smtClean="0">
                <a:latin typeface="Arial"/>
                <a:cs typeface="Arial"/>
              </a:rPr>
              <a:t> Stat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5" dirty="0" smtClean="0">
                <a:latin typeface="Arial"/>
                <a:cs typeface="Arial"/>
              </a:rPr>
              <a:t> Senato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-5" dirty="0" smtClean="0">
                <a:latin typeface="Arial"/>
                <a:cs typeface="Arial"/>
              </a:rPr>
              <a:t> 1974-197</a:t>
            </a:r>
            <a:r>
              <a:rPr sz="1600" b="1" spc="0" dirty="0" smtClean="0">
                <a:latin typeface="Arial"/>
                <a:cs typeface="Arial"/>
              </a:rPr>
              <a:t>8</a:t>
            </a:r>
            <a:r>
              <a:rPr sz="1600" b="1" spc="-1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wher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5" dirty="0" smtClean="0">
                <a:latin typeface="Arial"/>
                <a:cs typeface="Arial"/>
              </a:rPr>
              <a:t> h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5" dirty="0" smtClean="0">
                <a:latin typeface="Arial"/>
                <a:cs typeface="Arial"/>
              </a:rPr>
              <a:t> authored an</a:t>
            </a:r>
            <a:r>
              <a:rPr sz="1600" spc="0" dirty="0" smtClean="0">
                <a:latin typeface="Arial"/>
                <a:cs typeface="Arial"/>
              </a:rPr>
              <a:t>d </a:t>
            </a:r>
            <a:r>
              <a:rPr sz="1600" spc="-5" dirty="0" smtClean="0">
                <a:latin typeface="Arial"/>
                <a:cs typeface="Arial"/>
              </a:rPr>
              <a:t>co</a:t>
            </a:r>
            <a:r>
              <a:rPr sz="1600" spc="5" dirty="0" smtClean="0">
                <a:latin typeface="Arial"/>
                <a:cs typeface="Arial"/>
              </a:rPr>
              <a:t>-</a:t>
            </a:r>
            <a:r>
              <a:rPr sz="1600" spc="-5" dirty="0" smtClean="0">
                <a:latin typeface="Arial"/>
                <a:cs typeface="Arial"/>
              </a:rPr>
              <a:t>authore</a:t>
            </a:r>
            <a:r>
              <a:rPr sz="1600" spc="0" dirty="0" smtClean="0">
                <a:latin typeface="Arial"/>
                <a:cs typeface="Arial"/>
              </a:rPr>
              <a:t>d </a:t>
            </a:r>
            <a:r>
              <a:rPr sz="1600" spc="-5" dirty="0" smtClean="0">
                <a:latin typeface="Arial"/>
                <a:cs typeface="Arial"/>
              </a:rPr>
              <a:t>mor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tha</a:t>
            </a:r>
            <a:r>
              <a:rPr sz="1600" spc="0" dirty="0" smtClean="0">
                <a:latin typeface="Arial"/>
                <a:cs typeface="Arial"/>
              </a:rPr>
              <a:t>n </a:t>
            </a:r>
            <a:r>
              <a:rPr sz="1600" spc="-5" dirty="0" smtClean="0">
                <a:latin typeface="Arial"/>
                <a:cs typeface="Arial"/>
              </a:rPr>
              <a:t>7</a:t>
            </a:r>
            <a:r>
              <a:rPr sz="1600" spc="0" dirty="0" smtClean="0">
                <a:latin typeface="Arial"/>
                <a:cs typeface="Arial"/>
              </a:rPr>
              <a:t>0 </a:t>
            </a:r>
            <a:r>
              <a:rPr sz="1600" spc="-5" dirty="0" smtClean="0">
                <a:latin typeface="Arial"/>
                <a:cs typeface="Arial"/>
              </a:rPr>
              <a:t>bill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5" dirty="0" smtClean="0">
                <a:latin typeface="Arial"/>
                <a:cs typeface="Arial"/>
              </a:rPr>
              <a:t>tha</a:t>
            </a:r>
            <a:r>
              <a:rPr sz="1600" spc="0" dirty="0" smtClean="0">
                <a:latin typeface="Arial"/>
                <a:cs typeface="Arial"/>
              </a:rPr>
              <a:t>t </a:t>
            </a:r>
            <a:r>
              <a:rPr sz="1600" spc="-5" dirty="0" smtClean="0">
                <a:latin typeface="Arial"/>
                <a:cs typeface="Arial"/>
              </a:rPr>
              <a:t>becam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law.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b="1" spc="-5" dirty="0" smtClean="0">
                <a:latin typeface="Arial"/>
                <a:cs typeface="Arial"/>
              </a:rPr>
              <a:t>Lo</a:t>
            </a:r>
            <a:r>
              <a:rPr sz="1600" b="1" spc="0" dirty="0" smtClean="0">
                <a:latin typeface="Arial"/>
                <a:cs typeface="Arial"/>
              </a:rPr>
              <a:t>s </a:t>
            </a:r>
            <a:r>
              <a:rPr sz="1600" b="1" spc="-5" dirty="0" smtClean="0">
                <a:latin typeface="Arial"/>
                <a:cs typeface="Arial"/>
              </a:rPr>
              <a:t>Angele</a:t>
            </a:r>
            <a:r>
              <a:rPr sz="1600" b="1" spc="0" dirty="0" smtClean="0">
                <a:latin typeface="Arial"/>
                <a:cs typeface="Arial"/>
              </a:rPr>
              <a:t>s </a:t>
            </a:r>
            <a:r>
              <a:rPr sz="1600" b="1" spc="-5" dirty="0" smtClean="0">
                <a:latin typeface="Arial"/>
                <a:cs typeface="Arial"/>
              </a:rPr>
              <a:t>Cit</a:t>
            </a:r>
            <a:r>
              <a:rPr sz="1600" b="1" spc="0" dirty="0" smtClean="0">
                <a:latin typeface="Arial"/>
                <a:cs typeface="Arial"/>
              </a:rPr>
              <a:t>y </a:t>
            </a:r>
            <a:r>
              <a:rPr sz="1600" b="1" spc="-5" dirty="0" smtClean="0">
                <a:latin typeface="Arial"/>
                <a:cs typeface="Arial"/>
              </a:rPr>
              <a:t>Counci</a:t>
            </a:r>
            <a:r>
              <a:rPr sz="1600" b="1" spc="0" dirty="0" smtClean="0">
                <a:latin typeface="Arial"/>
                <a:cs typeface="Arial"/>
              </a:rPr>
              <a:t>l </a:t>
            </a:r>
            <a:r>
              <a:rPr sz="1600" b="1" spc="-5" dirty="0" smtClean="0">
                <a:latin typeface="Arial"/>
                <a:cs typeface="Arial"/>
              </a:rPr>
              <a:t>(198</a:t>
            </a:r>
            <a:r>
              <a:rPr sz="1600" b="1" spc="0" dirty="0" smtClean="0">
                <a:latin typeface="Arial"/>
                <a:cs typeface="Arial"/>
              </a:rPr>
              <a:t>7 </a:t>
            </a:r>
            <a:r>
              <a:rPr sz="1600" b="1" spc="-5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o </a:t>
            </a:r>
            <a:r>
              <a:rPr sz="1600" b="1" spc="-5" dirty="0" smtClean="0">
                <a:latin typeface="Arial"/>
                <a:cs typeface="Arial"/>
              </a:rPr>
              <a:t>2003</a:t>
            </a:r>
            <a:r>
              <a:rPr sz="1600" b="1" spc="5" dirty="0" smtClean="0">
                <a:latin typeface="Arial"/>
                <a:cs typeface="Arial"/>
              </a:rPr>
              <a:t>)</a:t>
            </a:r>
            <a:r>
              <a:rPr sz="1600" b="1" spc="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69900" marR="12700">
              <a:lnSpc>
                <a:spcPct val="100000"/>
              </a:lnSpc>
              <a:spcBef>
                <a:spcPts val="5"/>
              </a:spcBef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spc="-5" dirty="0" smtClean="0">
                <a:latin typeface="Arial"/>
                <a:cs typeface="Arial"/>
              </a:rPr>
              <a:t>Chairma</a:t>
            </a:r>
            <a:r>
              <a:rPr sz="1600" spc="0" dirty="0" smtClean="0">
                <a:latin typeface="Arial"/>
                <a:cs typeface="Arial"/>
              </a:rPr>
              <a:t>n </a:t>
            </a:r>
            <a:r>
              <a:rPr sz="1600" spc="-5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f </a:t>
            </a:r>
            <a:r>
              <a:rPr sz="1600" spc="-5" dirty="0" smtClean="0">
                <a:latin typeface="Arial"/>
                <a:cs typeface="Arial"/>
              </a:rPr>
              <a:t>th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Ai</a:t>
            </a:r>
            <a:r>
              <a:rPr sz="1600" spc="0" dirty="0" smtClean="0">
                <a:latin typeface="Arial"/>
                <a:cs typeface="Arial"/>
              </a:rPr>
              <a:t>r </a:t>
            </a:r>
            <a:r>
              <a:rPr sz="1600" spc="-5" dirty="0" smtClean="0">
                <a:latin typeface="Arial"/>
                <a:cs typeface="Arial"/>
              </a:rPr>
              <a:t>Qualit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-5" dirty="0" smtClean="0">
                <a:latin typeface="Arial"/>
                <a:cs typeface="Arial"/>
              </a:rPr>
              <a:t>an</a:t>
            </a:r>
            <a:r>
              <a:rPr sz="1600" spc="0" dirty="0" smtClean="0">
                <a:latin typeface="Arial"/>
                <a:cs typeface="Arial"/>
              </a:rPr>
              <a:t>d </a:t>
            </a:r>
            <a:r>
              <a:rPr sz="1600" spc="-5" dirty="0" smtClean="0">
                <a:latin typeface="Arial"/>
                <a:cs typeface="Arial"/>
              </a:rPr>
              <a:t>Wast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5" dirty="0" smtClean="0">
                <a:latin typeface="Arial"/>
                <a:cs typeface="Arial"/>
              </a:rPr>
              <a:t>Management Committee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dirty="0" smtClean="0">
                <a:latin typeface="Arial"/>
                <a:cs typeface="Arial"/>
              </a:rPr>
              <a:t>Ch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rman of the </a:t>
            </a:r>
            <a:r>
              <a:rPr sz="1600" b="1" spc="-5" dirty="0" smtClean="0">
                <a:latin typeface="Arial"/>
                <a:cs typeface="Arial"/>
              </a:rPr>
              <a:t>Transportatio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5" dirty="0" smtClean="0">
                <a:latin typeface="Arial"/>
                <a:cs typeface="Arial"/>
              </a:rPr>
              <a:t> Committee.</a:t>
            </a:r>
            <a:endParaRPr sz="1600">
              <a:latin typeface="Arial"/>
              <a:cs typeface="Arial"/>
            </a:endParaRPr>
          </a:p>
          <a:p>
            <a:pPr marL="469900" marR="725170" indent="0">
              <a:lnSpc>
                <a:spcPct val="100299"/>
              </a:lnSpc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dirty="0" smtClean="0">
                <a:latin typeface="Arial"/>
                <a:cs typeface="Arial"/>
              </a:rPr>
              <a:t>Chairman of the Inter</a:t>
            </a:r>
            <a:r>
              <a:rPr sz="1600" spc="-10" dirty="0" smtClean="0">
                <a:latin typeface="Arial"/>
                <a:cs typeface="Arial"/>
              </a:rPr>
              <a:t>-</a:t>
            </a:r>
            <a:r>
              <a:rPr sz="1600" spc="-5" dirty="0" smtClean="0">
                <a:latin typeface="Arial"/>
                <a:cs typeface="Arial"/>
              </a:rPr>
              <a:t>Governmen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 Relations Committee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spc="-10" dirty="0" smtClean="0">
                <a:latin typeface="Arial"/>
                <a:cs typeface="Arial"/>
              </a:rPr>
              <a:t>V</a:t>
            </a:r>
            <a:r>
              <a:rPr sz="1600" spc="-5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ce</a:t>
            </a:r>
            <a:r>
              <a:rPr sz="1600" spc="-5" dirty="0" smtClean="0">
                <a:latin typeface="Arial"/>
                <a:cs typeface="Arial"/>
              </a:rPr>
              <a:t>-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</a:t>
            </a:r>
            <a:r>
              <a:rPr sz="1600" spc="-5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irman of the Pub</a:t>
            </a:r>
            <a:r>
              <a:rPr sz="1600" spc="-15" dirty="0" smtClean="0">
                <a:latin typeface="Arial"/>
                <a:cs typeface="Arial"/>
              </a:rPr>
              <a:t>l</a:t>
            </a:r>
            <a:r>
              <a:rPr sz="1600" spc="-5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5" dirty="0" smtClean="0">
                <a:latin typeface="Arial"/>
                <a:cs typeface="Arial"/>
              </a:rPr>
              <a:t> Safet</a:t>
            </a:r>
            <a:r>
              <a:rPr sz="1600" spc="0" dirty="0" smtClean="0">
                <a:latin typeface="Arial"/>
                <a:cs typeface="Arial"/>
              </a:rPr>
              <a:t>y</a:t>
            </a:r>
            <a:r>
              <a:rPr sz="1600" spc="-5" dirty="0" smtClean="0">
                <a:latin typeface="Arial"/>
                <a:cs typeface="Arial"/>
              </a:rPr>
              <a:t> Committee.</a:t>
            </a:r>
            <a:endParaRPr sz="1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spc="-10" dirty="0" smtClean="0">
                <a:latin typeface="Arial"/>
                <a:cs typeface="Arial"/>
              </a:rPr>
              <a:t>V</a:t>
            </a:r>
            <a:r>
              <a:rPr sz="1600" spc="-5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ce</a:t>
            </a:r>
            <a:r>
              <a:rPr sz="1600" spc="-10" dirty="0" smtClean="0">
                <a:latin typeface="Arial"/>
                <a:cs typeface="Arial"/>
              </a:rPr>
              <a:t>-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</a:t>
            </a:r>
            <a:r>
              <a:rPr sz="1600" spc="-5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irman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of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the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Rapid Transit District (RTD)</a:t>
            </a:r>
            <a:endParaRPr sz="1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spc="-5" dirty="0" smtClean="0">
                <a:latin typeface="Arial"/>
                <a:cs typeface="Arial"/>
              </a:rPr>
              <a:t>Publi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5" dirty="0" smtClean="0">
                <a:latin typeface="Arial"/>
                <a:cs typeface="Arial"/>
              </a:rPr>
              <a:t> Utilitie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 Transi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 an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5" dirty="0" smtClean="0">
                <a:latin typeface="Arial"/>
                <a:cs typeface="Arial"/>
              </a:rPr>
              <a:t> Energ</a:t>
            </a:r>
            <a:r>
              <a:rPr sz="1600" spc="0" dirty="0" smtClean="0">
                <a:latin typeface="Arial"/>
                <a:cs typeface="Arial"/>
              </a:rPr>
              <a:t>y</a:t>
            </a:r>
            <a:r>
              <a:rPr sz="1600" spc="-5" dirty="0" smtClean="0">
                <a:latin typeface="Arial"/>
                <a:cs typeface="Arial"/>
              </a:rPr>
              <a:t> Committee.</a:t>
            </a:r>
            <a:endParaRPr sz="1600">
              <a:latin typeface="Arial"/>
              <a:cs typeface="Arial"/>
            </a:endParaRPr>
          </a:p>
          <a:p>
            <a:pPr marL="12700" marR="111125">
              <a:lnSpc>
                <a:spcPct val="100299"/>
              </a:lnSpc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b="1" spc="-5" dirty="0" smtClean="0">
                <a:latin typeface="Arial"/>
                <a:cs typeface="Arial"/>
              </a:rPr>
              <a:t>Membe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f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th</a:t>
            </a:r>
            <a:r>
              <a:rPr sz="1600" b="1" spc="0" dirty="0" smtClean="0">
                <a:latin typeface="Arial"/>
                <a:cs typeface="Arial"/>
              </a:rPr>
              <a:t>e </a:t>
            </a:r>
            <a:r>
              <a:rPr sz="1600" b="1" spc="-5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A </a:t>
            </a:r>
            <a:r>
              <a:rPr sz="1600" b="1" spc="-5" dirty="0" smtClean="0">
                <a:latin typeface="Arial"/>
                <a:cs typeface="Arial"/>
              </a:rPr>
              <a:t>Count</a:t>
            </a:r>
            <a:r>
              <a:rPr sz="1600" b="1" spc="0" dirty="0" smtClean="0">
                <a:latin typeface="Arial"/>
                <a:cs typeface="Arial"/>
              </a:rPr>
              <a:t>y</a:t>
            </a:r>
            <a:r>
              <a:rPr sz="1600" b="1" spc="-15" dirty="0" smtClean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Transportatio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5" dirty="0" smtClean="0">
                <a:latin typeface="Arial"/>
                <a:cs typeface="Arial"/>
              </a:rPr>
              <a:t> Committee (LACTC)</a:t>
            </a:r>
            <a:endParaRPr sz="1600">
              <a:latin typeface="Arial"/>
              <a:cs typeface="Arial"/>
            </a:endParaRPr>
          </a:p>
          <a:p>
            <a:pPr marL="12700" marR="492125">
              <a:lnSpc>
                <a:spcPct val="100299"/>
              </a:lnSpc>
            </a:pPr>
            <a:r>
              <a:rPr sz="160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600" b="1" spc="-5" dirty="0" smtClean="0">
                <a:latin typeface="Arial"/>
                <a:cs typeface="Arial"/>
              </a:rPr>
              <a:t>Membe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f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th</a:t>
            </a:r>
            <a:r>
              <a:rPr sz="1600" b="1" spc="0" dirty="0" smtClean="0">
                <a:latin typeface="Arial"/>
                <a:cs typeface="Arial"/>
              </a:rPr>
              <a:t>e </a:t>
            </a:r>
            <a:r>
              <a:rPr sz="1600" b="1" spc="-5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A </a:t>
            </a:r>
            <a:r>
              <a:rPr sz="1600" b="1" spc="-5" dirty="0" smtClean="0">
                <a:latin typeface="Arial"/>
                <a:cs typeface="Arial"/>
              </a:rPr>
              <a:t>Met</a:t>
            </a:r>
            <a:r>
              <a:rPr sz="1600" b="1" spc="5" dirty="0" smtClean="0">
                <a:latin typeface="Arial"/>
                <a:cs typeface="Arial"/>
              </a:rPr>
              <a:t>r</a:t>
            </a:r>
            <a:r>
              <a:rPr sz="1600" b="1" spc="-5" dirty="0" smtClean="0">
                <a:latin typeface="Arial"/>
                <a:cs typeface="Arial"/>
              </a:rPr>
              <a:t>opolita</a:t>
            </a:r>
            <a:r>
              <a:rPr sz="1600" b="1" spc="0" dirty="0" smtClean="0">
                <a:latin typeface="Arial"/>
                <a:cs typeface="Arial"/>
              </a:rPr>
              <a:t>n </a:t>
            </a:r>
            <a:r>
              <a:rPr sz="1600" b="1" spc="-5" dirty="0" smtClean="0">
                <a:latin typeface="Arial"/>
                <a:cs typeface="Arial"/>
              </a:rPr>
              <a:t>Transi</a:t>
            </a:r>
            <a:r>
              <a:rPr sz="1600" b="1" spc="0" dirty="0" smtClean="0">
                <a:latin typeface="Arial"/>
                <a:cs typeface="Arial"/>
              </a:rPr>
              <a:t>t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Authority </a:t>
            </a:r>
            <a:r>
              <a:rPr sz="1600" b="1" spc="0" dirty="0" smtClean="0">
                <a:latin typeface="Arial"/>
                <a:cs typeface="Arial"/>
              </a:rPr>
              <a:t>(LAMTA).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2476500"/>
            <a:ext cx="1498854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80"/>
    </mc:Choice>
    <mc:Fallback>
      <p:transition spd="slow" advTm="1048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1600200"/>
            <a:ext cx="5454396" cy="1187196"/>
          </a:xfrm>
          <a:custGeom>
            <a:avLst/>
            <a:gdLst/>
            <a:ahLst/>
            <a:cxnLst/>
            <a:rect l="l" t="t" r="r" b="b"/>
            <a:pathLst>
              <a:path w="5454396" h="1187196">
                <a:moveTo>
                  <a:pt x="0" y="0"/>
                </a:moveTo>
                <a:lnTo>
                  <a:pt x="0" y="1187196"/>
                </a:lnTo>
                <a:lnTo>
                  <a:pt x="5454396" y="1187195"/>
                </a:lnTo>
                <a:lnTo>
                  <a:pt x="5454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914400"/>
            <a:ext cx="5410200" cy="528828"/>
          </a:xfrm>
          <a:custGeom>
            <a:avLst/>
            <a:gdLst/>
            <a:ahLst/>
            <a:cxnLst/>
            <a:rect l="l" t="t" r="r" b="b"/>
            <a:pathLst>
              <a:path w="5410200" h="528828">
                <a:moveTo>
                  <a:pt x="0" y="0"/>
                </a:moveTo>
                <a:lnTo>
                  <a:pt x="0" y="528828"/>
                </a:lnTo>
                <a:lnTo>
                  <a:pt x="5410200" y="528828"/>
                </a:lnTo>
                <a:lnTo>
                  <a:pt x="541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990600"/>
            <a:ext cx="136017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502" y="988314"/>
            <a:ext cx="7773034" cy="4504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81805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3"/>
              </a:spcBef>
            </a:pPr>
            <a:endParaRPr sz="1300"/>
          </a:p>
          <a:p>
            <a:pPr marL="2688590" marR="441325" indent="-635" algn="ctr">
              <a:lnSpc>
                <a:spcPts val="287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1973-199</a:t>
            </a:r>
            <a:r>
              <a:rPr sz="2400" b="1" spc="-15" dirty="0" smtClean="0">
                <a:latin typeface="Berlin Sans FB Demi"/>
                <a:cs typeface="Berlin Sans FB Demi"/>
              </a:rPr>
              <a:t>3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Thoma</a:t>
            </a:r>
            <a:r>
              <a:rPr sz="2400" b="1" spc="-10" dirty="0" smtClean="0">
                <a:latin typeface="Berlin Sans FB Demi"/>
                <a:cs typeface="Berlin Sans FB Demi"/>
              </a:rPr>
              <a:t>s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“T</a:t>
            </a:r>
            <a:r>
              <a:rPr sz="2400" b="1" spc="-10" dirty="0" smtClean="0">
                <a:latin typeface="Berlin Sans FB Demi"/>
                <a:cs typeface="Berlin Sans FB Demi"/>
              </a:rPr>
              <a:t>o</a:t>
            </a:r>
            <a:r>
              <a:rPr sz="2400" b="1" spc="-5" dirty="0" smtClean="0">
                <a:latin typeface="Berlin Sans FB Demi"/>
                <a:cs typeface="Berlin Sans FB Demi"/>
              </a:rPr>
              <a:t>m</a:t>
            </a:r>
            <a:r>
              <a:rPr sz="2400" b="1" spc="0" dirty="0" smtClean="0">
                <a:latin typeface="Berlin Sans FB Demi"/>
                <a:cs typeface="Berlin Sans FB Demi"/>
              </a:rPr>
              <a:t>” B</a:t>
            </a:r>
            <a:r>
              <a:rPr sz="2400" b="1" spc="-20" dirty="0" smtClean="0">
                <a:latin typeface="Berlin Sans FB Demi"/>
                <a:cs typeface="Berlin Sans FB Demi"/>
              </a:rPr>
              <a:t>radley</a:t>
            </a:r>
            <a:r>
              <a:rPr sz="2400" b="1" spc="-15" dirty="0" smtClean="0">
                <a:latin typeface="Berlin Sans FB Demi"/>
                <a:cs typeface="Berlin Sans FB Demi"/>
              </a:rPr>
              <a:t> Mayor of Los Angeles, California – </a:t>
            </a:r>
            <a:r>
              <a:rPr sz="2400" b="1" spc="-5" dirty="0" smtClean="0">
                <a:latin typeface="Berlin Sans FB Demi"/>
                <a:cs typeface="Berlin Sans FB Demi"/>
              </a:rPr>
              <a:t>Fiv</a:t>
            </a:r>
            <a:r>
              <a:rPr sz="2400" b="1" spc="0" dirty="0" smtClean="0">
                <a:latin typeface="Berlin Sans FB Demi"/>
                <a:cs typeface="Berlin Sans FB Demi"/>
              </a:rPr>
              <a:t>e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Terms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8"/>
              </a:spcBef>
            </a:pPr>
            <a:endParaRPr sz="1000"/>
          </a:p>
          <a:p>
            <a:pPr marL="12700" marR="12700" indent="0">
              <a:lnSpc>
                <a:spcPct val="100099"/>
              </a:lnSpc>
            </a:pPr>
            <a:r>
              <a:rPr sz="1800" spc="-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Januar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29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1993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forme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Angele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Mayo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To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5" dirty="0" smtClean="0">
                <a:latin typeface="Arial"/>
                <a:cs typeface="Arial"/>
              </a:rPr>
              <a:t> Bradle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stoo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among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swarm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public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officials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transit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agency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staffers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cramped </a:t>
            </a:r>
            <a:r>
              <a:rPr sz="1800" spc="-5" dirty="0" smtClean="0">
                <a:latin typeface="Arial"/>
                <a:cs typeface="Arial"/>
              </a:rPr>
              <a:t>Pershin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 Squar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subwa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platform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5" dirty="0" smtClean="0">
                <a:latin typeface="Arial"/>
                <a:cs typeface="Arial"/>
              </a:rPr>
              <a:t> Standin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 shoulder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abov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everyon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else, includin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 then-Californi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Gov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5" dirty="0" smtClean="0">
                <a:latin typeface="Arial"/>
                <a:cs typeface="Arial"/>
              </a:rPr>
              <a:t> Pet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Wilson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Bradle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proudl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inaugurate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the openin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firs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moder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subwa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Angeles.</a:t>
            </a:r>
            <a:endParaRPr sz="1800">
              <a:latin typeface="Arial"/>
              <a:cs typeface="Arial"/>
            </a:endParaRPr>
          </a:p>
          <a:p>
            <a:pPr marL="12700" marR="102870" indent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“Twenty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years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long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time.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That’s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how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long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have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been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pushing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this </a:t>
            </a:r>
            <a:r>
              <a:rPr sz="1800" spc="-5" dirty="0" smtClean="0">
                <a:latin typeface="Arial"/>
                <a:cs typeface="Arial"/>
              </a:rPr>
              <a:t>dream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thi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visio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wha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shoul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d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5" dirty="0" smtClean="0">
                <a:latin typeface="Arial"/>
                <a:cs typeface="Arial"/>
              </a:rPr>
              <a:t> 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Angele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County,</a:t>
            </a:r>
            <a:r>
              <a:rPr sz="1800" spc="0" dirty="0" smtClean="0">
                <a:latin typeface="Arial"/>
                <a:cs typeface="Arial"/>
              </a:rPr>
              <a:t>”</a:t>
            </a:r>
            <a:r>
              <a:rPr sz="1800" spc="-5" dirty="0" smtClean="0">
                <a:latin typeface="Arial"/>
                <a:cs typeface="Arial"/>
              </a:rPr>
              <a:t> Bradley</a:t>
            </a:r>
            <a:endParaRPr sz="1800">
              <a:latin typeface="Arial"/>
              <a:cs typeface="Arial"/>
            </a:endParaRPr>
          </a:p>
          <a:p>
            <a:pPr marL="12700" marR="521334">
              <a:lnSpc>
                <a:spcPct val="100000"/>
              </a:lnSpc>
              <a:spcBef>
                <a:spcPts val="5"/>
              </a:spcBef>
            </a:pPr>
            <a:r>
              <a:rPr sz="1800" dirty="0" smtClean="0">
                <a:latin typeface="Arial"/>
                <a:cs typeface="Arial"/>
              </a:rPr>
              <a:t>said,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referring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subway’s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quixotic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path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reality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‘93.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“I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made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promise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when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mayor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1973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that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18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months,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we’d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deliver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990600"/>
            <a:ext cx="1371600" cy="1676400"/>
          </a:xfrm>
          <a:custGeom>
            <a:avLst/>
            <a:gdLst/>
            <a:ahLst/>
            <a:cxnLst/>
            <a:rect l="l" t="t" r="r" b="b"/>
            <a:pathLst>
              <a:path w="1371600" h="1676400">
                <a:moveTo>
                  <a:pt x="0" y="0"/>
                </a:moveTo>
                <a:lnTo>
                  <a:pt x="0" y="1676400"/>
                </a:lnTo>
                <a:lnTo>
                  <a:pt x="1371600" y="167640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502" y="5483352"/>
            <a:ext cx="776033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breakin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 groun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fo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b="1" u="heavy" spc="0" dirty="0" smtClean="0">
                <a:latin typeface="Arial"/>
                <a:cs typeface="Arial"/>
              </a:rPr>
              <a:t>rapid</a:t>
            </a:r>
            <a:r>
              <a:rPr sz="1800" b="1" u="heavy" spc="-5" dirty="0" smtClean="0">
                <a:latin typeface="Arial"/>
                <a:cs typeface="Arial"/>
              </a:rPr>
              <a:t> </a:t>
            </a:r>
            <a:r>
              <a:rPr sz="1800" b="1" u="heavy" spc="0" dirty="0" smtClean="0">
                <a:latin typeface="Arial"/>
                <a:cs typeface="Arial"/>
              </a:rPr>
              <a:t>transit.</a:t>
            </a:r>
            <a:r>
              <a:rPr sz="1800" b="1" u="heavy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Well,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I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missed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only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few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months…”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33"/>
    </mc:Choice>
    <mc:Fallback>
      <p:transition spd="slow" advTm="1083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282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14400"/>
            <a:ext cx="7315200" cy="528828"/>
          </a:xfrm>
          <a:custGeom>
            <a:avLst/>
            <a:gdLst/>
            <a:ahLst/>
            <a:cxnLst/>
            <a:rect l="l" t="t" r="r" b="b"/>
            <a:pathLst>
              <a:path w="7315200" h="528828">
                <a:moveTo>
                  <a:pt x="0" y="0"/>
                </a:moveTo>
                <a:lnTo>
                  <a:pt x="0" y="528828"/>
                </a:lnTo>
                <a:lnTo>
                  <a:pt x="7315200" y="528828"/>
                </a:lnTo>
                <a:lnTo>
                  <a:pt x="7315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1600200"/>
            <a:ext cx="1069848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501" y="988314"/>
            <a:ext cx="7331075" cy="438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9539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3"/>
              </a:spcBef>
            </a:pPr>
            <a:endParaRPr sz="1100"/>
          </a:p>
          <a:p>
            <a:pPr marL="1441450" marR="1461770" indent="-1270" algn="ctr">
              <a:lnSpc>
                <a:spcPts val="2870"/>
              </a:lnSpc>
              <a:tabLst>
                <a:tab pos="2336165" algn="l"/>
              </a:tabLst>
            </a:pPr>
            <a:r>
              <a:rPr sz="2400" b="1" spc="-15" dirty="0" smtClean="0">
                <a:latin typeface="Berlin Sans FB Demi"/>
                <a:cs typeface="Berlin Sans FB Demi"/>
              </a:rPr>
              <a:t>1972-Present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Former </a:t>
            </a:r>
            <a:r>
              <a:rPr sz="2400" b="1" spc="-20" dirty="0" smtClean="0">
                <a:latin typeface="Berlin Sans FB Demi"/>
                <a:cs typeface="Berlin Sans FB Demi"/>
              </a:rPr>
              <a:t>MTA B</a:t>
            </a:r>
            <a:r>
              <a:rPr sz="2400" b="1" spc="-15" dirty="0" smtClean="0">
                <a:latin typeface="Berlin Sans FB Demi"/>
                <a:cs typeface="Berlin Sans FB Demi"/>
              </a:rPr>
              <a:t>oard Chair	Yvonne Brathwaite Burke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7"/>
              </a:spcBef>
            </a:pPr>
            <a:endParaRPr sz="1400"/>
          </a:p>
          <a:p>
            <a:pPr marL="12700" marR="367030">
              <a:lnSpc>
                <a:spcPts val="287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March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29,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2012,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nominated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by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President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u="heavy" spc="-20" dirty="0" smtClean="0">
                <a:solidFill>
                  <a:srgbClr val="009A9A"/>
                </a:solidFill>
                <a:latin typeface="Berlin Sans FB Demi"/>
                <a:cs typeface="Berlin Sans FB Demi"/>
                <a:hlinkClick r:id="rId3"/>
              </a:rPr>
              <a:t>Barack</a:t>
            </a:r>
            <a:r>
              <a:rPr sz="2400" b="1" spc="-15" dirty="0" smtClean="0">
                <a:solidFill>
                  <a:srgbClr val="009A9A"/>
                </a:solidFill>
                <a:latin typeface="Berlin Sans FB Demi"/>
                <a:cs typeface="Berlin Sans FB Demi"/>
              </a:rPr>
              <a:t> </a:t>
            </a:r>
            <a:r>
              <a:rPr sz="2400" b="1" u="heavy" spc="-25" dirty="0" smtClean="0">
                <a:solidFill>
                  <a:srgbClr val="009A9A"/>
                </a:solidFill>
                <a:latin typeface="Berlin Sans FB Demi"/>
                <a:cs typeface="Berlin Sans FB Demi"/>
                <a:hlinkClick r:id="rId3"/>
              </a:rPr>
              <a:t>Obam</a:t>
            </a:r>
            <a:r>
              <a:rPr sz="2400" b="1" u="heavy" spc="-15" dirty="0" smtClean="0">
                <a:solidFill>
                  <a:srgbClr val="009A9A"/>
                </a:solidFill>
                <a:latin typeface="Berlin Sans FB Demi"/>
                <a:cs typeface="Berlin Sans FB Demi"/>
                <a:hlinkClick r:id="rId3"/>
              </a:rPr>
              <a:t>a</a:t>
            </a:r>
            <a:r>
              <a:rPr sz="2400" b="1" spc="5" dirty="0" smtClean="0">
                <a:solidFill>
                  <a:srgbClr val="009A9A"/>
                </a:solidFill>
                <a:latin typeface="Berlin Sans FB Demi"/>
                <a:cs typeface="Berlin Sans FB Demi"/>
                <a:hlinkClick r:id="rId3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  <a:hlinkClick r:id="rId3"/>
              </a:rPr>
              <a:t>to </a:t>
            </a:r>
            <a:r>
              <a:rPr sz="2400" b="1" spc="-15" dirty="0" smtClean="0">
                <a:latin typeface="Berlin Sans FB Demi"/>
                <a:cs typeface="Berlin Sans FB Demi"/>
              </a:rPr>
              <a:t>serve as Director of the Amtrak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  <a:hlinkClick r:id="rId3"/>
              </a:rPr>
              <a:t>Board of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  <a:hlinkClick r:id="rId3"/>
              </a:rPr>
              <a:t>Directors</a:t>
            </a:r>
            <a:r>
              <a:rPr sz="1800" spc="0" dirty="0" smtClean="0">
                <a:latin typeface="Arial"/>
                <a:cs typeface="Arial"/>
                <a:hlinkClick r:id="rId3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/>
          </a:p>
          <a:p>
            <a:pPr marL="100965" algn="ctr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1967-197</a:t>
            </a:r>
            <a:r>
              <a:rPr sz="1800" spc="0" dirty="0" smtClean="0">
                <a:latin typeface="Arial"/>
                <a:cs typeface="Arial"/>
              </a:rPr>
              <a:t>2</a:t>
            </a:r>
            <a:r>
              <a:rPr sz="1800" spc="-5" dirty="0" smtClean="0">
                <a:latin typeface="Arial"/>
                <a:cs typeface="Arial"/>
              </a:rPr>
              <a:t> Californi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Stat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Assemblymember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63r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District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1972-197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-5" dirty="0" smtClean="0">
                <a:latin typeface="Arial"/>
                <a:cs typeface="Arial"/>
              </a:rPr>
              <a:t> California'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Firs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5" dirty="0" smtClean="0">
                <a:latin typeface="Arial"/>
                <a:cs typeface="Arial"/>
              </a:rPr>
              <a:t>Blac</a:t>
            </a:r>
            <a:r>
              <a:rPr sz="1800" spc="0" dirty="0" smtClean="0">
                <a:latin typeface="Arial"/>
                <a:cs typeface="Arial"/>
              </a:rPr>
              <a:t>k </a:t>
            </a:r>
            <a:r>
              <a:rPr sz="1800" spc="-5" dirty="0" smtClean="0">
                <a:latin typeface="Arial"/>
                <a:cs typeface="Arial"/>
              </a:rPr>
              <a:t>Congresswoman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1979-198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5" dirty="0" smtClean="0">
                <a:latin typeface="Arial"/>
                <a:cs typeface="Arial"/>
              </a:rPr>
              <a:t> 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Angele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Count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Boar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Supervisor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4t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 District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1600200"/>
            <a:ext cx="1176527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6378" y="5358993"/>
            <a:ext cx="670750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1972-200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-5" dirty="0" smtClean="0">
                <a:latin typeface="Arial"/>
                <a:cs typeface="Arial"/>
              </a:rPr>
              <a:t> 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Angele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Count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Boar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Supervisor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2n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District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69"/>
    </mc:Choice>
    <mc:Fallback>
      <p:transition spd="slow" advTm="10569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282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7315200" cy="528828"/>
          </a:xfrm>
          <a:custGeom>
            <a:avLst/>
            <a:gdLst/>
            <a:ahLst/>
            <a:cxnLst/>
            <a:rect l="l" t="t" r="r" b="b"/>
            <a:pathLst>
              <a:path w="7315200" h="528828">
                <a:moveTo>
                  <a:pt x="0" y="0"/>
                </a:moveTo>
                <a:lnTo>
                  <a:pt x="0" y="528828"/>
                </a:lnTo>
                <a:lnTo>
                  <a:pt x="7315200" y="528828"/>
                </a:lnTo>
                <a:lnTo>
                  <a:pt x="7315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600200"/>
            <a:ext cx="1282204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902" y="988314"/>
            <a:ext cx="7445375" cy="538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640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887855" algn="ctr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2013-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MARK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RIDLEY-THOMAS,</a:t>
            </a:r>
            <a:endParaRPr sz="1800">
              <a:latin typeface="Arial"/>
              <a:cs typeface="Arial"/>
            </a:endParaRPr>
          </a:p>
          <a:p>
            <a:pPr marL="2367915" marR="479425" indent="0" algn="ctr">
              <a:lnSpc>
                <a:spcPts val="2170"/>
              </a:lnSpc>
              <a:spcBef>
                <a:spcPts val="65"/>
              </a:spcBef>
            </a:pPr>
            <a:r>
              <a:rPr sz="1800" b="1" dirty="0" smtClean="0">
                <a:latin typeface="Arial"/>
                <a:cs typeface="Arial"/>
              </a:rPr>
              <a:t>Los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Angeles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County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Board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Supervisors </a:t>
            </a:r>
            <a:r>
              <a:rPr sz="1800" b="1" spc="-5" dirty="0" smtClean="0">
                <a:latin typeface="Arial"/>
                <a:cs typeface="Arial"/>
              </a:rPr>
              <a:t>Superviso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5" dirty="0" smtClean="0">
                <a:latin typeface="Arial"/>
                <a:cs typeface="Arial"/>
              </a:rPr>
              <a:t> Distric</a:t>
            </a:r>
            <a:r>
              <a:rPr sz="1800" b="1" spc="0" dirty="0" smtClean="0">
                <a:latin typeface="Arial"/>
                <a:cs typeface="Arial"/>
              </a:rPr>
              <a:t>t</a:t>
            </a:r>
            <a:r>
              <a:rPr sz="1800" b="1" spc="-5" dirty="0" smtClean="0">
                <a:latin typeface="Arial"/>
                <a:cs typeface="Arial"/>
              </a:rPr>
              <a:t> 2nd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8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56210">
              <a:lnSpc>
                <a:spcPct val="100099"/>
              </a:lnSpc>
            </a:pPr>
            <a:r>
              <a:rPr sz="1800" dirty="0" smtClean="0">
                <a:latin typeface="Arial"/>
                <a:cs typeface="Arial"/>
              </a:rPr>
              <a:t>MRT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vision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connect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Crenshaw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public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transit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rail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line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airport. “This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would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link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airport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terminals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Metro’s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Crenshaw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Green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lines </a:t>
            </a:r>
            <a:r>
              <a:rPr sz="1800" spc="-5" dirty="0" smtClean="0">
                <a:latin typeface="Arial"/>
                <a:cs typeface="Arial"/>
              </a:rPr>
              <a:t>wit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 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“automate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peopl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mover</a:t>
            </a:r>
            <a:r>
              <a:rPr sz="1800" spc="0" dirty="0" smtClean="0">
                <a:latin typeface="Arial"/>
                <a:cs typeface="Arial"/>
              </a:rPr>
              <a:t>”</a:t>
            </a:r>
            <a:r>
              <a:rPr sz="1800" spc="-5" dirty="0" smtClean="0">
                <a:latin typeface="Arial"/>
                <a:cs typeface="Arial"/>
              </a:rPr>
              <a:t> simila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t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5" dirty="0" smtClean="0">
                <a:latin typeface="Arial"/>
                <a:cs typeface="Arial"/>
              </a:rPr>
              <a:t> thos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use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airport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such 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San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Francisco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Newark,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New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Jersey.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“The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Crenshaw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rail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line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</a:t>
            </a:r>
            <a:r>
              <a:rPr sz="1800" spc="-5" dirty="0" smtClean="0">
                <a:latin typeface="Arial"/>
                <a:cs typeface="Arial"/>
              </a:rPr>
              <a:t>schedule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t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5" dirty="0" smtClean="0">
                <a:latin typeface="Arial"/>
                <a:cs typeface="Arial"/>
              </a:rPr>
              <a:t> ope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2019”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1557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b="1" spc="0" dirty="0" smtClean="0">
                <a:latin typeface="Arial"/>
                <a:cs typeface="Arial"/>
              </a:rPr>
              <a:t>2008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–Present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Los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Angeles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County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Board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Supervisors</a:t>
            </a:r>
            <a:endParaRPr sz="18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2006-200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-5" dirty="0" smtClean="0">
                <a:latin typeface="Arial"/>
                <a:cs typeface="Arial"/>
              </a:rPr>
              <a:t> Californi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Stat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Assemblymember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26t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 District</a:t>
            </a:r>
            <a:endParaRPr sz="18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5"/>
              </a:spcBef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2002-200</a:t>
            </a:r>
            <a:r>
              <a:rPr sz="1800" spc="0" dirty="0" smtClean="0">
                <a:latin typeface="Arial"/>
                <a:cs typeface="Arial"/>
              </a:rPr>
              <a:t>6</a:t>
            </a:r>
            <a:r>
              <a:rPr sz="1800" spc="-5" dirty="0" smtClean="0">
                <a:latin typeface="Arial"/>
                <a:cs typeface="Arial"/>
              </a:rPr>
              <a:t> Californi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Stat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Assemblymember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48t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 District</a:t>
            </a:r>
            <a:endParaRPr sz="18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1991-200</a:t>
            </a:r>
            <a:r>
              <a:rPr sz="1800" spc="0" dirty="0" smtClean="0">
                <a:latin typeface="Arial"/>
                <a:cs typeface="Arial"/>
              </a:rPr>
              <a:t>2</a:t>
            </a:r>
            <a:r>
              <a:rPr sz="1800" spc="-5" dirty="0" smtClean="0">
                <a:latin typeface="Arial"/>
                <a:cs typeface="Arial"/>
              </a:rPr>
              <a:t> 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Angele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Cit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Council</a:t>
            </a:r>
            <a:endParaRPr sz="18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5"/>
              </a:spcBef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1972-197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-5" dirty="0" smtClean="0">
                <a:latin typeface="Arial"/>
                <a:cs typeface="Arial"/>
              </a:rPr>
              <a:t> Californi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Stat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Assembleman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3"/>
    </mc:Choice>
    <mc:Fallback>
      <p:transition spd="slow" advTm="1074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282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7315200" cy="528828"/>
          </a:xfrm>
          <a:custGeom>
            <a:avLst/>
            <a:gdLst/>
            <a:ahLst/>
            <a:cxnLst/>
            <a:rect l="l" t="t" r="r" b="b"/>
            <a:pathLst>
              <a:path w="7315200" h="528828">
                <a:moveTo>
                  <a:pt x="0" y="0"/>
                </a:moveTo>
                <a:lnTo>
                  <a:pt x="0" y="528828"/>
                </a:lnTo>
                <a:lnTo>
                  <a:pt x="7315200" y="528828"/>
                </a:lnTo>
                <a:lnTo>
                  <a:pt x="7315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25600" y="988314"/>
            <a:ext cx="5283835" cy="1134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57200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Crenshaw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&amp;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Exposition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Metro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Line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Construction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2209800"/>
            <a:ext cx="5029200" cy="3941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4500" y="2171700"/>
            <a:ext cx="5105400" cy="4018026"/>
          </a:xfrm>
          <a:custGeom>
            <a:avLst/>
            <a:gdLst/>
            <a:ahLst/>
            <a:cxnLst/>
            <a:rect l="l" t="t" r="r" b="b"/>
            <a:pathLst>
              <a:path w="5105400" h="4018026">
                <a:moveTo>
                  <a:pt x="0" y="4018026"/>
                </a:moveTo>
                <a:lnTo>
                  <a:pt x="0" y="0"/>
                </a:lnTo>
                <a:lnTo>
                  <a:pt x="5105400" y="0"/>
                </a:lnTo>
                <a:lnTo>
                  <a:pt x="5105400" y="4018026"/>
                </a:lnTo>
                <a:lnTo>
                  <a:pt x="0" y="4018026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5"/>
    </mc:Choice>
    <mc:Fallback>
      <p:transition spd="slow" advTm="5535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282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7315200" cy="528828"/>
          </a:xfrm>
          <a:custGeom>
            <a:avLst/>
            <a:gdLst/>
            <a:ahLst/>
            <a:cxnLst/>
            <a:rect l="l" t="t" r="r" b="b"/>
            <a:pathLst>
              <a:path w="7315200" h="528828">
                <a:moveTo>
                  <a:pt x="0" y="0"/>
                </a:moveTo>
                <a:lnTo>
                  <a:pt x="0" y="528828"/>
                </a:lnTo>
                <a:lnTo>
                  <a:pt x="7315200" y="528828"/>
                </a:lnTo>
                <a:lnTo>
                  <a:pt x="7315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625" y="988314"/>
            <a:ext cx="7124065" cy="535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120014" algn="ctr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LEADERS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302000" marR="49530" indent="-165227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2007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&amp;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2011 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City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Los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Angeles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Council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member </a:t>
            </a:r>
            <a:r>
              <a:rPr sz="1800" b="1" spc="-5" dirty="0" smtClean="0">
                <a:latin typeface="Arial"/>
                <a:cs typeface="Arial"/>
              </a:rPr>
              <a:t>Her</a:t>
            </a:r>
            <a:r>
              <a:rPr sz="1800" b="1" spc="0" dirty="0" smtClean="0">
                <a:latin typeface="Arial"/>
                <a:cs typeface="Arial"/>
              </a:rPr>
              <a:t>b</a:t>
            </a:r>
            <a:r>
              <a:rPr sz="1800" b="1" spc="-5" dirty="0" smtClean="0">
                <a:latin typeface="Arial"/>
                <a:cs typeface="Arial"/>
              </a:rPr>
              <a:t> J</a:t>
            </a:r>
            <a:r>
              <a:rPr sz="1800" b="1" spc="0" dirty="0" smtClean="0">
                <a:latin typeface="Arial"/>
                <a:cs typeface="Arial"/>
              </a:rPr>
              <a:t>.</a:t>
            </a:r>
            <a:r>
              <a:rPr sz="1800" b="1" spc="-5" dirty="0" smtClean="0">
                <a:latin typeface="Arial"/>
                <a:cs typeface="Arial"/>
              </a:rPr>
              <a:t> Wesson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-5" dirty="0" smtClean="0">
                <a:latin typeface="Arial"/>
                <a:cs typeface="Arial"/>
              </a:rPr>
              <a:t> Jr.</a:t>
            </a:r>
            <a:endParaRPr sz="1800">
              <a:latin typeface="Arial"/>
              <a:cs typeface="Arial"/>
            </a:endParaRPr>
          </a:p>
          <a:p>
            <a:pPr marL="1612900" marR="12700" indent="679450">
              <a:lnSpc>
                <a:spcPct val="100000"/>
              </a:lnSpc>
              <a:spcBef>
                <a:spcPts val="5"/>
              </a:spcBef>
            </a:pPr>
            <a:r>
              <a:rPr sz="1800" b="1" spc="-5" dirty="0" smtClean="0">
                <a:latin typeface="Arial"/>
                <a:cs typeface="Arial"/>
              </a:rPr>
              <a:t>Presiden</a:t>
            </a:r>
            <a:r>
              <a:rPr sz="1800" b="1" spc="0" dirty="0" smtClean="0">
                <a:latin typeface="Arial"/>
                <a:cs typeface="Arial"/>
              </a:rPr>
              <a:t>t</a:t>
            </a:r>
            <a:r>
              <a:rPr sz="1800" b="1" spc="-5" dirty="0" smtClean="0">
                <a:latin typeface="Arial"/>
                <a:cs typeface="Arial"/>
              </a:rPr>
              <a:t> o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-5" dirty="0" smtClean="0">
                <a:latin typeface="Arial"/>
                <a:cs typeface="Arial"/>
              </a:rPr>
              <a:t> Lo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5" dirty="0" smtClean="0">
                <a:latin typeface="Arial"/>
                <a:cs typeface="Arial"/>
              </a:rPr>
              <a:t> Angele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5" dirty="0" smtClean="0">
                <a:latin typeface="Arial"/>
                <a:cs typeface="Arial"/>
              </a:rPr>
              <a:t> Cit</a:t>
            </a:r>
            <a:r>
              <a:rPr sz="1800" b="1" spc="0" dirty="0" smtClean="0">
                <a:latin typeface="Arial"/>
                <a:cs typeface="Arial"/>
              </a:rPr>
              <a:t>y</a:t>
            </a:r>
            <a:r>
              <a:rPr sz="1800" b="1" spc="-5" dirty="0" smtClean="0">
                <a:latin typeface="Arial"/>
                <a:cs typeface="Arial"/>
              </a:rPr>
              <a:t> Council Membe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5" dirty="0" smtClean="0">
                <a:latin typeface="Arial"/>
                <a:cs typeface="Arial"/>
              </a:rPr>
              <a:t> o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-5" dirty="0" smtClean="0">
                <a:latin typeface="Arial"/>
                <a:cs typeface="Arial"/>
              </a:rPr>
              <a:t> th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Expositio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-5" dirty="0" smtClean="0">
                <a:latin typeface="Arial"/>
                <a:cs typeface="Arial"/>
              </a:rPr>
              <a:t> Metr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-5" dirty="0" smtClean="0">
                <a:latin typeface="Arial"/>
                <a:cs typeface="Arial"/>
              </a:rPr>
              <a:t> Lin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C</a:t>
            </a:r>
            <a:r>
              <a:rPr sz="1800" b="1" spc="-5" dirty="0" smtClean="0">
                <a:latin typeface="Arial"/>
                <a:cs typeface="Arial"/>
              </a:rPr>
              <a:t>onstruction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8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 marR="762635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Distric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boundarie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includ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Crensha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-5" dirty="0" smtClean="0">
                <a:latin typeface="Arial"/>
                <a:cs typeface="Arial"/>
              </a:rPr>
              <a:t> Distric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&amp;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5" dirty="0" smtClean="0">
                <a:latin typeface="Arial"/>
                <a:cs typeface="Arial"/>
              </a:rPr>
              <a:t> Lemert historicall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blac</a:t>
            </a: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-5" dirty="0" smtClean="0">
                <a:latin typeface="Arial"/>
                <a:cs typeface="Arial"/>
              </a:rPr>
              <a:t> neighborhood.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33"/>
              </a:spcBef>
            </a:pPr>
            <a:endParaRPr sz="1300"/>
          </a:p>
          <a:p>
            <a:pPr marL="3937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b="1" spc="0" dirty="0" smtClean="0">
                <a:latin typeface="Arial"/>
                <a:cs typeface="Arial"/>
              </a:rPr>
              <a:t>2007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–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P</a:t>
            </a:r>
            <a:r>
              <a:rPr sz="1800" b="1" spc="0" dirty="0" smtClean="0">
                <a:latin typeface="Arial"/>
                <a:cs typeface="Arial"/>
              </a:rPr>
              <a:t>resent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 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City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Los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Angeles</a:t>
            </a:r>
            <a:endParaRPr sz="18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Counci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5" dirty="0" smtClean="0">
                <a:latin typeface="Arial"/>
                <a:cs typeface="Arial"/>
              </a:rPr>
              <a:t> Distric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10th</a:t>
            </a:r>
            <a:endParaRPr sz="18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5"/>
              </a:spcBef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0" dirty="0" smtClean="0">
                <a:latin typeface="Arial"/>
                <a:cs typeface="Arial"/>
              </a:rPr>
              <a:t>Chair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Arts,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Parks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Neighborhoods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0" dirty="0" smtClean="0">
                <a:latin typeface="Arial"/>
                <a:cs typeface="Arial"/>
              </a:rPr>
              <a:t>Chairs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Rules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Elections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Committee.</a:t>
            </a:r>
            <a:endParaRPr sz="1800">
              <a:latin typeface="Arial"/>
              <a:cs typeface="Arial"/>
            </a:endParaRPr>
          </a:p>
          <a:p>
            <a:pPr marL="393700" marR="71755">
              <a:lnSpc>
                <a:spcPts val="2170"/>
              </a:lnSpc>
              <a:spcBef>
                <a:spcPts val="65"/>
              </a:spcBef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Membe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th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Housing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Communit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Economi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5" dirty="0" smtClean="0">
                <a:latin typeface="Arial"/>
                <a:cs typeface="Arial"/>
              </a:rPr>
              <a:t> Development (HCED)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ts val="2085"/>
              </a:lnSpc>
            </a:pPr>
            <a:r>
              <a:rPr sz="1800" spc="-10" dirty="0" smtClean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800" spc="-5" dirty="0" smtClean="0">
                <a:latin typeface="Arial"/>
                <a:cs typeface="Arial"/>
              </a:rPr>
              <a:t>1998-200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-5" dirty="0" smtClean="0">
                <a:latin typeface="Arial"/>
                <a:cs typeface="Arial"/>
              </a:rPr>
              <a:t> Stat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Assembl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 Distric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47th</a:t>
            </a:r>
            <a:endParaRPr sz="1800">
              <a:latin typeface="Arial"/>
              <a:cs typeface="Arial"/>
            </a:endParaRPr>
          </a:p>
          <a:p>
            <a:pPr marL="599440" indent="-20574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•"/>
              <a:tabLst>
                <a:tab pos="599440" algn="l"/>
              </a:tabLst>
            </a:pPr>
            <a:r>
              <a:rPr sz="1800" spc="0" dirty="0" smtClean="0">
                <a:latin typeface="Arial"/>
                <a:cs typeface="Arial"/>
              </a:rPr>
              <a:t>Chief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Staff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2nd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District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Supervisor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Yvonne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Burke</a:t>
            </a:r>
            <a:endParaRPr sz="1800">
              <a:latin typeface="Arial"/>
              <a:cs typeface="Arial"/>
            </a:endParaRPr>
          </a:p>
          <a:p>
            <a:pPr marL="535940" indent="-142875">
              <a:lnSpc>
                <a:spcPct val="100000"/>
              </a:lnSpc>
              <a:buClr>
                <a:srgbClr val="010000"/>
              </a:buClr>
              <a:buFont typeface="Arial"/>
              <a:buChar char="•"/>
              <a:tabLst>
                <a:tab pos="535940" algn="l"/>
              </a:tabLst>
            </a:pPr>
            <a:r>
              <a:rPr sz="1800" spc="-5" dirty="0" smtClean="0">
                <a:latin typeface="Arial"/>
                <a:cs typeface="Arial"/>
              </a:rPr>
              <a:t>Chie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Staf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t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5" dirty="0" smtClean="0">
                <a:latin typeface="Arial"/>
                <a:cs typeface="Arial"/>
              </a:rPr>
              <a:t> forme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10t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 Distric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Councilmembe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Nat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Holden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1524000"/>
            <a:ext cx="1279398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2"/>
    </mc:Choice>
    <mc:Fallback>
      <p:transition spd="slow" advTm="8732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838200"/>
            <a:ext cx="7620000" cy="685800"/>
          </a:xfrm>
          <a:custGeom>
            <a:avLst/>
            <a:gdLst/>
            <a:ahLst/>
            <a:cxnLst/>
            <a:rect l="l" t="t" r="r" b="b"/>
            <a:pathLst>
              <a:path w="7620000" h="685800">
                <a:moveTo>
                  <a:pt x="0" y="0"/>
                </a:moveTo>
                <a:lnTo>
                  <a:pt x="0" y="685800"/>
                </a:lnTo>
                <a:lnTo>
                  <a:pt x="7620000" y="685800"/>
                </a:lnTo>
                <a:lnTo>
                  <a:pt x="76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2086" y="821436"/>
            <a:ext cx="6497955" cy="725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42185" marR="12700" indent="-2230120">
              <a:lnSpc>
                <a:spcPts val="288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1979 -2000 U.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S. </a:t>
            </a:r>
            <a:r>
              <a:rPr sz="2400" b="1" spc="-15" dirty="0" smtClean="0">
                <a:latin typeface="Berlin Sans FB Demi"/>
                <a:cs typeface="Berlin Sans FB Demi"/>
              </a:rPr>
              <a:t>Representative &amp;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Congressman</a:t>
            </a:r>
            <a:r>
              <a:rPr sz="2400" b="1" spc="-10" dirty="0" smtClean="0">
                <a:latin typeface="Berlin Sans FB Demi"/>
                <a:cs typeface="Berlin Sans FB Demi"/>
              </a:rPr>
              <a:t> Julian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C.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Dixon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1905000"/>
            <a:ext cx="1330451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676400"/>
            <a:ext cx="1362455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902" y="1640972"/>
            <a:ext cx="7728584" cy="5118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3865" marR="132715" indent="0">
              <a:lnSpc>
                <a:spcPct val="99700"/>
              </a:lnSpc>
            </a:pPr>
            <a:r>
              <a:rPr sz="1400" spc="-15" dirty="0" smtClean="0">
                <a:latin typeface="Arial"/>
                <a:cs typeface="Arial"/>
              </a:rPr>
              <a:t>Thi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specia</a:t>
            </a:r>
            <a:r>
              <a:rPr sz="1400" spc="-5" dirty="0" smtClean="0">
                <a:latin typeface="Arial"/>
                <a:cs typeface="Arial"/>
              </a:rPr>
              <a:t>l </a:t>
            </a:r>
            <a:r>
              <a:rPr sz="1400" spc="-15" dirty="0" smtClean="0">
                <a:latin typeface="Arial"/>
                <a:cs typeface="Arial"/>
              </a:rPr>
              <a:t>bronz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plaqu</a:t>
            </a:r>
            <a:r>
              <a:rPr sz="1400" spc="-10" dirty="0" smtClean="0">
                <a:latin typeface="Arial"/>
                <a:cs typeface="Arial"/>
              </a:rPr>
              <a:t>e </a:t>
            </a:r>
            <a:r>
              <a:rPr sz="1400" spc="-15" dirty="0" smtClean="0">
                <a:latin typeface="Arial"/>
                <a:cs typeface="Arial"/>
              </a:rPr>
              <a:t>signifie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 </a:t>
            </a:r>
            <a:r>
              <a:rPr sz="1400" spc="-15" dirty="0" smtClean="0">
                <a:latin typeface="Arial"/>
                <a:cs typeface="Arial"/>
              </a:rPr>
              <a:t>tremendous gratitud</a:t>
            </a:r>
            <a:r>
              <a:rPr sz="1400" spc="-10" dirty="0" smtClean="0">
                <a:latin typeface="Arial"/>
                <a:cs typeface="Arial"/>
              </a:rPr>
              <a:t>e </a:t>
            </a:r>
            <a:r>
              <a:rPr sz="1400" spc="-15" dirty="0" smtClean="0">
                <a:latin typeface="Arial"/>
                <a:cs typeface="Arial"/>
              </a:rPr>
              <a:t>MT</a:t>
            </a:r>
            <a:r>
              <a:rPr sz="1400" spc="-10" dirty="0" smtClean="0">
                <a:latin typeface="Arial"/>
                <a:cs typeface="Arial"/>
              </a:rPr>
              <a:t>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</a:t>
            </a:r>
            <a:r>
              <a:rPr sz="1400" spc="-15" dirty="0" smtClean="0">
                <a:latin typeface="Arial"/>
                <a:cs typeface="Arial"/>
              </a:rPr>
              <a:t>n</a:t>
            </a:r>
            <a:r>
              <a:rPr sz="1400" spc="-10" dirty="0" smtClean="0">
                <a:latin typeface="Arial"/>
                <a:cs typeface="Arial"/>
              </a:rPr>
              <a:t>d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 </a:t>
            </a:r>
            <a:r>
              <a:rPr sz="1400" spc="-15" dirty="0" smtClean="0">
                <a:latin typeface="Arial"/>
                <a:cs typeface="Arial"/>
              </a:rPr>
              <a:t>regio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15" dirty="0" smtClean="0">
                <a:latin typeface="Arial"/>
                <a:cs typeface="Arial"/>
              </a:rPr>
              <a:t>ow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to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Congress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-15" dirty="0" smtClean="0">
                <a:latin typeface="Arial"/>
                <a:cs typeface="Arial"/>
              </a:rPr>
              <a:t>a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15" dirty="0" smtClean="0">
                <a:latin typeface="Arial"/>
                <a:cs typeface="Arial"/>
              </a:rPr>
              <a:t>Julian Dixo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fo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accomplish</a:t>
            </a:r>
            <a:r>
              <a:rPr sz="1400" spc="-25" dirty="0" smtClean="0">
                <a:latin typeface="Arial"/>
                <a:cs typeface="Arial"/>
              </a:rPr>
              <a:t>m</a:t>
            </a:r>
            <a:r>
              <a:rPr sz="1400" spc="-15" dirty="0" smtClean="0">
                <a:latin typeface="Arial"/>
                <a:cs typeface="Arial"/>
              </a:rPr>
              <a:t>ent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5" dirty="0" smtClean="0">
                <a:latin typeface="Arial"/>
                <a:cs typeface="Arial"/>
              </a:rPr>
              <a:t>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mad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in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improving transportatio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5" dirty="0" smtClean="0">
                <a:latin typeface="Arial"/>
                <a:cs typeface="Arial"/>
              </a:rPr>
              <a:t>f</a:t>
            </a:r>
            <a:r>
              <a:rPr sz="1400" spc="-15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Lo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Angele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County,</a:t>
            </a:r>
            <a:r>
              <a:rPr sz="1400" spc="-5" dirty="0" smtClean="0">
                <a:latin typeface="Arial"/>
                <a:cs typeface="Arial"/>
              </a:rPr>
              <a:t>" </a:t>
            </a:r>
            <a:r>
              <a:rPr sz="1400" spc="-15" dirty="0" smtClean="0">
                <a:latin typeface="Arial"/>
                <a:cs typeface="Arial"/>
              </a:rPr>
              <a:t>sai</a:t>
            </a:r>
            <a:r>
              <a:rPr sz="1400" spc="-10" dirty="0" smtClean="0">
                <a:latin typeface="Arial"/>
                <a:cs typeface="Arial"/>
              </a:rPr>
              <a:t>d </a:t>
            </a:r>
            <a:r>
              <a:rPr sz="1400" spc="-15" dirty="0" smtClean="0">
                <a:latin typeface="Arial"/>
                <a:cs typeface="Arial"/>
              </a:rPr>
              <a:t>MT</a:t>
            </a:r>
            <a:r>
              <a:rPr sz="1400" spc="-10" dirty="0" smtClean="0">
                <a:latin typeface="Arial"/>
                <a:cs typeface="Arial"/>
              </a:rPr>
              <a:t>A </a:t>
            </a:r>
            <a:r>
              <a:rPr sz="1400" spc="-15" dirty="0" smtClean="0">
                <a:latin typeface="Arial"/>
                <a:cs typeface="Arial"/>
              </a:rPr>
              <a:t>Board Chair</a:t>
            </a:r>
            <a:r>
              <a:rPr sz="1400" spc="-25" dirty="0" smtClean="0">
                <a:latin typeface="Arial"/>
                <a:cs typeface="Arial"/>
              </a:rPr>
              <a:t>m</a:t>
            </a:r>
            <a:r>
              <a:rPr sz="1400" spc="-15" dirty="0" smtClean="0">
                <a:latin typeface="Arial"/>
                <a:cs typeface="Arial"/>
              </a:rPr>
              <a:t>a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15" dirty="0" smtClean="0">
                <a:latin typeface="Arial"/>
                <a:cs typeface="Arial"/>
              </a:rPr>
              <a:t>Joh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20" dirty="0" smtClean="0">
                <a:latin typeface="Arial"/>
                <a:cs typeface="Arial"/>
              </a:rPr>
              <a:t>F</a:t>
            </a:r>
            <a:r>
              <a:rPr sz="1400" spc="-10" dirty="0" smtClean="0">
                <a:latin typeface="Arial"/>
                <a:cs typeface="Arial"/>
              </a:rPr>
              <a:t>a</a:t>
            </a:r>
            <a:r>
              <a:rPr sz="1400" spc="-15" dirty="0" smtClean="0">
                <a:latin typeface="Arial"/>
                <a:cs typeface="Arial"/>
              </a:rPr>
              <a:t>sana</a:t>
            </a:r>
            <a:r>
              <a:rPr sz="1400" spc="-5" dirty="0" smtClean="0">
                <a:latin typeface="Arial"/>
                <a:cs typeface="Arial"/>
              </a:rPr>
              <a:t>. </a:t>
            </a:r>
            <a:r>
              <a:rPr sz="1400" spc="-15" dirty="0" smtClean="0">
                <a:latin typeface="Arial"/>
                <a:cs typeface="Arial"/>
              </a:rPr>
              <a:t>"No</a:t>
            </a:r>
            <a:r>
              <a:rPr sz="1400" spc="-5" dirty="0" smtClean="0">
                <a:latin typeface="Arial"/>
                <a:cs typeface="Arial"/>
              </a:rPr>
              <a:t>t </a:t>
            </a:r>
            <a:r>
              <a:rPr sz="1400" spc="-15" dirty="0" smtClean="0">
                <a:latin typeface="Arial"/>
                <a:cs typeface="Arial"/>
              </a:rPr>
              <a:t>o</a:t>
            </a:r>
            <a:r>
              <a:rPr sz="1400" spc="-10" dirty="0" smtClean="0">
                <a:latin typeface="Arial"/>
                <a:cs typeface="Arial"/>
              </a:rPr>
              <a:t>nly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cha</a:t>
            </a:r>
            <a:r>
              <a:rPr sz="1400" spc="-25" dirty="0" smtClean="0">
                <a:latin typeface="Arial"/>
                <a:cs typeface="Arial"/>
              </a:rPr>
              <a:t>m</a:t>
            </a:r>
            <a:r>
              <a:rPr sz="1400" spc="-15" dirty="0" smtClean="0">
                <a:latin typeface="Arial"/>
                <a:cs typeface="Arial"/>
              </a:rPr>
              <a:t>pio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f </a:t>
            </a:r>
            <a:r>
              <a:rPr sz="1400" spc="-10" dirty="0" smtClean="0">
                <a:latin typeface="Arial"/>
                <a:cs typeface="Arial"/>
              </a:rPr>
              <a:t>rail,</a:t>
            </a:r>
            <a:r>
              <a:rPr sz="1400" spc="-15" dirty="0" smtClean="0">
                <a:latin typeface="Arial"/>
                <a:cs typeface="Arial"/>
              </a:rPr>
              <a:t> Congressma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Dixo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als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helpe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15" dirty="0" smtClean="0">
                <a:latin typeface="Arial"/>
                <a:cs typeface="Arial"/>
              </a:rPr>
              <a:t> secur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fundin</a:t>
            </a:r>
            <a:r>
              <a:rPr sz="1400" spc="-10" dirty="0" smtClean="0">
                <a:latin typeface="Arial"/>
                <a:cs typeface="Arial"/>
              </a:rPr>
              <a:t>g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to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revamp MTA'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5" dirty="0" smtClean="0">
                <a:latin typeface="Arial"/>
                <a:cs typeface="Arial"/>
              </a:rPr>
              <a:t>bu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servic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an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provi</a:t>
            </a:r>
            <a:r>
              <a:rPr sz="1400" spc="-10" dirty="0" smtClean="0">
                <a:latin typeface="Arial"/>
                <a:cs typeface="Arial"/>
              </a:rPr>
              <a:t>de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fundin</a:t>
            </a:r>
            <a:r>
              <a:rPr sz="1400" spc="-10" dirty="0" smtClean="0">
                <a:latin typeface="Arial"/>
                <a:cs typeface="Arial"/>
              </a:rPr>
              <a:t>g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fo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mor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tha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doze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municipa</a:t>
            </a:r>
            <a:r>
              <a:rPr sz="1400" spc="-5" dirty="0" smtClean="0">
                <a:latin typeface="Arial"/>
                <a:cs typeface="Arial"/>
              </a:rPr>
              <a:t>l </a:t>
            </a:r>
            <a:r>
              <a:rPr sz="1400" spc="-15" dirty="0" smtClean="0">
                <a:latin typeface="Arial"/>
                <a:cs typeface="Arial"/>
              </a:rPr>
              <a:t>bu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operator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in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Lo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Angele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County."</a:t>
            </a:r>
            <a:endParaRPr sz="1400">
              <a:latin typeface="Arial"/>
              <a:cs typeface="Arial"/>
            </a:endParaRPr>
          </a:p>
          <a:p>
            <a:pPr marL="2983865" marR="12700" indent="0">
              <a:lnSpc>
                <a:spcPts val="1670"/>
              </a:lnSpc>
              <a:spcBef>
                <a:spcPts val="55"/>
              </a:spcBef>
            </a:pP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Metr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Re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Lin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Sevent</a:t>
            </a:r>
            <a:r>
              <a:rPr sz="1400" spc="-10" dirty="0" smtClean="0">
                <a:latin typeface="Arial"/>
                <a:cs typeface="Arial"/>
              </a:rPr>
              <a:t>h </a:t>
            </a:r>
            <a:r>
              <a:rPr sz="1400" spc="-15" dirty="0" smtClean="0">
                <a:latin typeface="Arial"/>
                <a:cs typeface="Arial"/>
              </a:rPr>
              <a:t>Stree</a:t>
            </a:r>
            <a:r>
              <a:rPr sz="1400" spc="-5" dirty="0" smtClean="0">
                <a:latin typeface="Arial"/>
                <a:cs typeface="Arial"/>
              </a:rPr>
              <a:t>t </a:t>
            </a:r>
            <a:r>
              <a:rPr sz="1400" spc="-15" dirty="0" smtClean="0">
                <a:latin typeface="Arial"/>
                <a:cs typeface="Arial"/>
              </a:rPr>
              <a:t>Metr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Cente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station wa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selecte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to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hono</a:t>
            </a:r>
            <a:r>
              <a:rPr sz="1400" spc="-5" dirty="0" smtClean="0">
                <a:latin typeface="Arial"/>
                <a:cs typeface="Arial"/>
              </a:rPr>
              <a:t>r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 late </a:t>
            </a:r>
            <a:r>
              <a:rPr sz="1400" spc="-15" dirty="0" smtClean="0">
                <a:latin typeface="Arial"/>
                <a:cs typeface="Arial"/>
              </a:rPr>
              <a:t>Congress</a:t>
            </a:r>
            <a:r>
              <a:rPr sz="1400" spc="-35" dirty="0" smtClean="0">
                <a:latin typeface="Arial"/>
                <a:cs typeface="Arial"/>
              </a:rPr>
              <a:t>m</a:t>
            </a:r>
            <a:r>
              <a:rPr sz="1400" spc="-10" dirty="0" smtClean="0">
                <a:latin typeface="Arial"/>
                <a:cs typeface="Arial"/>
              </a:rPr>
              <a:t>an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Dixon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because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th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statio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bring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togethe</a:t>
            </a:r>
            <a:r>
              <a:rPr sz="1400" spc="-5" dirty="0" smtClean="0">
                <a:latin typeface="Arial"/>
                <a:cs typeface="Arial"/>
              </a:rPr>
              <a:t>r </a:t>
            </a:r>
            <a:r>
              <a:rPr sz="1400" spc="-15" dirty="0" smtClean="0">
                <a:latin typeface="Arial"/>
                <a:cs typeface="Arial"/>
              </a:rPr>
              <a:t>tw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importan</a:t>
            </a:r>
            <a:r>
              <a:rPr sz="1400" spc="-5" dirty="0" smtClean="0">
                <a:latin typeface="Arial"/>
                <a:cs typeface="Arial"/>
              </a:rPr>
              <a:t>t </a:t>
            </a:r>
            <a:r>
              <a:rPr sz="1400" spc="-15" dirty="0" smtClean="0">
                <a:latin typeface="Arial"/>
                <a:cs typeface="Arial"/>
              </a:rPr>
              <a:t>rai</a:t>
            </a:r>
            <a:r>
              <a:rPr sz="1400" spc="-5" dirty="0" smtClean="0">
                <a:latin typeface="Arial"/>
                <a:cs typeface="Arial"/>
              </a:rPr>
              <a:t>l </a:t>
            </a:r>
            <a:r>
              <a:rPr sz="1400" spc="-15" dirty="0" smtClean="0">
                <a:latin typeface="Arial"/>
                <a:cs typeface="Arial"/>
              </a:rPr>
              <a:t>lines</a:t>
            </a:r>
            <a:r>
              <a:rPr sz="1400" spc="-5" dirty="0" smtClean="0">
                <a:latin typeface="Arial"/>
                <a:cs typeface="Arial"/>
              </a:rPr>
              <a:t>, </a:t>
            </a:r>
            <a:r>
              <a:rPr sz="1400" spc="-15" dirty="0" smtClean="0">
                <a:latin typeface="Arial"/>
                <a:cs typeface="Arial"/>
              </a:rPr>
              <a:t>bot</a:t>
            </a:r>
            <a:r>
              <a:rPr sz="1400" spc="-10" dirty="0" smtClean="0">
                <a:latin typeface="Arial"/>
                <a:cs typeface="Arial"/>
              </a:rPr>
              <a:t>h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2983865">
              <a:lnSpc>
                <a:spcPts val="2105"/>
              </a:lnSpc>
            </a:pPr>
            <a:r>
              <a:rPr sz="1400" spc="-15" dirty="0" smtClean="0">
                <a:latin typeface="Arial"/>
                <a:cs typeface="Arial"/>
              </a:rPr>
              <a:t>whic</a:t>
            </a:r>
            <a:r>
              <a:rPr sz="1400" spc="-10" dirty="0" smtClean="0">
                <a:latin typeface="Arial"/>
                <a:cs typeface="Arial"/>
              </a:rPr>
              <a:t>h </a:t>
            </a:r>
            <a:r>
              <a:rPr sz="1400" spc="-15" dirty="0" smtClean="0">
                <a:latin typeface="Arial"/>
                <a:cs typeface="Arial"/>
              </a:rPr>
              <a:t>Dixo</a:t>
            </a:r>
            <a:r>
              <a:rPr sz="1400" spc="-10" dirty="0" smtClean="0">
                <a:latin typeface="Arial"/>
                <a:cs typeface="Arial"/>
              </a:rPr>
              <a:t>n </a:t>
            </a:r>
            <a:r>
              <a:rPr sz="1400" spc="-15" dirty="0" smtClean="0">
                <a:latin typeface="Arial"/>
                <a:cs typeface="Arial"/>
              </a:rPr>
              <a:t>wa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5" dirty="0" smtClean="0">
                <a:latin typeface="Arial"/>
                <a:cs typeface="Arial"/>
              </a:rPr>
              <a:t>ke</a:t>
            </a:r>
            <a:r>
              <a:rPr sz="1400" spc="-10" dirty="0" smtClean="0">
                <a:latin typeface="Arial"/>
                <a:cs typeface="Arial"/>
              </a:rPr>
              <a:t>y in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ass</a:t>
            </a:r>
            <a:r>
              <a:rPr sz="1400" spc="-15" dirty="0" smtClean="0">
                <a:latin typeface="Arial"/>
                <a:cs typeface="Arial"/>
              </a:rPr>
              <a:t>i</a:t>
            </a:r>
            <a:r>
              <a:rPr sz="1400" spc="-10" dirty="0" smtClean="0">
                <a:latin typeface="Arial"/>
                <a:cs typeface="Arial"/>
              </a:rPr>
              <a:t>sting with fund</a:t>
            </a:r>
            <a:r>
              <a:rPr sz="1400" spc="-15" dirty="0" smtClean="0">
                <a:latin typeface="Arial"/>
                <a:cs typeface="Arial"/>
              </a:rPr>
              <a:t>in</a:t>
            </a:r>
            <a:r>
              <a:rPr sz="1400" spc="-5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88265" indent="0">
              <a:lnSpc>
                <a:spcPct val="99800"/>
              </a:lnSpc>
            </a:pP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7t</a:t>
            </a:r>
            <a:r>
              <a:rPr sz="1200" spc="0" dirty="0" smtClean="0">
                <a:latin typeface="Arial"/>
                <a:cs typeface="Arial"/>
              </a:rPr>
              <a:t>h </a:t>
            </a:r>
            <a:r>
              <a:rPr sz="1200" spc="-5" dirty="0" smtClean="0">
                <a:latin typeface="Arial"/>
                <a:cs typeface="Arial"/>
              </a:rPr>
              <a:t>Stree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Metr</a:t>
            </a:r>
            <a:r>
              <a:rPr sz="1200" spc="0" dirty="0" smtClean="0">
                <a:latin typeface="Arial"/>
                <a:cs typeface="Arial"/>
              </a:rPr>
              <a:t>o </a:t>
            </a:r>
            <a:r>
              <a:rPr sz="1200" spc="-5" dirty="0" smtClean="0">
                <a:latin typeface="Arial"/>
                <a:cs typeface="Arial"/>
              </a:rPr>
              <a:t>Cente</a:t>
            </a:r>
            <a:r>
              <a:rPr sz="1200" spc="0" dirty="0" smtClean="0">
                <a:latin typeface="Arial"/>
                <a:cs typeface="Arial"/>
              </a:rPr>
              <a:t>r Station, t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 j</a:t>
            </a:r>
            <a:r>
              <a:rPr sz="1200" spc="-10" dirty="0" smtClean="0">
                <a:latin typeface="Arial"/>
                <a:cs typeface="Arial"/>
              </a:rPr>
              <a:t>un</a:t>
            </a:r>
            <a:r>
              <a:rPr sz="1200" spc="0" dirty="0" smtClean="0">
                <a:latin typeface="Arial"/>
                <a:cs typeface="Arial"/>
              </a:rPr>
              <a:t>ction of t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Metro </a:t>
            </a:r>
            <a:r>
              <a:rPr sz="1200" spc="-1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i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s</a:t>
            </a:r>
            <a:r>
              <a:rPr sz="1200" spc="-10" dirty="0" smtClean="0">
                <a:latin typeface="Arial"/>
                <a:cs typeface="Arial"/>
              </a:rPr>
              <a:t>u</a:t>
            </a:r>
            <a:r>
              <a:rPr sz="1200" spc="-5" dirty="0" smtClean="0">
                <a:latin typeface="Arial"/>
                <a:cs typeface="Arial"/>
              </a:rPr>
              <a:t>b</a:t>
            </a:r>
            <a:r>
              <a:rPr sz="1200" spc="-10" dirty="0" smtClean="0">
                <a:latin typeface="Arial"/>
                <a:cs typeface="Arial"/>
              </a:rPr>
              <a:t>w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-5" dirty="0" smtClean="0">
                <a:latin typeface="Arial"/>
                <a:cs typeface="Arial"/>
              </a:rPr>
              <a:t>syste</a:t>
            </a:r>
            <a:r>
              <a:rPr sz="1200" spc="0" dirty="0" smtClean="0">
                <a:latin typeface="Arial"/>
                <a:cs typeface="Arial"/>
              </a:rPr>
              <a:t>m 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M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tr</a:t>
            </a:r>
            <a:r>
              <a:rPr sz="1200" spc="0" dirty="0" smtClean="0">
                <a:latin typeface="Arial"/>
                <a:cs typeface="Arial"/>
              </a:rPr>
              <a:t>o </a:t>
            </a:r>
            <a:r>
              <a:rPr sz="1200" spc="-5" dirty="0" smtClean="0">
                <a:latin typeface="Arial"/>
                <a:cs typeface="Arial"/>
              </a:rPr>
              <a:t>Blu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L</a:t>
            </a:r>
            <a:r>
              <a:rPr sz="1200" spc="-10" dirty="0" smtClean="0">
                <a:latin typeface="Arial"/>
                <a:cs typeface="Arial"/>
              </a:rPr>
              <a:t>in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li</a:t>
            </a:r>
            <a:r>
              <a:rPr sz="1200" spc="-10" dirty="0" smtClean="0">
                <a:latin typeface="Arial"/>
                <a:cs typeface="Arial"/>
              </a:rPr>
              <a:t>g</a:t>
            </a:r>
            <a:r>
              <a:rPr sz="1200" spc="-5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ra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 system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5" dirty="0" smtClean="0">
                <a:latin typeface="Arial"/>
                <a:cs typeface="Arial"/>
              </a:rPr>
              <a:t>ha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b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r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me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5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7t</a:t>
            </a:r>
            <a:r>
              <a:rPr sz="1200" spc="0" dirty="0" smtClean="0">
                <a:latin typeface="Arial"/>
                <a:cs typeface="Arial"/>
              </a:rPr>
              <a:t>h </a:t>
            </a:r>
            <a:r>
              <a:rPr sz="1200" spc="-5" dirty="0" smtClean="0">
                <a:latin typeface="Arial"/>
                <a:cs typeface="Arial"/>
              </a:rPr>
              <a:t>Street/Metr</a:t>
            </a:r>
            <a:r>
              <a:rPr sz="1200" spc="0" dirty="0" smtClean="0">
                <a:latin typeface="Arial"/>
                <a:cs typeface="Arial"/>
              </a:rPr>
              <a:t>o </a:t>
            </a:r>
            <a:r>
              <a:rPr sz="1200" spc="-10" dirty="0" smtClean="0">
                <a:latin typeface="Arial"/>
                <a:cs typeface="Arial"/>
              </a:rPr>
              <a:t>C</a:t>
            </a:r>
            <a:r>
              <a:rPr sz="1200" spc="-5" dirty="0" smtClean="0">
                <a:latin typeface="Arial"/>
                <a:cs typeface="Arial"/>
              </a:rPr>
              <a:t>enter/Juli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Dixo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Metr</a:t>
            </a:r>
            <a:r>
              <a:rPr sz="1200" spc="0" dirty="0" smtClean="0">
                <a:latin typeface="Arial"/>
                <a:cs typeface="Arial"/>
              </a:rPr>
              <a:t>o </a:t>
            </a:r>
            <a:r>
              <a:rPr sz="1200" spc="-1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ai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5" dirty="0" smtClean="0">
                <a:latin typeface="Arial"/>
                <a:cs typeface="Arial"/>
              </a:rPr>
              <a:t>Stati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pl</a:t>
            </a:r>
            <a:r>
              <a:rPr sz="1200" spc="-10" dirty="0" smtClean="0">
                <a:latin typeface="Arial"/>
                <a:cs typeface="Arial"/>
              </a:rPr>
              <a:t>aq</a:t>
            </a:r>
            <a:r>
              <a:rPr sz="1200" spc="-5" dirty="0" smtClean="0">
                <a:latin typeface="Arial"/>
                <a:cs typeface="Arial"/>
              </a:rPr>
              <a:t>ue unvei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toda</a:t>
            </a:r>
            <a:r>
              <a:rPr sz="1200" spc="0" dirty="0" smtClean="0">
                <a:latin typeface="Arial"/>
                <a:cs typeface="Arial"/>
              </a:rPr>
              <a:t>y</a:t>
            </a:r>
            <a:r>
              <a:rPr sz="1200" spc="-5" dirty="0" smtClean="0">
                <a:latin typeface="Arial"/>
                <a:cs typeface="Arial"/>
              </a:rPr>
              <a:t> w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 b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place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i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 prom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cat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on </a:t>
            </a:r>
            <a:r>
              <a:rPr sz="1200" spc="-10" dirty="0" smtClean="0">
                <a:latin typeface="Arial"/>
                <a:cs typeface="Arial"/>
              </a:rPr>
              <a:t>w</a:t>
            </a:r>
            <a:r>
              <a:rPr sz="1200" spc="-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thin t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 stat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on. He </a:t>
            </a:r>
            <a:r>
              <a:rPr sz="1200" spc="-10" dirty="0" smtClean="0">
                <a:latin typeface="Arial"/>
                <a:cs typeface="Arial"/>
              </a:rPr>
              <a:t>w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'The Voic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' of Los A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ge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10" dirty="0" smtClean="0">
                <a:latin typeface="Arial"/>
                <a:cs typeface="Arial"/>
              </a:rPr>
              <a:t>C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-10" dirty="0" smtClean="0">
                <a:latin typeface="Arial"/>
                <a:cs typeface="Arial"/>
              </a:rPr>
              <a:t>un</a:t>
            </a:r>
            <a:r>
              <a:rPr sz="1200" spc="0" dirty="0" smtClean="0">
                <a:latin typeface="Arial"/>
                <a:cs typeface="Arial"/>
              </a:rPr>
              <a:t>ty </a:t>
            </a:r>
            <a:r>
              <a:rPr sz="1200" spc="-5" dirty="0" smtClean="0">
                <a:latin typeface="Arial"/>
                <a:cs typeface="Arial"/>
              </a:rPr>
              <a:t>transportat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Washington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i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g t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 effort to se</a:t>
            </a:r>
            <a:r>
              <a:rPr sz="1200" spc="-10" dirty="0" smtClean="0">
                <a:latin typeface="Arial"/>
                <a:cs typeface="Arial"/>
              </a:rPr>
              <a:t>c</a:t>
            </a:r>
            <a:r>
              <a:rPr sz="1200" spc="-5" dirty="0" smtClean="0">
                <a:latin typeface="Arial"/>
                <a:cs typeface="Arial"/>
              </a:rPr>
              <a:t>ur</a:t>
            </a:r>
            <a:r>
              <a:rPr sz="1200" spc="0" dirty="0" smtClean="0">
                <a:latin typeface="Arial"/>
                <a:cs typeface="Arial"/>
              </a:rPr>
              <a:t>e fe</a:t>
            </a:r>
            <a:r>
              <a:rPr sz="1200" spc="-1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era</a:t>
            </a:r>
            <a:r>
              <a:rPr sz="1200" spc="0" dirty="0" smtClean="0">
                <a:latin typeface="Arial"/>
                <a:cs typeface="Arial"/>
              </a:rPr>
              <a:t>l f</a:t>
            </a:r>
            <a:r>
              <a:rPr sz="1200" spc="-10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nd</a:t>
            </a:r>
            <a:r>
              <a:rPr sz="1200" spc="-10" dirty="0" smtClean="0">
                <a:latin typeface="Arial"/>
                <a:cs typeface="Arial"/>
              </a:rPr>
              <a:t>in</a:t>
            </a:r>
            <a:r>
              <a:rPr sz="1200" spc="0" dirty="0" smtClean="0">
                <a:latin typeface="Arial"/>
                <a:cs typeface="Arial"/>
              </a:rPr>
              <a:t>g for </a:t>
            </a:r>
            <a:r>
              <a:rPr sz="1200" spc="-5" dirty="0" smtClean="0">
                <a:latin typeface="Arial"/>
                <a:cs typeface="Arial"/>
              </a:rPr>
              <a:t>Me</a:t>
            </a:r>
            <a:r>
              <a:rPr sz="1200" spc="0" dirty="0" smtClean="0">
                <a:latin typeface="Arial"/>
                <a:cs typeface="Arial"/>
              </a:rPr>
              <a:t>tro </a:t>
            </a:r>
            <a:r>
              <a:rPr sz="1200" spc="-1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il a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d, t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gethe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 wit</a:t>
            </a:r>
            <a:r>
              <a:rPr sz="1200" spc="0" dirty="0" smtClean="0">
                <a:latin typeface="Arial"/>
                <a:cs typeface="Arial"/>
              </a:rPr>
              <a:t>h</a:t>
            </a:r>
            <a:r>
              <a:rPr sz="1200" spc="-5" dirty="0" smtClean="0">
                <a:latin typeface="Arial"/>
                <a:cs typeface="Arial"/>
              </a:rPr>
              <a:t> th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ate To</a:t>
            </a:r>
            <a:r>
              <a:rPr sz="1200" spc="0" dirty="0" smtClean="0">
                <a:latin typeface="Arial"/>
                <a:cs typeface="Arial"/>
              </a:rPr>
              <a:t>m </a:t>
            </a:r>
            <a:r>
              <a:rPr sz="1200" spc="-5" dirty="0" smtClean="0">
                <a:latin typeface="Arial"/>
                <a:cs typeface="Arial"/>
              </a:rPr>
              <a:t>Brad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-5" dirty="0" smtClean="0">
                <a:latin typeface="Arial"/>
                <a:cs typeface="Arial"/>
              </a:rPr>
              <a:t>an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Kenn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-5" dirty="0" smtClean="0">
                <a:latin typeface="Arial"/>
                <a:cs typeface="Arial"/>
              </a:rPr>
              <a:t>Hahn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5" dirty="0" smtClean="0">
                <a:latin typeface="Arial"/>
                <a:cs typeface="Arial"/>
              </a:rPr>
              <a:t>pu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togethe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comb</a:t>
            </a:r>
            <a:r>
              <a:rPr sz="1200" spc="-10" dirty="0" smtClean="0">
                <a:latin typeface="Arial"/>
                <a:cs typeface="Arial"/>
              </a:rPr>
              <a:t>in</a:t>
            </a:r>
            <a:r>
              <a:rPr sz="1200" spc="-5" dirty="0" smtClean="0">
                <a:latin typeface="Arial"/>
                <a:cs typeface="Arial"/>
              </a:rPr>
              <a:t>atio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o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-5" dirty="0" smtClean="0">
                <a:latin typeface="Arial"/>
                <a:cs typeface="Arial"/>
              </a:rPr>
              <a:t> fed</a:t>
            </a:r>
            <a:r>
              <a:rPr sz="1200" spc="5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ral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5" dirty="0" smtClean="0">
                <a:latin typeface="Arial"/>
                <a:cs typeface="Arial"/>
              </a:rPr>
              <a:t>stat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an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loca</a:t>
            </a:r>
            <a:r>
              <a:rPr sz="1200" spc="0" dirty="0" smtClean="0">
                <a:latin typeface="Arial"/>
                <a:cs typeface="Arial"/>
              </a:rPr>
              <a:t>l  </a:t>
            </a:r>
            <a:r>
              <a:rPr sz="1200" spc="-5" dirty="0" smtClean="0">
                <a:latin typeface="Arial"/>
                <a:cs typeface="Arial"/>
              </a:rPr>
              <a:t>f</a:t>
            </a:r>
            <a:r>
              <a:rPr sz="1200" spc="-10" dirty="0" smtClean="0">
                <a:latin typeface="Arial"/>
                <a:cs typeface="Arial"/>
              </a:rPr>
              <a:t>u</a:t>
            </a:r>
            <a:r>
              <a:rPr sz="1200" spc="-5" dirty="0" smtClean="0">
                <a:latin typeface="Arial"/>
                <a:cs typeface="Arial"/>
              </a:rPr>
              <a:t>nd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g </a:t>
            </a:r>
            <a:r>
              <a:rPr sz="1200" spc="-5" dirty="0" smtClean="0">
                <a:latin typeface="Arial"/>
                <a:cs typeface="Arial"/>
              </a:rPr>
              <a:t>tha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estab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ished thi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critic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5" dirty="0" smtClean="0">
                <a:latin typeface="Arial"/>
                <a:cs typeface="Arial"/>
              </a:rPr>
              <a:t>com</a:t>
            </a:r>
            <a:r>
              <a:rPr sz="1200" spc="-10" dirty="0" smtClean="0">
                <a:latin typeface="Arial"/>
                <a:cs typeface="Arial"/>
              </a:rPr>
              <a:t>po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f </a:t>
            </a:r>
            <a:r>
              <a:rPr sz="1200" spc="-5" dirty="0" smtClean="0">
                <a:latin typeface="Arial"/>
                <a:cs typeface="Arial"/>
              </a:rPr>
              <a:t>Lo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-10" dirty="0" smtClean="0">
                <a:latin typeface="Arial"/>
                <a:cs typeface="Arial"/>
              </a:rPr>
              <a:t>ng</a:t>
            </a:r>
            <a:r>
              <a:rPr sz="1200" spc="-5" dirty="0" smtClean="0">
                <a:latin typeface="Arial"/>
                <a:cs typeface="Arial"/>
              </a:rPr>
              <a:t>eles</a:t>
            </a:r>
            <a:r>
              <a:rPr sz="1200" spc="0" dirty="0" smtClean="0">
                <a:latin typeface="Arial"/>
                <a:cs typeface="Arial"/>
              </a:rPr>
              <a:t>' </a:t>
            </a:r>
            <a:r>
              <a:rPr sz="1200" spc="-5" dirty="0" smtClean="0">
                <a:latin typeface="Arial"/>
                <a:cs typeface="Arial"/>
              </a:rPr>
              <a:t>mas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transi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system,</a:t>
            </a:r>
            <a:r>
              <a:rPr sz="1200" spc="0" dirty="0" smtClean="0">
                <a:latin typeface="Arial"/>
                <a:cs typeface="Arial"/>
              </a:rPr>
              <a:t>" </a:t>
            </a:r>
            <a:r>
              <a:rPr sz="1200" spc="-5" dirty="0" smtClean="0">
                <a:latin typeface="Arial"/>
                <a:cs typeface="Arial"/>
              </a:rPr>
              <a:t>sa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Burke.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2146300" marR="285115" indent="0">
              <a:lnSpc>
                <a:spcPct val="99800"/>
              </a:lnSpc>
            </a:pPr>
            <a:r>
              <a:rPr sz="1200" spc="-5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wa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e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ecte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t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 th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Californi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 Stat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Assembl</a:t>
            </a:r>
            <a:r>
              <a:rPr sz="1200" spc="0" dirty="0" smtClean="0">
                <a:latin typeface="Arial"/>
                <a:cs typeface="Arial"/>
              </a:rPr>
              <a:t>y</a:t>
            </a:r>
            <a:r>
              <a:rPr sz="1200" spc="-5" dirty="0" smtClean="0">
                <a:latin typeface="Arial"/>
                <a:cs typeface="Arial"/>
              </a:rPr>
              <a:t> 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 Democra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 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1972</a:t>
            </a:r>
            <a:r>
              <a:rPr sz="1200" spc="0" dirty="0" smtClean="0">
                <a:latin typeface="Arial"/>
                <a:cs typeface="Arial"/>
              </a:rPr>
              <a:t>,</a:t>
            </a:r>
            <a:r>
              <a:rPr sz="1200" spc="-5" dirty="0" smtClean="0">
                <a:latin typeface="Arial"/>
                <a:cs typeface="Arial"/>
              </a:rPr>
              <a:t> and </a:t>
            </a:r>
            <a:r>
              <a:rPr sz="1200" spc="0" dirty="0" smtClean="0">
                <a:latin typeface="Arial"/>
                <a:cs typeface="Arial"/>
              </a:rPr>
              <a:t>serv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that </a:t>
            </a:r>
            <a:r>
              <a:rPr sz="1200" spc="-10" dirty="0" smtClean="0">
                <a:latin typeface="Arial"/>
                <a:cs typeface="Arial"/>
              </a:rPr>
              <a:t>b</a:t>
            </a:r>
            <a:r>
              <a:rPr sz="1200" spc="0" dirty="0" smtClean="0">
                <a:latin typeface="Arial"/>
                <a:cs typeface="Arial"/>
              </a:rPr>
              <a:t>ody f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r thr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e te</a:t>
            </a:r>
            <a:r>
              <a:rPr sz="1200" spc="-5" dirty="0" smtClean="0">
                <a:latin typeface="Arial"/>
                <a:cs typeface="Arial"/>
              </a:rPr>
              <a:t>r</a:t>
            </a:r>
            <a:r>
              <a:rPr sz="1200" spc="-10" dirty="0" smtClean="0">
                <a:latin typeface="Arial"/>
                <a:cs typeface="Arial"/>
              </a:rPr>
              <a:t>m</a:t>
            </a:r>
            <a:r>
              <a:rPr sz="1200" spc="-5" dirty="0" smtClean="0">
                <a:latin typeface="Arial"/>
                <a:cs typeface="Arial"/>
              </a:rPr>
              <a:t>s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5" dirty="0" smtClean="0">
                <a:latin typeface="Arial"/>
                <a:cs typeface="Arial"/>
              </a:rPr>
              <a:t>Dixo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wa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ecte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t</a:t>
            </a:r>
            <a:r>
              <a:rPr sz="1200" spc="0" dirty="0" smtClean="0">
                <a:latin typeface="Arial"/>
                <a:cs typeface="Arial"/>
              </a:rPr>
              <a:t>o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10" dirty="0" smtClean="0">
                <a:latin typeface="Arial"/>
                <a:cs typeface="Arial"/>
              </a:rPr>
              <a:t>Ho</a:t>
            </a:r>
            <a:r>
              <a:rPr sz="1200" spc="-5" dirty="0" smtClean="0">
                <a:latin typeface="Arial"/>
                <a:cs typeface="Arial"/>
              </a:rPr>
              <a:t>us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of Representative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1978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5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cha</a:t>
            </a:r>
            <a:r>
              <a:rPr sz="1200" spc="-2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re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ru</a:t>
            </a:r>
            <a:r>
              <a:rPr sz="1200" spc="-10" dirty="0" smtClean="0">
                <a:latin typeface="Arial"/>
                <a:cs typeface="Arial"/>
              </a:rPr>
              <a:t>le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committe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1984 Democrati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-5" dirty="0" smtClean="0">
                <a:latin typeface="Arial"/>
                <a:cs typeface="Arial"/>
              </a:rPr>
              <a:t> Nationa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C</a:t>
            </a:r>
            <a:r>
              <a:rPr sz="1200" spc="-5" dirty="0" smtClean="0">
                <a:latin typeface="Arial"/>
                <a:cs typeface="Arial"/>
              </a:rPr>
              <a:t>onvent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an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th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ethic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prob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int</a:t>
            </a:r>
            <a:r>
              <a:rPr sz="1200" spc="0" dirty="0" smtClean="0">
                <a:latin typeface="Arial"/>
                <a:cs typeface="Arial"/>
              </a:rPr>
              <a:t>o </a:t>
            </a:r>
            <a:r>
              <a:rPr sz="1200" spc="-5" dirty="0" smtClean="0">
                <a:latin typeface="Arial"/>
                <a:cs typeface="Arial"/>
              </a:rPr>
              <a:t>Speake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 Ji</a:t>
            </a:r>
            <a:r>
              <a:rPr sz="1200" spc="0" dirty="0" smtClean="0">
                <a:latin typeface="Arial"/>
                <a:cs typeface="Arial"/>
              </a:rPr>
              <a:t>m </a:t>
            </a:r>
            <a:r>
              <a:rPr sz="1200" spc="-5" dirty="0" smtClean="0">
                <a:latin typeface="Arial"/>
                <a:cs typeface="Arial"/>
              </a:rPr>
              <a:t>Wright. Dixo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wo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re-e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ectio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t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 th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107t</a:t>
            </a:r>
            <a:r>
              <a:rPr sz="1200" spc="0" dirty="0" smtClean="0">
                <a:latin typeface="Arial"/>
                <a:cs typeface="Arial"/>
              </a:rPr>
              <a:t>h </a:t>
            </a:r>
            <a:r>
              <a:rPr sz="1200" spc="-5" dirty="0" smtClean="0">
                <a:latin typeface="Arial"/>
                <a:cs typeface="Arial"/>
              </a:rPr>
              <a:t>Unite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State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Congress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5" dirty="0" smtClean="0">
                <a:latin typeface="Arial"/>
                <a:cs typeface="Arial"/>
              </a:rPr>
              <a:t>bu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die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f a </a:t>
            </a:r>
            <a:r>
              <a:rPr sz="1200" spc="-5" dirty="0" smtClean="0">
                <a:latin typeface="Arial"/>
                <a:cs typeface="Arial"/>
              </a:rPr>
              <a:t>heart attac</a:t>
            </a:r>
            <a:r>
              <a:rPr sz="1200" spc="0" dirty="0" smtClean="0">
                <a:latin typeface="Arial"/>
                <a:cs typeface="Arial"/>
              </a:rPr>
              <a:t>k </a:t>
            </a:r>
            <a:r>
              <a:rPr sz="1200" spc="-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1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ecem</a:t>
            </a:r>
            <a:r>
              <a:rPr sz="1200" spc="-10" dirty="0" smtClean="0">
                <a:latin typeface="Arial"/>
                <a:cs typeface="Arial"/>
              </a:rPr>
              <a:t>b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r </a:t>
            </a:r>
            <a:r>
              <a:rPr sz="1200" spc="-10" dirty="0" smtClean="0">
                <a:latin typeface="Arial"/>
                <a:cs typeface="Arial"/>
              </a:rPr>
              <a:t>2</a:t>
            </a:r>
            <a:r>
              <a:rPr sz="1200" spc="-5" dirty="0" smtClean="0">
                <a:latin typeface="Arial"/>
                <a:cs typeface="Arial"/>
              </a:rPr>
              <a:t>0</a:t>
            </a:r>
            <a:r>
              <a:rPr sz="1200" spc="-10" dirty="0" smtClean="0">
                <a:latin typeface="Arial"/>
                <a:cs typeface="Arial"/>
              </a:rPr>
              <a:t>0</a:t>
            </a:r>
            <a:r>
              <a:rPr sz="1200" spc="-5" dirty="0" smtClean="0">
                <a:latin typeface="Arial"/>
                <a:cs typeface="Arial"/>
              </a:rPr>
              <a:t>0</a:t>
            </a:r>
            <a:r>
              <a:rPr sz="1200" spc="0" dirty="0" smtClean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1"/>
    </mc:Choice>
    <mc:Fallback>
      <p:transition spd="slow" advTm="1176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3709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838200"/>
            <a:ext cx="7620000" cy="685800"/>
          </a:xfrm>
          <a:custGeom>
            <a:avLst/>
            <a:gdLst/>
            <a:ahLst/>
            <a:cxnLst/>
            <a:rect l="l" t="t" r="r" b="b"/>
            <a:pathLst>
              <a:path w="7620000" h="685800">
                <a:moveTo>
                  <a:pt x="0" y="0"/>
                </a:moveTo>
                <a:lnTo>
                  <a:pt x="0" y="685800"/>
                </a:lnTo>
                <a:lnTo>
                  <a:pt x="7620000" y="685800"/>
                </a:lnTo>
                <a:lnTo>
                  <a:pt x="76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7855" y="992123"/>
            <a:ext cx="6212205" cy="1832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76755" algn="l"/>
              </a:tabLst>
            </a:pPr>
            <a:r>
              <a:rPr sz="2400" b="1" spc="-20" dirty="0" smtClean="0">
                <a:latin typeface="Berlin Sans FB Demi"/>
                <a:cs typeface="Berlin Sans FB Demi"/>
              </a:rPr>
              <a:t>Apri</a:t>
            </a:r>
            <a:r>
              <a:rPr sz="2400" b="1" spc="-10" dirty="0" smtClean="0">
                <a:latin typeface="Berlin Sans FB Demi"/>
                <a:cs typeface="Berlin Sans FB Demi"/>
              </a:rPr>
              <a:t>l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23</a:t>
            </a:r>
            <a:r>
              <a:rPr sz="2400" b="1" spc="-10" dirty="0" smtClean="0">
                <a:latin typeface="Berlin Sans FB Demi"/>
                <a:cs typeface="Berlin Sans FB Demi"/>
              </a:rPr>
              <a:t>,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199</a:t>
            </a:r>
            <a:r>
              <a:rPr sz="2400" b="1" spc="-15" dirty="0" smtClean="0">
                <a:latin typeface="Berlin Sans FB Demi"/>
                <a:cs typeface="Berlin Sans FB Demi"/>
              </a:rPr>
              <a:t>8	</a:t>
            </a:r>
            <a:r>
              <a:rPr sz="2400" b="1" spc="-25" dirty="0" smtClean="0">
                <a:latin typeface="Berlin Sans FB Demi"/>
                <a:cs typeface="Berlin Sans FB Demi"/>
              </a:rPr>
              <a:t>METR</a:t>
            </a:r>
            <a:r>
              <a:rPr sz="2400" b="1" spc="-20" dirty="0" smtClean="0">
                <a:latin typeface="Berlin Sans FB Demi"/>
                <a:cs typeface="Berlin Sans FB Demi"/>
              </a:rPr>
              <a:t>O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Ros</a:t>
            </a:r>
            <a:r>
              <a:rPr sz="2400" b="1" spc="-15" dirty="0" smtClean="0">
                <a:latin typeface="Berlin Sans FB Demi"/>
                <a:cs typeface="Berlin Sans FB Demi"/>
              </a:rPr>
              <a:t>a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Park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Station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800"/>
              </a:lnSpc>
              <a:spcBef>
                <a:spcPts val="17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300605" marR="12700" indent="635" algn="ctr">
              <a:lnSpc>
                <a:spcPct val="100099"/>
              </a:lnSpc>
            </a:pPr>
            <a:r>
              <a:rPr sz="1800" b="1" dirty="0" smtClean="0">
                <a:latin typeface="Arial"/>
                <a:cs typeface="Arial"/>
              </a:rPr>
              <a:t>BOARD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RENAMES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METRO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RAIL STATION IN HONOR OF ROSA PARKS,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MOTHER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MODERN DAY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CIVIL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RIGHTS.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302" y="4157837"/>
            <a:ext cx="7568565" cy="147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99800"/>
              </a:lnSpc>
            </a:pPr>
            <a:r>
              <a:rPr sz="1200" spc="-5" dirty="0" smtClean="0">
                <a:latin typeface="Arial"/>
                <a:cs typeface="Arial"/>
              </a:rPr>
              <a:t>Parks</a:t>
            </a:r>
            <a:r>
              <a:rPr sz="1200" spc="0" dirty="0" smtClean="0">
                <a:latin typeface="Arial"/>
                <a:cs typeface="Arial"/>
              </a:rPr>
              <a:t>' </a:t>
            </a:r>
            <a:r>
              <a:rPr sz="1200" spc="-5" dirty="0" smtClean="0">
                <a:latin typeface="Arial"/>
                <a:cs typeface="Arial"/>
              </a:rPr>
              <a:t>refusa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5" dirty="0" smtClean="0">
                <a:latin typeface="Arial"/>
                <a:cs typeface="Arial"/>
              </a:rPr>
              <a:t>t</a:t>
            </a:r>
            <a:r>
              <a:rPr sz="1200" spc="0" dirty="0" smtClean="0">
                <a:latin typeface="Arial"/>
                <a:cs typeface="Arial"/>
              </a:rPr>
              <a:t>o </a:t>
            </a:r>
            <a:r>
              <a:rPr sz="1200" spc="-5" dirty="0" smtClean="0">
                <a:latin typeface="Arial"/>
                <a:cs typeface="Arial"/>
              </a:rPr>
              <a:t>giv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p </a:t>
            </a:r>
            <a:r>
              <a:rPr sz="1200" spc="-5" dirty="0" smtClean="0">
                <a:latin typeface="Arial"/>
                <a:cs typeface="Arial"/>
              </a:rPr>
              <a:t>he</a:t>
            </a:r>
            <a:r>
              <a:rPr sz="1200" spc="0" dirty="0" smtClean="0">
                <a:latin typeface="Arial"/>
                <a:cs typeface="Arial"/>
              </a:rPr>
              <a:t>r </a:t>
            </a:r>
            <a:r>
              <a:rPr sz="1200" spc="-5" dirty="0" smtClean="0">
                <a:latin typeface="Arial"/>
                <a:cs typeface="Arial"/>
              </a:rPr>
              <a:t>sea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n a </a:t>
            </a:r>
            <a:r>
              <a:rPr sz="1200" spc="-5" dirty="0" smtClean="0">
                <a:latin typeface="Arial"/>
                <a:cs typeface="Arial"/>
              </a:rPr>
              <a:t>Montgomery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abam</a:t>
            </a:r>
            <a:r>
              <a:rPr sz="1200" spc="0" dirty="0" smtClean="0">
                <a:latin typeface="Arial"/>
                <a:cs typeface="Arial"/>
              </a:rPr>
              <a:t>a </a:t>
            </a:r>
            <a:r>
              <a:rPr sz="1200" spc="-5" dirty="0" smtClean="0">
                <a:latin typeface="Arial"/>
                <a:cs typeface="Arial"/>
              </a:rPr>
              <a:t>bu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in195</a:t>
            </a:r>
            <a:r>
              <a:rPr sz="1200" spc="0" dirty="0" smtClean="0">
                <a:latin typeface="Arial"/>
                <a:cs typeface="Arial"/>
              </a:rPr>
              <a:t>5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w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 a </a:t>
            </a:r>
            <a:r>
              <a:rPr sz="1200" spc="-5" dirty="0" smtClean="0">
                <a:latin typeface="Arial"/>
                <a:cs typeface="Arial"/>
              </a:rPr>
              <a:t>milest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mo</a:t>
            </a:r>
            <a:r>
              <a:rPr sz="1200" spc="-1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er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1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ay civi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5" dirty="0" smtClean="0">
                <a:latin typeface="Arial"/>
                <a:cs typeface="Arial"/>
              </a:rPr>
              <a:t>r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ght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mov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m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nt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5" dirty="0" smtClean="0">
                <a:latin typeface="Arial"/>
                <a:cs typeface="Arial"/>
              </a:rPr>
              <a:t>"Ros</a:t>
            </a:r>
            <a:r>
              <a:rPr sz="1200" spc="0" dirty="0" smtClean="0">
                <a:latin typeface="Arial"/>
                <a:cs typeface="Arial"/>
              </a:rPr>
              <a:t>a </a:t>
            </a:r>
            <a:r>
              <a:rPr sz="1200" spc="-5" dirty="0" smtClean="0">
                <a:latin typeface="Arial"/>
                <a:cs typeface="Arial"/>
              </a:rPr>
              <a:t>P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rk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c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ear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y a </a:t>
            </a:r>
            <a:r>
              <a:rPr sz="1200" spc="-5" dirty="0" smtClean="0">
                <a:latin typeface="Arial"/>
                <a:cs typeface="Arial"/>
              </a:rPr>
              <a:t>symbo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f </a:t>
            </a:r>
            <a:r>
              <a:rPr sz="1200" spc="-5" dirty="0" smtClean="0">
                <a:latin typeface="Arial"/>
                <a:cs typeface="Arial"/>
              </a:rPr>
              <a:t>civi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5" dirty="0" smtClean="0">
                <a:latin typeface="Arial"/>
                <a:cs typeface="Arial"/>
              </a:rPr>
              <a:t>r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ght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5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20t</a:t>
            </a:r>
            <a:r>
              <a:rPr sz="1200" spc="0" dirty="0" smtClean="0">
                <a:latin typeface="Arial"/>
                <a:cs typeface="Arial"/>
              </a:rPr>
              <a:t>h</a:t>
            </a:r>
            <a:r>
              <a:rPr sz="1200" spc="-5" dirty="0" smtClean="0">
                <a:latin typeface="Arial"/>
                <a:cs typeface="Arial"/>
              </a:rPr>
              <a:t> Century</a:t>
            </a:r>
            <a:r>
              <a:rPr sz="1200" spc="0" dirty="0" smtClean="0">
                <a:latin typeface="Arial"/>
                <a:cs typeface="Arial"/>
              </a:rPr>
              <a:t>,</a:t>
            </a:r>
            <a:r>
              <a:rPr sz="1200" spc="-5" dirty="0" smtClean="0">
                <a:latin typeface="Arial"/>
                <a:cs typeface="Arial"/>
              </a:rPr>
              <a:t> sai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Lo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nge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Mayor an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MT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B</a:t>
            </a:r>
            <a:r>
              <a:rPr sz="1200" spc="-5" dirty="0" smtClean="0">
                <a:latin typeface="Arial"/>
                <a:cs typeface="Arial"/>
              </a:rPr>
              <a:t>oar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10" dirty="0" smtClean="0">
                <a:latin typeface="Arial"/>
                <a:cs typeface="Arial"/>
              </a:rPr>
              <a:t>C</a:t>
            </a:r>
            <a:r>
              <a:rPr sz="1200" spc="-5" dirty="0" smtClean="0">
                <a:latin typeface="Arial"/>
                <a:cs typeface="Arial"/>
              </a:rPr>
              <a:t>ha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rma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1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ichar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J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5" dirty="0" smtClean="0">
                <a:latin typeface="Arial"/>
                <a:cs typeface="Arial"/>
              </a:rPr>
              <a:t>Riordan</a:t>
            </a:r>
            <a:r>
              <a:rPr sz="1200" spc="0" dirty="0" smtClean="0">
                <a:latin typeface="Arial"/>
                <a:cs typeface="Arial"/>
              </a:rPr>
              <a:t>.</a:t>
            </a:r>
            <a:r>
              <a:rPr sz="1200" spc="-5" dirty="0" smtClean="0">
                <a:latin typeface="Arial"/>
                <a:cs typeface="Arial"/>
              </a:rPr>
              <a:t> "W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ar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honore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t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recogniz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he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 contribu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ion</a:t>
            </a:r>
            <a:r>
              <a:rPr sz="1200" spc="0" dirty="0" smtClean="0">
                <a:latin typeface="Arial"/>
                <a:cs typeface="Arial"/>
              </a:rPr>
              <a:t>s to 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m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ican histor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thi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publi</a:t>
            </a:r>
            <a:r>
              <a:rPr sz="1200" spc="0" dirty="0" smtClean="0">
                <a:latin typeface="Arial"/>
                <a:cs typeface="Arial"/>
              </a:rPr>
              <a:t>c </a:t>
            </a:r>
            <a:r>
              <a:rPr sz="1200" spc="-10" dirty="0" smtClean="0">
                <a:latin typeface="Arial"/>
                <a:cs typeface="Arial"/>
              </a:rPr>
              <a:t>w</a:t>
            </a:r>
            <a:r>
              <a:rPr sz="1200" spc="-5" dirty="0" smtClean="0">
                <a:latin typeface="Arial"/>
                <a:cs typeface="Arial"/>
              </a:rPr>
              <a:t>ay</a:t>
            </a:r>
            <a:r>
              <a:rPr sz="1200" spc="0" dirty="0" smtClean="0">
                <a:latin typeface="Arial"/>
                <a:cs typeface="Arial"/>
              </a:rPr>
              <a:t>. I </a:t>
            </a:r>
            <a:r>
              <a:rPr sz="1200" spc="-5" dirty="0" smtClean="0">
                <a:latin typeface="Arial"/>
                <a:cs typeface="Arial"/>
              </a:rPr>
              <a:t>hop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2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MTA'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passe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g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rs </a:t>
            </a:r>
            <a:r>
              <a:rPr sz="1200" spc="-5" dirty="0" smtClean="0">
                <a:latin typeface="Arial"/>
                <a:cs typeface="Arial"/>
              </a:rPr>
              <a:t>wi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5" dirty="0" smtClean="0">
                <a:latin typeface="Arial"/>
                <a:cs typeface="Arial"/>
              </a:rPr>
              <a:t>rec</a:t>
            </a:r>
            <a:r>
              <a:rPr sz="1200" spc="-1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r </a:t>
            </a:r>
            <a:r>
              <a:rPr sz="1200" spc="-5" dirty="0" smtClean="0">
                <a:latin typeface="Arial"/>
                <a:cs typeface="Arial"/>
              </a:rPr>
              <a:t>acti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5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w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10" dirty="0" smtClean="0">
                <a:latin typeface="Arial"/>
                <a:cs typeface="Arial"/>
              </a:rPr>
              <a:t>p</a:t>
            </a:r>
            <a:r>
              <a:rPr sz="1200" spc="-5" dirty="0" smtClean="0">
                <a:latin typeface="Arial"/>
                <a:cs typeface="Arial"/>
              </a:rPr>
              <a:t>ass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g </a:t>
            </a:r>
            <a:r>
              <a:rPr sz="1200" spc="-5" dirty="0" smtClean="0">
                <a:latin typeface="Arial"/>
                <a:cs typeface="Arial"/>
              </a:rPr>
              <a:t>thr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u</a:t>
            </a:r>
            <a:r>
              <a:rPr sz="1200" spc="-10" dirty="0" smtClean="0">
                <a:latin typeface="Arial"/>
                <a:cs typeface="Arial"/>
              </a:rPr>
              <a:t>g</a:t>
            </a:r>
            <a:r>
              <a:rPr sz="1200" spc="0" dirty="0" smtClean="0">
                <a:latin typeface="Arial"/>
                <a:cs typeface="Arial"/>
              </a:rPr>
              <a:t>h </a:t>
            </a:r>
            <a:r>
              <a:rPr sz="1200" spc="-5" dirty="0" smtClean="0">
                <a:latin typeface="Arial"/>
                <a:cs typeface="Arial"/>
              </a:rPr>
              <a:t>t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Ros</a:t>
            </a:r>
            <a:r>
              <a:rPr sz="1200" spc="0" dirty="0" smtClean="0">
                <a:latin typeface="Arial"/>
                <a:cs typeface="Arial"/>
              </a:rPr>
              <a:t>a </a:t>
            </a:r>
            <a:r>
              <a:rPr sz="1200" spc="-5" dirty="0" smtClean="0">
                <a:latin typeface="Arial"/>
                <a:cs typeface="Arial"/>
              </a:rPr>
              <a:t>Parks Station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5" dirty="0" smtClean="0">
                <a:latin typeface="Arial"/>
                <a:cs typeface="Arial"/>
              </a:rPr>
              <a:t>Park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wa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arreste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th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resul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 o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-5" dirty="0" smtClean="0">
                <a:latin typeface="Arial"/>
                <a:cs typeface="Arial"/>
              </a:rPr>
              <a:t> he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 quie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protest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5" dirty="0" smtClean="0">
                <a:latin typeface="Arial"/>
                <a:cs typeface="Arial"/>
              </a:rPr>
              <a:t>He</a:t>
            </a:r>
            <a:r>
              <a:rPr sz="1200" spc="0" dirty="0" smtClean="0">
                <a:latin typeface="Arial"/>
                <a:cs typeface="Arial"/>
              </a:rPr>
              <a:t>r </a:t>
            </a:r>
            <a:r>
              <a:rPr sz="1200" spc="-5" dirty="0" smtClean="0">
                <a:latin typeface="Arial"/>
                <a:cs typeface="Arial"/>
              </a:rPr>
              <a:t>def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anc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touc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of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 wav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o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-5" dirty="0" smtClean="0">
                <a:latin typeface="Arial"/>
                <a:cs typeface="Arial"/>
              </a:rPr>
              <a:t> othe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" dirty="0" smtClean="0">
                <a:latin typeface="Arial"/>
                <a:cs typeface="Arial"/>
              </a:rPr>
              <a:t> non- vio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en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 civi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 right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demonstration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throu</a:t>
            </a:r>
            <a:r>
              <a:rPr sz="1200" spc="-15" dirty="0" smtClean="0">
                <a:latin typeface="Arial"/>
                <a:cs typeface="Arial"/>
              </a:rPr>
              <a:t>g</a:t>
            </a:r>
            <a:r>
              <a:rPr sz="1200" spc="-5" dirty="0" smtClean="0">
                <a:latin typeface="Arial"/>
                <a:cs typeface="Arial"/>
              </a:rPr>
              <a:t>hou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Sout</a:t>
            </a:r>
            <a:r>
              <a:rPr sz="1200" spc="0" dirty="0" smtClean="0">
                <a:latin typeface="Arial"/>
                <a:cs typeface="Arial"/>
              </a:rPr>
              <a:t>h </a:t>
            </a:r>
            <a:r>
              <a:rPr sz="1200" spc="-5" dirty="0" smtClean="0">
                <a:latin typeface="Arial"/>
                <a:cs typeface="Arial"/>
              </a:rPr>
              <a:t>an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th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res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country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5" dirty="0" smtClean="0">
                <a:latin typeface="Arial"/>
                <a:cs typeface="Arial"/>
              </a:rPr>
              <a:t>an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5" dirty="0" smtClean="0">
                <a:latin typeface="Arial"/>
                <a:cs typeface="Arial"/>
              </a:rPr>
              <a:t>t</a:t>
            </a:r>
            <a:r>
              <a:rPr sz="1200" spc="0" dirty="0" smtClean="0">
                <a:latin typeface="Arial"/>
                <a:cs typeface="Arial"/>
              </a:rPr>
              <a:t>o a </a:t>
            </a:r>
            <a:r>
              <a:rPr sz="1200" spc="-5" dirty="0" smtClean="0">
                <a:latin typeface="Arial"/>
                <a:cs typeface="Arial"/>
              </a:rPr>
              <a:t>boycot</a:t>
            </a:r>
            <a:r>
              <a:rPr sz="1200" spc="0" dirty="0" smtClean="0">
                <a:latin typeface="Arial"/>
                <a:cs typeface="Arial"/>
              </a:rPr>
              <a:t>t </a:t>
            </a:r>
            <a:r>
              <a:rPr sz="1200" spc="-5" dirty="0" smtClean="0">
                <a:latin typeface="Arial"/>
                <a:cs typeface="Arial"/>
              </a:rPr>
              <a:t>of Montg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m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ry'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cit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-5" dirty="0" smtClean="0">
                <a:latin typeface="Arial"/>
                <a:cs typeface="Arial"/>
              </a:rPr>
              <a:t>bu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-5" dirty="0" smtClean="0">
                <a:latin typeface="Arial"/>
                <a:cs typeface="Arial"/>
              </a:rPr>
              <a:t>syste</a:t>
            </a:r>
            <a:r>
              <a:rPr sz="1200" spc="0" dirty="0" smtClean="0">
                <a:latin typeface="Arial"/>
                <a:cs typeface="Arial"/>
              </a:rPr>
              <a:t>m </a:t>
            </a:r>
            <a:r>
              <a:rPr sz="1200" spc="-5" dirty="0" smtClean="0">
                <a:latin typeface="Arial"/>
                <a:cs typeface="Arial"/>
              </a:rPr>
              <a:t>w</a:t>
            </a:r>
            <a:r>
              <a:rPr sz="1200" spc="-10" dirty="0" smtClean="0">
                <a:latin typeface="Arial"/>
                <a:cs typeface="Arial"/>
              </a:rPr>
              <a:t>h</a:t>
            </a:r>
            <a:r>
              <a:rPr sz="1200" spc="-5" dirty="0" smtClean="0">
                <a:latin typeface="Arial"/>
                <a:cs typeface="Arial"/>
              </a:rPr>
              <a:t>ic</a:t>
            </a:r>
            <a:r>
              <a:rPr sz="1200" spc="0" dirty="0" smtClean="0">
                <a:latin typeface="Arial"/>
                <a:cs typeface="Arial"/>
              </a:rPr>
              <a:t>h </a:t>
            </a:r>
            <a:r>
              <a:rPr sz="1200" spc="-5" dirty="0" smtClean="0">
                <a:latin typeface="Arial"/>
                <a:cs typeface="Arial"/>
              </a:rPr>
              <a:t>laste</a:t>
            </a:r>
            <a:r>
              <a:rPr sz="1200" spc="0" dirty="0" smtClean="0">
                <a:latin typeface="Arial"/>
                <a:cs typeface="Arial"/>
              </a:rPr>
              <a:t>d </a:t>
            </a:r>
            <a:r>
              <a:rPr sz="1200" spc="-10" dirty="0" smtClean="0">
                <a:latin typeface="Arial"/>
                <a:cs typeface="Arial"/>
              </a:rPr>
              <a:t>3</a:t>
            </a:r>
            <a:r>
              <a:rPr sz="1200" spc="-5" dirty="0" smtClean="0">
                <a:latin typeface="Arial"/>
                <a:cs typeface="Arial"/>
              </a:rPr>
              <a:t>8</a:t>
            </a:r>
            <a:r>
              <a:rPr sz="1200" spc="0" dirty="0" smtClean="0">
                <a:latin typeface="Arial"/>
                <a:cs typeface="Arial"/>
              </a:rPr>
              <a:t>1 </a:t>
            </a:r>
            <a:r>
              <a:rPr sz="1200" spc="-1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ays</a:t>
            </a:r>
            <a:r>
              <a:rPr sz="1200" spc="0" dirty="0" smtClean="0">
                <a:latin typeface="Arial"/>
                <a:cs typeface="Arial"/>
              </a:rPr>
              <a:t>. </a:t>
            </a:r>
            <a:r>
              <a:rPr sz="1200" spc="-10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re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ami</a:t>
            </a:r>
            <a:r>
              <a:rPr sz="1200" spc="-10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g </a:t>
            </a:r>
            <a:r>
              <a:rPr sz="1200" spc="-5" dirty="0" smtClean="0">
                <a:latin typeface="Arial"/>
                <a:cs typeface="Arial"/>
              </a:rPr>
              <a:t>fol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ow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 cel</a:t>
            </a:r>
            <a:r>
              <a:rPr sz="1200" spc="-1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brati</a:t>
            </a:r>
            <a:r>
              <a:rPr sz="1200" spc="-10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Marc</a:t>
            </a:r>
            <a:r>
              <a:rPr sz="1200" spc="0" dirty="0" smtClean="0">
                <a:latin typeface="Arial"/>
                <a:cs typeface="Arial"/>
              </a:rPr>
              <a:t>h</a:t>
            </a:r>
            <a:r>
              <a:rPr sz="1200" spc="-5" dirty="0" smtClean="0">
                <a:latin typeface="Arial"/>
                <a:cs typeface="Arial"/>
              </a:rPr>
              <a:t> 20</a:t>
            </a:r>
            <a:r>
              <a:rPr sz="1200" spc="0" dirty="0" smtClean="0">
                <a:latin typeface="Arial"/>
                <a:cs typeface="Arial"/>
              </a:rPr>
              <a:t>,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1</a:t>
            </a:r>
            <a:r>
              <a:rPr sz="1200" spc="-5" dirty="0" smtClean="0">
                <a:latin typeface="Arial"/>
                <a:cs typeface="Arial"/>
              </a:rPr>
              <a:t>9</a:t>
            </a:r>
            <a:r>
              <a:rPr sz="1200" spc="-10" dirty="0" smtClean="0">
                <a:latin typeface="Arial"/>
                <a:cs typeface="Arial"/>
              </a:rPr>
              <a:t>9</a:t>
            </a:r>
            <a:r>
              <a:rPr sz="1200" spc="0" dirty="0" smtClean="0">
                <a:latin typeface="Arial"/>
                <a:cs typeface="Arial"/>
              </a:rPr>
              <a:t>8 </a:t>
            </a:r>
            <a:r>
              <a:rPr sz="1200" spc="-5" dirty="0" smtClean="0">
                <a:latin typeface="Arial"/>
                <a:cs typeface="Arial"/>
              </a:rPr>
              <a:t>whe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offic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al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unveile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a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5" dirty="0" smtClean="0">
                <a:latin typeface="Arial"/>
                <a:cs typeface="Arial"/>
              </a:rPr>
              <a:t> art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st'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5" dirty="0" smtClean="0">
                <a:latin typeface="Arial"/>
                <a:cs typeface="Arial"/>
              </a:rPr>
              <a:t> render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g</a:t>
            </a:r>
            <a:r>
              <a:rPr sz="1200" spc="-5" dirty="0" smtClean="0">
                <a:latin typeface="Arial"/>
                <a:cs typeface="Arial"/>
              </a:rPr>
              <a:t> o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5" dirty="0" smtClean="0">
                <a:latin typeface="Arial"/>
                <a:cs typeface="Arial"/>
              </a:rPr>
              <a:t> bronz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plaqu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t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5" dirty="0" smtClean="0">
                <a:latin typeface="Arial"/>
                <a:cs typeface="Arial"/>
              </a:rPr>
              <a:t> b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nsta</a:t>
            </a:r>
            <a:r>
              <a:rPr sz="1200" spc="-10" dirty="0" smtClean="0">
                <a:latin typeface="Arial"/>
                <a:cs typeface="Arial"/>
              </a:rPr>
              <a:t>l</a:t>
            </a:r>
            <a:r>
              <a:rPr sz="1200" spc="-5" dirty="0" smtClean="0">
                <a:latin typeface="Arial"/>
                <a:cs typeface="Arial"/>
              </a:rPr>
              <a:t>le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-5" dirty="0" smtClean="0">
                <a:latin typeface="Arial"/>
                <a:cs typeface="Arial"/>
              </a:rPr>
              <a:t> a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5" dirty="0" smtClean="0">
                <a:latin typeface="Arial"/>
                <a:cs typeface="Arial"/>
              </a:rPr>
              <a:t>h</a:t>
            </a:r>
            <a:r>
              <a:rPr sz="1200" spc="0" dirty="0" smtClean="0">
                <a:latin typeface="Arial"/>
                <a:cs typeface="Arial"/>
              </a:rPr>
              <a:t>e </a:t>
            </a:r>
            <a:r>
              <a:rPr sz="1200" spc="-5" dirty="0" smtClean="0">
                <a:latin typeface="Arial"/>
                <a:cs typeface="Arial"/>
              </a:rPr>
              <a:t>stat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 </a:t>
            </a:r>
            <a:r>
              <a:rPr sz="1200" spc="-5" dirty="0" smtClean="0">
                <a:latin typeface="Arial"/>
                <a:cs typeface="Arial"/>
              </a:rPr>
              <a:t>Parks</a:t>
            </a:r>
            <a:r>
              <a:rPr sz="1200" spc="0" dirty="0" smtClean="0">
                <a:latin typeface="Arial"/>
                <a:cs typeface="Arial"/>
              </a:rPr>
              <a:t>' </a:t>
            </a:r>
            <a:r>
              <a:rPr sz="1200" spc="-5" dirty="0" smtClean="0">
                <a:latin typeface="Arial"/>
                <a:cs typeface="Arial"/>
              </a:rPr>
              <a:t>honor.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1676400"/>
            <a:ext cx="1428749" cy="92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2914650"/>
            <a:ext cx="1266444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857500"/>
            <a:ext cx="1031748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5715000"/>
            <a:ext cx="2133599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00" y="2362200"/>
            <a:ext cx="794004" cy="1528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8400" y="2887217"/>
            <a:ext cx="1447800" cy="10812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8505" y="5867400"/>
            <a:ext cx="1047750" cy="7909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5791200"/>
            <a:ext cx="1333499" cy="885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0" y="1676400"/>
            <a:ext cx="1047749" cy="1390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2829305"/>
            <a:ext cx="1295400" cy="12001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7"/>
    </mc:Choice>
    <mc:Fallback>
      <p:transition spd="slow" advTm="11257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74320"/>
            <a:ext cx="7391400" cy="1021080"/>
          </a:xfrm>
          <a:custGeom>
            <a:avLst/>
            <a:gdLst/>
            <a:ahLst/>
            <a:cxnLst/>
            <a:rect l="l" t="t" r="r" b="b"/>
            <a:pathLst>
              <a:path w="7391400" h="1021080">
                <a:moveTo>
                  <a:pt x="0" y="0"/>
                </a:moveTo>
                <a:lnTo>
                  <a:pt x="0" y="1021080"/>
                </a:lnTo>
                <a:lnTo>
                  <a:pt x="7391400" y="1021080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6069" y="290067"/>
            <a:ext cx="5000625" cy="98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4335" marR="12700" indent="-1652270">
              <a:lnSpc>
                <a:spcPct val="100000"/>
              </a:lnSpc>
            </a:pPr>
            <a:r>
              <a:rPr sz="3200" b="1" spc="-20" dirty="0" smtClean="0">
                <a:latin typeface="Berlin Sans FB Demi"/>
                <a:cs typeface="Berlin Sans FB Demi"/>
              </a:rPr>
              <a:t>Other Black Transportation</a:t>
            </a:r>
            <a:r>
              <a:rPr sz="3200" b="1" spc="-15" dirty="0" smtClean="0">
                <a:latin typeface="Berlin Sans FB Demi"/>
                <a:cs typeface="Berlin Sans FB Demi"/>
              </a:rPr>
              <a:t> Inventors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447800"/>
            <a:ext cx="7390638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78"/>
    </mc:Choice>
    <mc:Fallback>
      <p:transition spd="slow" advTm="111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90600"/>
            <a:ext cx="5410200" cy="792480"/>
          </a:xfrm>
          <a:custGeom>
            <a:avLst/>
            <a:gdLst/>
            <a:ahLst/>
            <a:cxnLst/>
            <a:rect l="l" t="t" r="r" b="b"/>
            <a:pathLst>
              <a:path w="5410200" h="792480">
                <a:moveTo>
                  <a:pt x="0" y="0"/>
                </a:moveTo>
                <a:lnTo>
                  <a:pt x="0" y="792480"/>
                </a:lnTo>
                <a:lnTo>
                  <a:pt x="5410200" y="792480"/>
                </a:lnTo>
                <a:lnTo>
                  <a:pt x="541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57803" y="1135126"/>
            <a:ext cx="392366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 smtClean="0">
                <a:latin typeface="Berlin Sans FB Demi"/>
                <a:cs typeface="Berlin Sans FB Demi"/>
              </a:rPr>
              <a:t>1942 Alaska Highway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143000"/>
            <a:ext cx="762000" cy="3200400"/>
          </a:xfrm>
          <a:custGeom>
            <a:avLst/>
            <a:gdLst/>
            <a:ahLst/>
            <a:cxnLst/>
            <a:rect l="l" t="t" r="r" b="b"/>
            <a:pathLst>
              <a:path w="762000" h="3200400">
                <a:moveTo>
                  <a:pt x="0" y="0"/>
                </a:moveTo>
                <a:lnTo>
                  <a:pt x="0" y="3200400"/>
                </a:lnTo>
                <a:lnTo>
                  <a:pt x="762000" y="3200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9381" y="1123157"/>
            <a:ext cx="243204" cy="2927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99800"/>
              </a:lnSpc>
            </a:pPr>
            <a:r>
              <a:rPr sz="2400" b="1" dirty="0" smtClean="0">
                <a:latin typeface="Berlin Sans FB Demi"/>
                <a:cs typeface="Berlin Sans FB Demi"/>
              </a:rPr>
              <a:t>B U </a:t>
            </a:r>
            <a:r>
              <a:rPr sz="2400" b="1" spc="-10" dirty="0" smtClean="0">
                <a:latin typeface="Berlin Sans FB Demi"/>
                <a:cs typeface="Berlin Sans FB Demi"/>
              </a:rPr>
              <a:t>I L</a:t>
            </a:r>
            <a:r>
              <a:rPr sz="2400" b="1" spc="-15" dirty="0" smtClean="0">
                <a:latin typeface="Berlin Sans FB Demi"/>
                <a:cs typeface="Berlin Sans FB Demi"/>
              </a:rPr>
              <a:t> D</a:t>
            </a:r>
            <a:r>
              <a:rPr sz="2400" b="1" spc="-10" dirty="0" smtClean="0">
                <a:latin typeface="Berlin Sans FB Demi"/>
                <a:cs typeface="Berlin Sans FB Demi"/>
              </a:rPr>
              <a:t> E R 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54" y="5403443"/>
            <a:ext cx="6572884" cy="1089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287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Memorials </a:t>
            </a:r>
            <a:r>
              <a:rPr sz="2400" b="1" spc="-10" dirty="0" smtClean="0">
                <a:latin typeface="Berlin Sans FB Demi"/>
                <a:cs typeface="Berlin Sans FB Demi"/>
              </a:rPr>
              <a:t>for </a:t>
            </a:r>
            <a:r>
              <a:rPr sz="2400" b="1" spc="-15" dirty="0" smtClean="0">
                <a:latin typeface="Berlin Sans FB Demi"/>
                <a:cs typeface="Berlin Sans FB Demi"/>
              </a:rPr>
              <a:t>the veterans are scattered </a:t>
            </a:r>
            <a:r>
              <a:rPr sz="2400" b="1" spc="-10" dirty="0" smtClean="0">
                <a:latin typeface="Berlin Sans FB Demi"/>
                <a:cs typeface="Berlin Sans FB Demi"/>
              </a:rPr>
              <a:t>in </a:t>
            </a:r>
            <a:r>
              <a:rPr sz="2400" b="1" spc="-15" dirty="0" smtClean="0">
                <a:latin typeface="Berlin Sans FB Demi"/>
                <a:cs typeface="Berlin Sans FB Demi"/>
              </a:rPr>
              <a:t>spots throughout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the highway,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including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the Black Veterans Memorial Bridge, dedicated </a:t>
            </a:r>
            <a:r>
              <a:rPr sz="2400" b="1" spc="-10" dirty="0" smtClean="0">
                <a:latin typeface="Berlin Sans FB Demi"/>
                <a:cs typeface="Berlin Sans FB Demi"/>
              </a:rPr>
              <a:t>in </a:t>
            </a:r>
            <a:r>
              <a:rPr sz="2400" b="1" spc="-15" dirty="0" smtClean="0">
                <a:latin typeface="Berlin Sans FB Demi"/>
                <a:cs typeface="Berlin Sans FB Demi"/>
              </a:rPr>
              <a:t>1993.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800" y="2003298"/>
            <a:ext cx="4572000" cy="298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066800"/>
            <a:ext cx="838200" cy="4191000"/>
          </a:xfrm>
          <a:custGeom>
            <a:avLst/>
            <a:gdLst/>
            <a:ahLst/>
            <a:cxnLst/>
            <a:rect l="l" t="t" r="r" b="b"/>
            <a:pathLst>
              <a:path w="838200" h="4191000">
                <a:moveTo>
                  <a:pt x="0" y="0"/>
                </a:moveTo>
                <a:lnTo>
                  <a:pt x="0" y="4191000"/>
                </a:lnTo>
                <a:lnTo>
                  <a:pt x="838200" y="4191000"/>
                </a:lnTo>
                <a:lnTo>
                  <a:pt x="838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0062" y="1046957"/>
            <a:ext cx="252729" cy="3656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998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E</a:t>
            </a:r>
            <a:r>
              <a:rPr sz="2400" b="1" spc="-10" dirty="0" smtClean="0">
                <a:latin typeface="Berlin Sans FB Demi"/>
                <a:cs typeface="Berlin Sans FB Demi"/>
              </a:rPr>
              <a:t> N </a:t>
            </a:r>
            <a:r>
              <a:rPr sz="2400" b="1" spc="-20" dirty="0" smtClean="0">
                <a:latin typeface="Berlin Sans FB Demi"/>
                <a:cs typeface="Berlin Sans FB Demi"/>
              </a:rPr>
              <a:t>G</a:t>
            </a:r>
            <a:r>
              <a:rPr sz="2400" b="1" spc="-10" dirty="0" smtClean="0">
                <a:latin typeface="Berlin Sans FB Demi"/>
                <a:cs typeface="Berlin Sans FB Demi"/>
              </a:rPr>
              <a:t> I N </a:t>
            </a:r>
            <a:r>
              <a:rPr sz="2400" b="1" spc="-15" dirty="0" smtClean="0">
                <a:latin typeface="Berlin Sans FB Demi"/>
                <a:cs typeface="Berlin Sans FB Demi"/>
              </a:rPr>
              <a:t>E</a:t>
            </a:r>
            <a:r>
              <a:rPr sz="2400" b="1" spc="-10" dirty="0" smtClean="0">
                <a:latin typeface="Berlin Sans FB Demi"/>
                <a:cs typeface="Berlin Sans FB Demi"/>
              </a:rPr>
              <a:t> E E R S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594" y="3571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6"/>
    </mc:Choice>
    <mc:Fallback>
      <p:transition spd="slow" advTm="6636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74320"/>
            <a:ext cx="7391400" cy="1097280"/>
          </a:xfrm>
          <a:custGeom>
            <a:avLst/>
            <a:gdLst/>
            <a:ahLst/>
            <a:cxnLst/>
            <a:rect l="l" t="t" r="r" b="b"/>
            <a:pathLst>
              <a:path w="7391400" h="1097280">
                <a:moveTo>
                  <a:pt x="0" y="0"/>
                </a:moveTo>
                <a:lnTo>
                  <a:pt x="0" y="1097280"/>
                </a:lnTo>
                <a:lnTo>
                  <a:pt x="7391400" y="1097280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9869" y="326644"/>
            <a:ext cx="5000625" cy="98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4335" marR="12700" indent="-1652270">
              <a:lnSpc>
                <a:spcPct val="100000"/>
              </a:lnSpc>
            </a:pPr>
            <a:r>
              <a:rPr sz="3200" b="1" spc="-20" dirty="0" smtClean="0">
                <a:latin typeface="Berlin Sans FB Demi"/>
                <a:cs typeface="Berlin Sans FB Demi"/>
              </a:rPr>
              <a:t>Other Black Transportation</a:t>
            </a:r>
            <a:r>
              <a:rPr sz="3200" b="1" spc="-15" dirty="0" smtClean="0">
                <a:latin typeface="Berlin Sans FB Demi"/>
                <a:cs typeface="Berlin Sans FB Demi"/>
              </a:rPr>
              <a:t> Inventors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524000"/>
            <a:ext cx="7314438" cy="424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1"/>
    </mc:Choice>
    <mc:Fallback>
      <p:transition spd="slow" advTm="1120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694" y="4333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072" y="5867400"/>
            <a:ext cx="1802129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9765" y="1421638"/>
          <a:ext cx="7054850" cy="4924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"/>
                <a:gridCol w="6965950"/>
                <a:gridCol w="44450"/>
              </a:tblGrid>
              <a:tr h="44196">
                <a:tc>
                  <a:txBody>
                    <a:bodyPr/>
                    <a:lstStyle/>
                    <a:p>
                      <a:endParaRPr sz="32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L w="26670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endParaRPr sz="32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R w="26670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endParaRPr sz="32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L w="26670">
                      <a:solidFill>
                        <a:srgbClr val="000000"/>
                      </a:solidFill>
                      <a:prstDash val="solid"/>
                    </a:lnL>
                    <a:lnR w="13970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070604">
                <a:tc>
                  <a:txBody>
                    <a:bodyPr/>
                    <a:lstStyle/>
                    <a:p>
                      <a:endParaRPr sz="32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L w="26670">
                      <a:solidFill>
                        <a:srgbClr val="000000"/>
                      </a:solidFill>
                      <a:prstDash val="solid"/>
                    </a:lnL>
                    <a:lnR w="13970">
                      <a:solidFill>
                        <a:srgbClr val="000000"/>
                      </a:solidFill>
                      <a:prstDash val="solid"/>
                    </a:ln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latin typeface="Berlin Sans FB Demi"/>
                          <a:cs typeface="Berlin Sans FB Demi"/>
                        </a:rPr>
                        <a:t>Februar</a:t>
                      </a:r>
                      <a:r>
                        <a:rPr sz="2400" b="1" spc="0" dirty="0" smtClean="0">
                          <a:latin typeface="Berlin Sans FB Demi"/>
                          <a:cs typeface="Berlin Sans FB Demi"/>
                        </a:rPr>
                        <a:t>y </a:t>
                      </a:r>
                      <a:r>
                        <a:rPr sz="2400" b="1" spc="-5" dirty="0" smtClean="0">
                          <a:latin typeface="Berlin Sans FB Demi"/>
                          <a:cs typeface="Berlin Sans FB Demi"/>
                        </a:rPr>
                        <a:t>12</a:t>
                      </a:r>
                      <a:r>
                        <a:rPr sz="2400" b="1" spc="0" dirty="0" smtClean="0">
                          <a:latin typeface="Berlin Sans FB Demi"/>
                          <a:cs typeface="Berlin Sans FB Demi"/>
                        </a:rPr>
                        <a:t>, </a:t>
                      </a:r>
                      <a:r>
                        <a:rPr sz="2400" b="1" spc="-5" dirty="0" smtClean="0">
                          <a:latin typeface="Berlin Sans FB Demi"/>
                          <a:cs typeface="Berlin Sans FB Demi"/>
                        </a:rPr>
                        <a:t>2013</a:t>
                      </a:r>
                      <a:endParaRPr sz="2400">
                        <a:latin typeface="Berlin Sans FB Demi"/>
                        <a:cs typeface="Berlin Sans FB Demi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18"/>
                        </a:spcBef>
                      </a:pPr>
                      <a:endParaRPr sz="8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latin typeface="Berlin Sans FB Demi"/>
                          <a:cs typeface="Berlin Sans FB Demi"/>
                        </a:rPr>
                        <a:t>Black History Month Celebration</a:t>
                      </a:r>
                      <a:endParaRPr sz="2400">
                        <a:latin typeface="Berlin Sans FB Demi"/>
                        <a:cs typeface="Berlin Sans FB Demi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17"/>
                        </a:spcBef>
                      </a:pPr>
                      <a:endParaRPr sz="8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solidFill>
                            <a:srgbClr val="009A9A"/>
                          </a:solidFill>
                          <a:latin typeface="Berlin Sans FB Demi"/>
                          <a:cs typeface="Berlin Sans FB Demi"/>
                        </a:rPr>
                        <a:t>METRO</a:t>
                      </a:r>
                      <a:endParaRPr sz="2400">
                        <a:latin typeface="Berlin Sans FB Demi"/>
                        <a:cs typeface="Berlin Sans FB Demi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22"/>
                        </a:spcBef>
                      </a:pPr>
                      <a:endParaRPr sz="8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latin typeface="Berlin Sans FB Demi"/>
                          <a:cs typeface="Berlin Sans FB Demi"/>
                        </a:rPr>
                        <a:t>(A.A.E.</a:t>
                      </a:r>
                      <a:r>
                        <a:rPr sz="2400" b="1" spc="0" dirty="0" smtClean="0">
                          <a:latin typeface="Berlin Sans FB Demi"/>
                          <a:cs typeface="Berlin Sans FB Demi"/>
                        </a:rPr>
                        <a:t>A </a:t>
                      </a:r>
                      <a:r>
                        <a:rPr sz="2400" b="1" spc="-10" dirty="0" smtClean="0">
                          <a:latin typeface="Berlin Sans FB Demi"/>
                          <a:cs typeface="Berlin Sans FB Demi"/>
                        </a:rPr>
                        <a:t>)</a:t>
                      </a:r>
                      <a:r>
                        <a:rPr sz="2400" b="1" spc="0" dirty="0" smtClean="0">
                          <a:solidFill>
                            <a:srgbClr val="FFFF00"/>
                          </a:solidFill>
                          <a:latin typeface="Berlin Sans FB Demi"/>
                          <a:cs typeface="Berlin Sans FB Demi"/>
                        </a:rPr>
                        <a:t>African</a:t>
                      </a:r>
                      <a:r>
                        <a:rPr sz="2400" b="1" spc="-5" dirty="0" smtClean="0">
                          <a:solidFill>
                            <a:srgbClr val="FFFF00"/>
                          </a:solidFill>
                          <a:latin typeface="Berlin Sans FB Demi"/>
                          <a:cs typeface="Berlin Sans FB Demi"/>
                        </a:rPr>
                        <a:t> </a:t>
                      </a:r>
                      <a:r>
                        <a:rPr sz="2400" b="1" spc="0" dirty="0" smtClean="0">
                          <a:latin typeface="Berlin Sans FB Demi"/>
                          <a:cs typeface="Berlin Sans FB Demi"/>
                        </a:rPr>
                        <a:t>American </a:t>
                      </a:r>
                      <a:r>
                        <a:rPr sz="2400" b="1" spc="0" dirty="0" smtClean="0">
                          <a:solidFill>
                            <a:srgbClr val="FFFF00"/>
                          </a:solidFill>
                          <a:latin typeface="Berlin Sans FB Demi"/>
                          <a:cs typeface="Berlin Sans FB Demi"/>
                        </a:rPr>
                        <a:t>Employees</a:t>
                      </a:r>
                      <a:endParaRPr sz="2400">
                        <a:latin typeface="Berlin Sans FB Demi"/>
                        <a:cs typeface="Berlin Sans FB Demi"/>
                      </a:endParaRPr>
                    </a:p>
                    <a:p>
                      <a:pPr marR="11430" algn="ctr">
                        <a:lnSpc>
                          <a:spcPts val="2875"/>
                        </a:lnSpc>
                      </a:pPr>
                      <a:r>
                        <a:rPr sz="2400" b="1" dirty="0" smtClean="0">
                          <a:latin typeface="Berlin Sans FB Demi"/>
                          <a:cs typeface="Berlin Sans FB Demi"/>
                        </a:rPr>
                        <a:t>Association</a:t>
                      </a:r>
                      <a:endParaRPr sz="24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L w="13970">
                      <a:solidFill>
                        <a:srgbClr val="000000"/>
                      </a:solidFill>
                      <a:prstDash val="solid"/>
                    </a:lnL>
                    <a:lnR w="26670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L w="26670">
                      <a:solidFill>
                        <a:srgbClr val="000000"/>
                      </a:solidFill>
                      <a:prstDash val="solid"/>
                    </a:lnL>
                    <a:lnR w="1397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4196">
                <a:tc>
                  <a:txBody>
                    <a:bodyPr/>
                    <a:lstStyle/>
                    <a:p>
                      <a:endParaRPr sz="24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L w="13970">
                      <a:solidFill>
                        <a:srgbClr val="000000"/>
                      </a:solidFill>
                      <a:prstDash val="solid"/>
                    </a:lnL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T w="27177">
                      <a:solidFill>
                        <a:srgbClr val="000000"/>
                      </a:solidFill>
                      <a:prstDash val="solid"/>
                    </a:lnT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Berlin Sans FB Demi"/>
                        <a:cs typeface="Berlin Sans FB Demi"/>
                      </a:endParaRPr>
                    </a:p>
                  </a:txBody>
                  <a:tcPr marL="0" marR="0" marT="0" marB="0">
                    <a:lnR w="13970">
                      <a:solidFill>
                        <a:srgbClr val="000000"/>
                      </a:solidFill>
                      <a:prstDash val="solid"/>
                    </a:lnR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1"/>
    </mc:Choice>
    <mc:Fallback>
      <p:transition spd="slow" advTm="430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143000"/>
            <a:ext cx="7391400" cy="914400"/>
          </a:xfrm>
          <a:custGeom>
            <a:avLst/>
            <a:gdLst/>
            <a:ahLst/>
            <a:cxnLst/>
            <a:rect l="l" t="t" r="r" b="b"/>
            <a:pathLst>
              <a:path w="7391400" h="914400">
                <a:moveTo>
                  <a:pt x="0" y="0"/>
                </a:moveTo>
                <a:lnTo>
                  <a:pt x="0" y="914400"/>
                </a:lnTo>
                <a:lnTo>
                  <a:pt x="7391400" y="914400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0725" y="1241552"/>
            <a:ext cx="5477510" cy="724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7364" marR="12700" indent="-1765300">
              <a:lnSpc>
                <a:spcPts val="287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1944 Los Angeles' </a:t>
            </a:r>
            <a:r>
              <a:rPr sz="2400" b="1" spc="-10" dirty="0" smtClean="0">
                <a:latin typeface="Berlin Sans FB Demi"/>
                <a:cs typeface="Berlin Sans FB Demi"/>
              </a:rPr>
              <a:t>First </a:t>
            </a:r>
            <a:r>
              <a:rPr sz="2400" b="1" spc="-15" dirty="0" smtClean="0">
                <a:latin typeface="Berlin Sans FB Demi"/>
                <a:cs typeface="Berlin Sans FB Demi"/>
              </a:rPr>
              <a:t>African American Motor </a:t>
            </a:r>
            <a:r>
              <a:rPr sz="2400" b="1" spc="-20" dirty="0" smtClean="0">
                <a:latin typeface="Berlin Sans FB Demi"/>
                <a:cs typeface="Berlin Sans FB Demi"/>
              </a:rPr>
              <a:t>Women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575" y="2871653"/>
            <a:ext cx="4189729" cy="298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97100"/>
              </a:lnSpc>
            </a:pPr>
            <a:r>
              <a:rPr sz="2800" b="1" dirty="0" smtClean="0">
                <a:latin typeface="Berlin Sans FB Demi"/>
                <a:cs typeface="Berlin Sans FB Demi"/>
              </a:rPr>
              <a:t>In August of 1944,</a:t>
            </a:r>
            <a:r>
              <a:rPr sz="2800" b="1" spc="5" dirty="0" smtClean="0">
                <a:latin typeface="Berlin Sans FB Demi"/>
                <a:cs typeface="Berlin Sans FB Demi"/>
              </a:rPr>
              <a:t> </a:t>
            </a:r>
            <a:r>
              <a:rPr sz="2800" b="1" spc="0" dirty="0" smtClean="0">
                <a:latin typeface="Berlin Sans FB Demi"/>
                <a:cs typeface="Berlin Sans FB Demi"/>
              </a:rPr>
              <a:t>and </a:t>
            </a:r>
            <a:r>
              <a:rPr sz="2800" b="1" spc="-5" dirty="0" smtClean="0">
                <a:latin typeface="Berlin Sans FB Demi"/>
                <a:cs typeface="Berlin Sans FB Demi"/>
              </a:rPr>
              <a:t>withou</a:t>
            </a:r>
            <a:r>
              <a:rPr sz="2800" b="1" spc="0" dirty="0" smtClean="0">
                <a:latin typeface="Berlin Sans FB Demi"/>
                <a:cs typeface="Berlin Sans FB Demi"/>
              </a:rPr>
              <a:t>t</a:t>
            </a:r>
            <a:r>
              <a:rPr sz="2800" b="1" spc="5" dirty="0" smtClean="0">
                <a:latin typeface="Berlin Sans FB Demi"/>
                <a:cs typeface="Berlin Sans FB Demi"/>
              </a:rPr>
              <a:t> </a:t>
            </a:r>
            <a:r>
              <a:rPr sz="2800" b="1" spc="-5" dirty="0" smtClean="0">
                <a:latin typeface="Berlin Sans FB Demi"/>
                <a:cs typeface="Berlin Sans FB Demi"/>
              </a:rPr>
              <a:t>muc</a:t>
            </a:r>
            <a:r>
              <a:rPr sz="2800" b="1" spc="0" dirty="0" smtClean="0">
                <a:latin typeface="Berlin Sans FB Demi"/>
                <a:cs typeface="Berlin Sans FB Demi"/>
              </a:rPr>
              <a:t>h </a:t>
            </a:r>
            <a:r>
              <a:rPr sz="2800" b="1" spc="-5" dirty="0" smtClean="0">
                <a:latin typeface="Berlin Sans FB Demi"/>
                <a:cs typeface="Berlin Sans FB Demi"/>
              </a:rPr>
              <a:t>fanfare</a:t>
            </a:r>
            <a:r>
              <a:rPr sz="2800" b="1" spc="0" dirty="0" smtClean="0">
                <a:latin typeface="Berlin Sans FB Demi"/>
                <a:cs typeface="Berlin Sans FB Demi"/>
              </a:rPr>
              <a:t>,</a:t>
            </a:r>
            <a:r>
              <a:rPr sz="2800" b="1" spc="5" dirty="0" smtClean="0">
                <a:latin typeface="Berlin Sans FB Demi"/>
                <a:cs typeface="Berlin Sans FB Demi"/>
              </a:rPr>
              <a:t> </a:t>
            </a:r>
            <a:r>
              <a:rPr sz="2800" b="1" spc="-5" dirty="0" smtClean="0">
                <a:latin typeface="Berlin Sans FB Demi"/>
                <a:cs typeface="Berlin Sans FB Demi"/>
              </a:rPr>
              <a:t>Los </a:t>
            </a:r>
            <a:r>
              <a:rPr sz="2800" b="1" spc="0" dirty="0" smtClean="0">
                <a:latin typeface="Berlin Sans FB Demi"/>
                <a:cs typeface="Berlin Sans FB Demi"/>
              </a:rPr>
              <a:t>Angeles Railway hired its </a:t>
            </a:r>
            <a:r>
              <a:rPr sz="2800" b="1" spc="-5" dirty="0" smtClean="0">
                <a:latin typeface="Berlin Sans FB Demi"/>
                <a:cs typeface="Berlin Sans FB Demi"/>
              </a:rPr>
              <a:t>firs</a:t>
            </a:r>
            <a:r>
              <a:rPr sz="2800" b="1" spc="0" dirty="0" smtClean="0">
                <a:latin typeface="Berlin Sans FB Demi"/>
                <a:cs typeface="Berlin Sans FB Demi"/>
              </a:rPr>
              <a:t>t </a:t>
            </a:r>
            <a:r>
              <a:rPr sz="2950" b="1" spc="-95" dirty="0" smtClean="0">
                <a:latin typeface="Berlin Sans FB Demi"/>
                <a:cs typeface="Berlin Sans FB Demi"/>
              </a:rPr>
              <a:t>African-American</a:t>
            </a:r>
            <a:r>
              <a:rPr sz="2950" b="1" spc="-50" dirty="0" smtClean="0">
                <a:latin typeface="Berlin Sans FB Demi"/>
                <a:cs typeface="Berlin Sans FB Demi"/>
              </a:rPr>
              <a:t> </a:t>
            </a:r>
            <a:r>
              <a:rPr sz="2950" b="1" spc="-100" dirty="0" smtClean="0">
                <a:latin typeface="Berlin Sans FB Demi"/>
                <a:cs typeface="Berlin Sans FB Demi"/>
              </a:rPr>
              <a:t>motorman,</a:t>
            </a:r>
            <a:r>
              <a:rPr sz="2950" b="1" spc="-35" dirty="0" smtClean="0">
                <a:latin typeface="Berlin Sans FB Demi"/>
                <a:cs typeface="Berlin Sans FB Demi"/>
              </a:rPr>
              <a:t> </a:t>
            </a:r>
            <a:r>
              <a:rPr sz="2950" b="1" spc="-105" dirty="0" smtClean="0">
                <a:latin typeface="Berlin Sans FB Demi"/>
                <a:cs typeface="Berlin Sans FB Demi"/>
              </a:rPr>
              <a:t>a</a:t>
            </a:r>
            <a:r>
              <a:rPr sz="2950" b="1" spc="-45" dirty="0" smtClean="0">
                <a:latin typeface="Berlin Sans FB Demi"/>
                <a:cs typeface="Berlin Sans FB Demi"/>
              </a:rPr>
              <a:t> </a:t>
            </a:r>
            <a:r>
              <a:rPr sz="2950" b="1" spc="-100" dirty="0" smtClean="0">
                <a:latin typeface="Berlin Sans FB Demi"/>
                <a:cs typeface="Berlin Sans FB Demi"/>
              </a:rPr>
              <a:t>motormanette,</a:t>
            </a:r>
            <a:endParaRPr sz="2950">
              <a:latin typeface="Berlin Sans FB Demi"/>
              <a:cs typeface="Berlin Sans FB Demi"/>
            </a:endParaRPr>
          </a:p>
          <a:p>
            <a:pPr marL="12700">
              <a:lnSpc>
                <a:spcPts val="3360"/>
              </a:lnSpc>
            </a:pPr>
            <a:r>
              <a:rPr sz="2950" b="1" spc="-100" dirty="0" smtClean="0">
                <a:latin typeface="Berlin Sans FB Demi"/>
                <a:cs typeface="Berlin Sans FB Demi"/>
              </a:rPr>
              <a:t>Mrs</a:t>
            </a:r>
            <a:r>
              <a:rPr sz="2950" b="1" spc="-50" dirty="0" smtClean="0">
                <a:latin typeface="Berlin Sans FB Demi"/>
                <a:cs typeface="Berlin Sans FB Demi"/>
              </a:rPr>
              <a:t>.</a:t>
            </a:r>
            <a:r>
              <a:rPr sz="2950" b="1" spc="-35" dirty="0" smtClean="0">
                <a:latin typeface="Berlin Sans FB Demi"/>
                <a:cs typeface="Berlin Sans FB Demi"/>
              </a:rPr>
              <a:t> </a:t>
            </a:r>
            <a:r>
              <a:rPr sz="2950" b="1" spc="-90" dirty="0" smtClean="0">
                <a:latin typeface="Berlin Sans FB Demi"/>
                <a:cs typeface="Berlin Sans FB Demi"/>
              </a:rPr>
              <a:t>Arcol</a:t>
            </a:r>
            <a:r>
              <a:rPr sz="2950" b="1" spc="-105" dirty="0" smtClean="0">
                <a:latin typeface="Berlin Sans FB Demi"/>
                <a:cs typeface="Berlin Sans FB Demi"/>
              </a:rPr>
              <a:t>a</a:t>
            </a:r>
            <a:r>
              <a:rPr sz="2950" b="1" spc="-35" dirty="0" smtClean="0">
                <a:latin typeface="Berlin Sans FB Demi"/>
                <a:cs typeface="Berlin Sans FB Demi"/>
              </a:rPr>
              <a:t> </a:t>
            </a:r>
            <a:r>
              <a:rPr sz="2950" b="1" spc="-85" dirty="0" smtClean="0">
                <a:latin typeface="Berlin Sans FB Demi"/>
                <a:cs typeface="Berlin Sans FB Demi"/>
              </a:rPr>
              <a:t>Philpott.</a:t>
            </a:r>
            <a:endParaRPr sz="2950">
              <a:latin typeface="Berlin Sans FB Demi"/>
              <a:cs typeface="Berlin Sans FB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438400"/>
            <a:ext cx="207645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594" y="4714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2"/>
    </mc:Choice>
    <mc:Fallback>
      <p:transition spd="slow" advTm="56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219200"/>
            <a:ext cx="7620000" cy="609600"/>
          </a:xfrm>
          <a:custGeom>
            <a:avLst/>
            <a:gdLst/>
            <a:ahLst/>
            <a:cxnLst/>
            <a:rect l="l" t="t" r="r" b="b"/>
            <a:pathLst>
              <a:path w="7620000" h="609600">
                <a:moveTo>
                  <a:pt x="0" y="0"/>
                </a:moveTo>
                <a:lnTo>
                  <a:pt x="0" y="609600"/>
                </a:lnTo>
                <a:lnTo>
                  <a:pt x="7620000" y="609599"/>
                </a:lnTo>
                <a:lnTo>
                  <a:pt x="76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6430" y="1335023"/>
            <a:ext cx="6934834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1945 Los Angeles' </a:t>
            </a:r>
            <a:r>
              <a:rPr sz="2400" b="1" spc="-10" dirty="0" smtClean="0">
                <a:latin typeface="Berlin Sans FB Demi"/>
                <a:cs typeface="Berlin Sans FB Demi"/>
              </a:rPr>
              <a:t>First </a:t>
            </a:r>
            <a:r>
              <a:rPr sz="2400" b="1" spc="-15" dirty="0" smtClean="0">
                <a:latin typeface="Berlin Sans FB Demi"/>
                <a:cs typeface="Berlin Sans FB Demi"/>
              </a:rPr>
              <a:t>African American Motormen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334005"/>
            <a:ext cx="3810000" cy="219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902" y="5082032"/>
            <a:ext cx="3040380" cy="1089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870"/>
              </a:lnSpc>
            </a:pPr>
            <a:r>
              <a:rPr sz="2400" b="1" spc="-15" dirty="0" smtClean="0">
                <a:latin typeface="Berlin Sans FB Demi"/>
                <a:cs typeface="Berlin Sans FB Demi"/>
              </a:rPr>
              <a:t>Nathaniel Lewis,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third from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left,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with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fellow operators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in </a:t>
            </a:r>
            <a:r>
              <a:rPr sz="2400" b="1" spc="-15" dirty="0" smtClean="0">
                <a:latin typeface="Berlin Sans FB Demi"/>
                <a:cs typeface="Berlin Sans FB Demi"/>
              </a:rPr>
              <a:t>1958.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0102" y="2097450"/>
            <a:ext cx="2779395" cy="438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  <a:tabLst>
                <a:tab pos="1619250" algn="l"/>
              </a:tabLst>
            </a:pPr>
            <a:r>
              <a:rPr sz="2400" b="1" spc="-20" dirty="0" smtClean="0">
                <a:latin typeface="Berlin Sans FB Demi"/>
                <a:cs typeface="Berlin Sans FB Demi"/>
              </a:rPr>
              <a:t>Lo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Angele</a:t>
            </a:r>
            <a:r>
              <a:rPr sz="2400" b="1" spc="-10" dirty="0" smtClean="0">
                <a:latin typeface="Berlin Sans FB Demi"/>
                <a:cs typeface="Berlin Sans FB Demi"/>
              </a:rPr>
              <a:t>s </a:t>
            </a:r>
            <a:r>
              <a:rPr sz="2400" b="1" spc="-20" dirty="0" smtClean="0">
                <a:latin typeface="Berlin Sans FB Demi"/>
                <a:cs typeface="Berlin Sans FB Demi"/>
              </a:rPr>
              <a:t>Railway</a:t>
            </a:r>
            <a:r>
              <a:rPr sz="2400" b="1" spc="-15" dirty="0" smtClean="0">
                <a:latin typeface="Berlin Sans FB Demi"/>
                <a:cs typeface="Berlin Sans FB Demi"/>
              </a:rPr>
              <a:t> </a:t>
            </a:r>
            <a:r>
              <a:rPr sz="2400" b="1" spc="-10" dirty="0" smtClean="0">
                <a:latin typeface="Berlin Sans FB Demi"/>
                <a:cs typeface="Berlin Sans FB Demi"/>
              </a:rPr>
              <a:t>initially </a:t>
            </a:r>
            <a:r>
              <a:rPr sz="2400" b="1" spc="-15" dirty="0" smtClean="0">
                <a:latin typeface="Berlin Sans FB Demi"/>
                <a:cs typeface="Berlin Sans FB Demi"/>
              </a:rPr>
              <a:t>hired </a:t>
            </a:r>
            <a:r>
              <a:rPr sz="2400" b="1" u="heavy" spc="-15" dirty="0" smtClean="0">
                <a:latin typeface="Berlin Sans FB Demi"/>
                <a:cs typeface="Berlin Sans FB Demi"/>
              </a:rPr>
              <a:t>10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u="heavy" spc="-15" dirty="0" smtClean="0">
                <a:latin typeface="Berlin Sans FB Demi"/>
                <a:cs typeface="Berlin Sans FB Demi"/>
              </a:rPr>
              <a:t>black motormen</a:t>
            </a:r>
            <a:r>
              <a:rPr sz="2400" b="1" spc="-15" dirty="0" smtClean="0">
                <a:latin typeface="Berlin Sans FB Demi"/>
                <a:cs typeface="Berlin Sans FB Demi"/>
              </a:rPr>
              <a:t> who did not show</a:t>
            </a:r>
            <a:r>
              <a:rPr sz="2400" b="1" spc="-10" dirty="0" smtClean="0">
                <a:latin typeface="Berlin Sans FB Demi"/>
                <a:cs typeface="Berlin Sans FB Demi"/>
              </a:rPr>
              <a:t> up </a:t>
            </a:r>
            <a:r>
              <a:rPr sz="2400" b="1" spc="-15" dirty="0" smtClean="0">
                <a:latin typeface="Berlin Sans FB Demi"/>
                <a:cs typeface="Berlin Sans FB Demi"/>
              </a:rPr>
              <a:t>due to weather</a:t>
            </a:r>
            <a:r>
              <a:rPr sz="2400" b="1" spc="-10" dirty="0" smtClean="0">
                <a:latin typeface="Berlin Sans FB Demi"/>
                <a:cs typeface="Berlin Sans FB Demi"/>
              </a:rPr>
              <a:t> conditions.	</a:t>
            </a:r>
            <a:r>
              <a:rPr sz="2400" b="1" spc="-15" dirty="0" smtClean="0">
                <a:latin typeface="Berlin Sans FB Demi"/>
                <a:cs typeface="Berlin Sans FB Demi"/>
              </a:rPr>
              <a:t>LA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Railwa</a:t>
            </a:r>
            <a:r>
              <a:rPr sz="2400" b="1" spc="-15" dirty="0" smtClean="0">
                <a:latin typeface="Berlin Sans FB Demi"/>
                <a:cs typeface="Berlin Sans FB Demi"/>
              </a:rPr>
              <a:t>y </a:t>
            </a:r>
            <a:r>
              <a:rPr sz="2400" b="1" spc="-20" dirty="0" smtClean="0">
                <a:latin typeface="Berlin Sans FB Demi"/>
                <a:cs typeface="Berlin Sans FB Demi"/>
              </a:rPr>
              <a:t>the</a:t>
            </a:r>
            <a:r>
              <a:rPr sz="2400" b="1" spc="-15" dirty="0" smtClean="0">
                <a:latin typeface="Berlin Sans FB Demi"/>
                <a:cs typeface="Berlin Sans FB Demi"/>
              </a:rPr>
              <a:t>n </a:t>
            </a:r>
            <a:r>
              <a:rPr sz="2400" b="1" spc="-20" dirty="0" smtClean="0">
                <a:latin typeface="Berlin Sans FB Demi"/>
                <a:cs typeface="Berlin Sans FB Demi"/>
              </a:rPr>
              <a:t>hired</a:t>
            </a:r>
            <a:r>
              <a:rPr sz="2400" b="1" spc="-15" dirty="0" smtClean="0">
                <a:latin typeface="Berlin Sans FB Demi"/>
                <a:cs typeface="Berlin Sans FB Demi"/>
              </a:rPr>
              <a:t> two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more</a:t>
            </a:r>
            <a:r>
              <a:rPr sz="2400" b="1" spc="5" dirty="0" smtClean="0">
                <a:latin typeface="Berlin Sans FB Demi"/>
                <a:cs typeface="Berlin Sans FB Demi"/>
              </a:rPr>
              <a:t> </a:t>
            </a:r>
            <a:r>
              <a:rPr sz="2400" b="1" spc="-15" dirty="0" smtClean="0">
                <a:latin typeface="Berlin Sans FB Demi"/>
                <a:cs typeface="Berlin Sans FB Demi"/>
              </a:rPr>
              <a:t>black motormen who completed training</a:t>
            </a:r>
            <a:r>
              <a:rPr sz="2400" b="1" spc="-10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bu</a:t>
            </a:r>
            <a:r>
              <a:rPr sz="2400" b="1" spc="-10" dirty="0" smtClean="0">
                <a:latin typeface="Berlin Sans FB Demi"/>
                <a:cs typeface="Berlin Sans FB Demi"/>
              </a:rPr>
              <a:t>t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wer</a:t>
            </a:r>
            <a:r>
              <a:rPr sz="2400" b="1" spc="-15" dirty="0" smtClean="0">
                <a:latin typeface="Berlin Sans FB Demi"/>
                <a:cs typeface="Berlin Sans FB Demi"/>
              </a:rPr>
              <a:t>e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never</a:t>
            </a:r>
            <a:r>
              <a:rPr sz="2400" b="1" spc="-15" dirty="0" smtClean="0">
                <a:latin typeface="Berlin Sans FB Demi"/>
                <a:cs typeface="Berlin Sans FB Demi"/>
              </a:rPr>
              <a:t> given assignments.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594" y="4714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5"/>
    </mc:Choice>
    <mc:Fallback>
      <p:transition spd="slow" advTm="69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0"/>
            <a:ext cx="7772400" cy="1371600"/>
          </a:xfrm>
          <a:custGeom>
            <a:avLst/>
            <a:gdLst/>
            <a:ahLst/>
            <a:cxnLst/>
            <a:rect l="l" t="t" r="r" b="b"/>
            <a:pathLst>
              <a:path w="7772400" h="1371600">
                <a:moveTo>
                  <a:pt x="0" y="0"/>
                </a:moveTo>
                <a:lnTo>
                  <a:pt x="0" y="1371600"/>
                </a:lnTo>
                <a:lnTo>
                  <a:pt x="7772400" y="137160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5386" y="1473738"/>
            <a:ext cx="6728459" cy="813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5730" marR="12700" indent="-113664">
              <a:lnSpc>
                <a:spcPct val="110200"/>
              </a:lnSpc>
              <a:tabLst>
                <a:tab pos="5625465" algn="l"/>
              </a:tabLst>
            </a:pPr>
            <a:r>
              <a:rPr sz="2400" b="1" spc="-15" dirty="0" smtClean="0">
                <a:latin typeface="Berlin Sans FB Demi"/>
                <a:cs typeface="Berlin Sans FB Demi"/>
              </a:rPr>
              <a:t>1987-1991 </a:t>
            </a:r>
            <a:r>
              <a:rPr sz="2400" b="1" spc="-10" dirty="0" smtClean="0">
                <a:latin typeface="Berlin Sans FB Demi"/>
                <a:cs typeface="Berlin Sans FB Demi"/>
              </a:rPr>
              <a:t>First </a:t>
            </a:r>
            <a:r>
              <a:rPr sz="2400" b="1" spc="-15" dirty="0" smtClean="0">
                <a:latin typeface="Berlin Sans FB Demi"/>
                <a:cs typeface="Berlin Sans FB Demi"/>
              </a:rPr>
              <a:t>African American </a:t>
            </a:r>
            <a:r>
              <a:rPr sz="2400" b="1" spc="-20" dirty="0" smtClean="0">
                <a:latin typeface="Berlin Sans FB Demi"/>
                <a:cs typeface="Berlin Sans FB Demi"/>
              </a:rPr>
              <a:t>Women	</a:t>
            </a:r>
            <a:r>
              <a:rPr sz="2400" b="1" spc="-25" dirty="0" smtClean="0">
                <a:latin typeface="Berlin Sans FB Demi"/>
                <a:cs typeface="Berlin Sans FB Demi"/>
              </a:rPr>
              <a:t>D</a:t>
            </a:r>
            <a:r>
              <a:rPr sz="2400" b="1" spc="-10" dirty="0" smtClean="0">
                <a:latin typeface="Berlin Sans FB Demi"/>
                <a:cs typeface="Berlin Sans FB Demi"/>
              </a:rPr>
              <a:t>irector</a:t>
            </a:r>
            <a:r>
              <a:rPr sz="2400" b="1" spc="-15" dirty="0" smtClean="0">
                <a:latin typeface="Berlin Sans FB Demi"/>
                <a:cs typeface="Berlin Sans FB Demi"/>
              </a:rPr>
              <a:t> Southern California Rapid Transit </a:t>
            </a:r>
            <a:r>
              <a:rPr sz="2400" b="1" spc="-10" dirty="0" smtClean="0">
                <a:latin typeface="Berlin Sans FB Demi"/>
                <a:cs typeface="Berlin Sans FB Demi"/>
              </a:rPr>
              <a:t>District </a:t>
            </a:r>
            <a:r>
              <a:rPr sz="2400" b="1" spc="-15" dirty="0" smtClean="0">
                <a:latin typeface="Berlin Sans FB Demi"/>
                <a:cs typeface="Berlin Sans FB Demi"/>
              </a:rPr>
              <a:t>(RTD)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8901" y="3011149"/>
            <a:ext cx="4598035" cy="303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800" b="1" i="1" spc="-5" dirty="0" smtClean="0">
                <a:latin typeface="Arial"/>
                <a:cs typeface="Arial"/>
              </a:rPr>
              <a:t>Leili</a:t>
            </a:r>
            <a:r>
              <a:rPr sz="1800" b="1" i="1" spc="0" dirty="0" smtClean="0">
                <a:latin typeface="Arial"/>
                <a:cs typeface="Arial"/>
              </a:rPr>
              <a:t>a </a:t>
            </a:r>
            <a:r>
              <a:rPr sz="1800" b="1" i="1" spc="-5" dirty="0" smtClean="0">
                <a:latin typeface="Arial"/>
                <a:cs typeface="Arial"/>
              </a:rPr>
              <a:t>Bailey-Leah</a:t>
            </a:r>
            <a:r>
              <a:rPr sz="1800" b="1" i="1" spc="0" dirty="0" smtClean="0">
                <a:latin typeface="Arial"/>
                <a:cs typeface="Arial"/>
              </a:rPr>
              <a:t>y</a:t>
            </a:r>
            <a:r>
              <a:rPr sz="1800" b="1" i="1" spc="-5" dirty="0" smtClean="0">
                <a:latin typeface="Arial"/>
                <a:cs typeface="Arial"/>
              </a:rPr>
              <a:t> starte</a:t>
            </a:r>
            <a:r>
              <a:rPr sz="1800" b="1" i="1" spc="0" dirty="0" smtClean="0">
                <a:latin typeface="Arial"/>
                <a:cs typeface="Arial"/>
              </a:rPr>
              <a:t>d</a:t>
            </a:r>
            <a:r>
              <a:rPr sz="1800" b="1" i="1" spc="-5" dirty="0" smtClean="0">
                <a:latin typeface="Arial"/>
                <a:cs typeface="Arial"/>
              </a:rPr>
              <a:t> her transportatio</a:t>
            </a:r>
            <a:r>
              <a:rPr sz="1800" b="1" i="1" spc="0" dirty="0" smtClean="0">
                <a:latin typeface="Arial"/>
                <a:cs typeface="Arial"/>
              </a:rPr>
              <a:t>n</a:t>
            </a:r>
            <a:r>
              <a:rPr sz="1800" b="1" i="1" spc="-5" dirty="0" smtClean="0">
                <a:latin typeface="Arial"/>
                <a:cs typeface="Arial"/>
              </a:rPr>
              <a:t> caree</a:t>
            </a:r>
            <a:r>
              <a:rPr sz="1800" b="1" i="1" spc="0" dirty="0" smtClean="0">
                <a:latin typeface="Arial"/>
                <a:cs typeface="Arial"/>
              </a:rPr>
              <a:t>r</a:t>
            </a:r>
            <a:r>
              <a:rPr sz="1800" b="1" i="1" spc="-5" dirty="0" smtClean="0">
                <a:latin typeface="Arial"/>
                <a:cs typeface="Arial"/>
              </a:rPr>
              <a:t> i</a:t>
            </a:r>
            <a:r>
              <a:rPr sz="1800" b="1" i="1" spc="0" dirty="0" smtClean="0">
                <a:latin typeface="Arial"/>
                <a:cs typeface="Arial"/>
              </a:rPr>
              <a:t>n</a:t>
            </a:r>
            <a:r>
              <a:rPr sz="1800" b="1" i="1" spc="-5" dirty="0" smtClean="0">
                <a:latin typeface="Arial"/>
                <a:cs typeface="Arial"/>
              </a:rPr>
              <a:t> July</a:t>
            </a:r>
            <a:r>
              <a:rPr sz="1800" b="1" i="1" spc="0" dirty="0" smtClean="0">
                <a:latin typeface="Arial"/>
                <a:cs typeface="Arial"/>
              </a:rPr>
              <a:t>,</a:t>
            </a:r>
            <a:r>
              <a:rPr sz="1800" b="1" i="1" spc="-5" dirty="0" smtClean="0">
                <a:latin typeface="Arial"/>
                <a:cs typeface="Arial"/>
              </a:rPr>
              <a:t> 197</a:t>
            </a:r>
            <a:r>
              <a:rPr sz="1800" b="1" i="1" spc="0" dirty="0" smtClean="0">
                <a:latin typeface="Arial"/>
                <a:cs typeface="Arial"/>
              </a:rPr>
              <a:t>1</a:t>
            </a:r>
            <a:r>
              <a:rPr sz="1800" b="1" i="1" spc="-5" dirty="0" smtClean="0">
                <a:latin typeface="Arial"/>
                <a:cs typeface="Arial"/>
              </a:rPr>
              <a:t> when </a:t>
            </a:r>
            <a:r>
              <a:rPr sz="1800" b="1" i="1" spc="0" dirty="0" smtClean="0">
                <a:latin typeface="Arial"/>
                <a:cs typeface="Arial"/>
              </a:rPr>
              <a:t>she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was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hired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by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the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Southern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California Rapid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Transit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District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(RTD)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as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an </a:t>
            </a:r>
            <a:r>
              <a:rPr sz="1800" b="1" i="1" spc="-5" dirty="0" smtClean="0">
                <a:latin typeface="Arial"/>
                <a:cs typeface="Arial"/>
              </a:rPr>
              <a:t>Operator</a:t>
            </a:r>
            <a:r>
              <a:rPr sz="1800" b="1" i="1" spc="0" dirty="0" smtClean="0">
                <a:latin typeface="Arial"/>
                <a:cs typeface="Arial"/>
              </a:rPr>
              <a:t>. </a:t>
            </a:r>
            <a:r>
              <a:rPr sz="1800" b="1" i="1" spc="-5" dirty="0" smtClean="0">
                <a:latin typeface="Arial"/>
                <a:cs typeface="Arial"/>
              </a:rPr>
              <a:t> Sh</a:t>
            </a:r>
            <a:r>
              <a:rPr sz="1800" b="1" i="1" spc="0" dirty="0" smtClean="0">
                <a:latin typeface="Arial"/>
                <a:cs typeface="Arial"/>
              </a:rPr>
              <a:t>e</a:t>
            </a:r>
            <a:r>
              <a:rPr sz="1800" b="1" i="1" spc="-5" dirty="0" smtClean="0">
                <a:latin typeface="Arial"/>
                <a:cs typeface="Arial"/>
              </a:rPr>
              <a:t> worke</a:t>
            </a:r>
            <a:r>
              <a:rPr sz="1800" b="1" i="1" spc="0" dirty="0" smtClean="0">
                <a:latin typeface="Arial"/>
                <a:cs typeface="Arial"/>
              </a:rPr>
              <a:t>d</a:t>
            </a:r>
            <a:r>
              <a:rPr sz="1800" b="1" i="1" spc="-5" dirty="0" smtClean="0">
                <a:latin typeface="Arial"/>
                <a:cs typeface="Arial"/>
              </a:rPr>
              <a:t> a</a:t>
            </a:r>
            <a:r>
              <a:rPr sz="1800" b="1" i="1" spc="0" dirty="0" smtClean="0">
                <a:latin typeface="Arial"/>
                <a:cs typeface="Arial"/>
              </a:rPr>
              <a:t>t</a:t>
            </a:r>
            <a:r>
              <a:rPr sz="1800" b="1" i="1" spc="-5" dirty="0" smtClean="0">
                <a:latin typeface="Arial"/>
                <a:cs typeface="Arial"/>
              </a:rPr>
              <a:t> Divisio</a:t>
            </a:r>
            <a:r>
              <a:rPr sz="1800" b="1" i="1" spc="0" dirty="0" smtClean="0">
                <a:latin typeface="Arial"/>
                <a:cs typeface="Arial"/>
              </a:rPr>
              <a:t>n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5</a:t>
            </a:r>
            <a:r>
              <a:rPr sz="1800" b="1" i="1" spc="-5" dirty="0" smtClean="0">
                <a:latin typeface="Arial"/>
                <a:cs typeface="Arial"/>
              </a:rPr>
              <a:t> (now </a:t>
            </a:r>
            <a:r>
              <a:rPr sz="1800" b="1" i="1" spc="0" dirty="0" smtClean="0">
                <a:latin typeface="Arial"/>
                <a:cs typeface="Arial"/>
              </a:rPr>
              <a:t>known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as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the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Arthur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Winston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Division)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for a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number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of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years. 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Mrs.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Bailey-Leahy worked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her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way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up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through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the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ranks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to become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the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Assistant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Director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of </a:t>
            </a:r>
            <a:r>
              <a:rPr sz="1800" b="1" i="1" spc="-5" dirty="0" smtClean="0">
                <a:latin typeface="Arial"/>
                <a:cs typeface="Arial"/>
              </a:rPr>
              <a:t>Transportatio</a:t>
            </a:r>
            <a:r>
              <a:rPr sz="1800" b="1" i="1" spc="0" dirty="0" smtClean="0">
                <a:latin typeface="Arial"/>
                <a:cs typeface="Arial"/>
              </a:rPr>
              <a:t>n</a:t>
            </a:r>
            <a:r>
              <a:rPr sz="1800" b="1" i="1" spc="-5" dirty="0" smtClean="0">
                <a:latin typeface="Arial"/>
                <a:cs typeface="Arial"/>
              </a:rPr>
              <a:t> (198</a:t>
            </a:r>
            <a:r>
              <a:rPr sz="1800" b="1" i="1" spc="0" dirty="0" smtClean="0">
                <a:latin typeface="Arial"/>
                <a:cs typeface="Arial"/>
              </a:rPr>
              <a:t>6</a:t>
            </a:r>
            <a:r>
              <a:rPr sz="1800" b="1" i="1" spc="-5" dirty="0" smtClean="0">
                <a:latin typeface="Arial"/>
                <a:cs typeface="Arial"/>
              </a:rPr>
              <a:t> t</a:t>
            </a:r>
            <a:r>
              <a:rPr sz="1800" b="1" i="1" spc="0" dirty="0" smtClean="0">
                <a:latin typeface="Arial"/>
                <a:cs typeface="Arial"/>
              </a:rPr>
              <a:t>o</a:t>
            </a:r>
            <a:r>
              <a:rPr sz="1800" b="1" i="1" spc="-5" dirty="0" smtClean="0">
                <a:latin typeface="Arial"/>
                <a:cs typeface="Arial"/>
              </a:rPr>
              <a:t> 1987</a:t>
            </a:r>
            <a:r>
              <a:rPr sz="1800" b="1" i="1" spc="0" dirty="0" smtClean="0">
                <a:latin typeface="Arial"/>
                <a:cs typeface="Arial"/>
              </a:rPr>
              <a:t>)</a:t>
            </a:r>
            <a:r>
              <a:rPr sz="1800" b="1" i="1" spc="-5" dirty="0" smtClean="0">
                <a:latin typeface="Arial"/>
                <a:cs typeface="Arial"/>
              </a:rPr>
              <a:t> an</a:t>
            </a:r>
            <a:r>
              <a:rPr sz="1800" b="1" i="1" spc="0" dirty="0" smtClean="0">
                <a:latin typeface="Arial"/>
                <a:cs typeface="Arial"/>
              </a:rPr>
              <a:t>d</a:t>
            </a:r>
            <a:r>
              <a:rPr sz="1800" b="1" i="1" spc="-5" dirty="0" smtClean="0">
                <a:latin typeface="Arial"/>
                <a:cs typeface="Arial"/>
              </a:rPr>
              <a:t> then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 smtClean="0">
                <a:latin typeface="Arial"/>
                <a:cs typeface="Arial"/>
              </a:rPr>
              <a:t>Directo</a:t>
            </a:r>
            <a:r>
              <a:rPr sz="1800" b="1" i="1" spc="0" dirty="0" smtClean="0">
                <a:latin typeface="Arial"/>
                <a:cs typeface="Arial"/>
              </a:rPr>
              <a:t>r</a:t>
            </a:r>
            <a:r>
              <a:rPr sz="1800" b="1" i="1" spc="-5" dirty="0" smtClean="0">
                <a:latin typeface="Arial"/>
                <a:cs typeface="Arial"/>
              </a:rPr>
              <a:t> o</a:t>
            </a:r>
            <a:r>
              <a:rPr sz="1800" b="1" i="1" spc="0" dirty="0" smtClean="0">
                <a:latin typeface="Arial"/>
                <a:cs typeface="Arial"/>
              </a:rPr>
              <a:t>f</a:t>
            </a:r>
            <a:r>
              <a:rPr sz="1800" b="1" i="1" spc="-5" dirty="0" smtClean="0">
                <a:latin typeface="Arial"/>
                <a:cs typeface="Arial"/>
              </a:rPr>
              <a:t> Transportatio</a:t>
            </a:r>
            <a:r>
              <a:rPr sz="1800" b="1" i="1" spc="0" dirty="0" smtClean="0">
                <a:latin typeface="Arial"/>
                <a:cs typeface="Arial"/>
              </a:rPr>
              <a:t>n</a:t>
            </a:r>
            <a:r>
              <a:rPr sz="1800" b="1" i="1" spc="-5" dirty="0" smtClean="0">
                <a:latin typeface="Arial"/>
                <a:cs typeface="Arial"/>
              </a:rPr>
              <a:t> (198</a:t>
            </a:r>
            <a:r>
              <a:rPr sz="1800" b="1" i="1" spc="0" dirty="0" smtClean="0">
                <a:latin typeface="Arial"/>
                <a:cs typeface="Arial"/>
              </a:rPr>
              <a:t>7</a:t>
            </a:r>
            <a:r>
              <a:rPr sz="1800" b="1" i="1" spc="-5" dirty="0" smtClean="0">
                <a:latin typeface="Arial"/>
                <a:cs typeface="Arial"/>
              </a:rPr>
              <a:t> t</a:t>
            </a:r>
            <a:r>
              <a:rPr sz="1800" b="1" i="1" spc="0" dirty="0" smtClean="0">
                <a:latin typeface="Arial"/>
                <a:cs typeface="Arial"/>
              </a:rPr>
              <a:t>o</a:t>
            </a:r>
            <a:r>
              <a:rPr sz="1800" b="1" i="1" spc="-5" dirty="0" smtClean="0">
                <a:latin typeface="Arial"/>
                <a:cs typeface="Arial"/>
              </a:rPr>
              <a:t> 1991).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594" y="4714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971800"/>
            <a:ext cx="1765312" cy="200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" y="2933700"/>
            <a:ext cx="1838706" cy="2076450"/>
          </a:xfrm>
          <a:custGeom>
            <a:avLst/>
            <a:gdLst/>
            <a:ahLst/>
            <a:cxnLst/>
            <a:rect l="l" t="t" r="r" b="b"/>
            <a:pathLst>
              <a:path w="1838706" h="2076450">
                <a:moveTo>
                  <a:pt x="0" y="2076450"/>
                </a:moveTo>
                <a:lnTo>
                  <a:pt x="0" y="0"/>
                </a:lnTo>
                <a:lnTo>
                  <a:pt x="1838706" y="0"/>
                </a:lnTo>
                <a:lnTo>
                  <a:pt x="1838706" y="2076450"/>
                </a:lnTo>
                <a:lnTo>
                  <a:pt x="0" y="207645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4302" y="5367273"/>
            <a:ext cx="214820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latin typeface="Arial Black"/>
                <a:cs typeface="Arial Black"/>
              </a:rPr>
              <a:t>Leilia</a:t>
            </a:r>
            <a:r>
              <a:rPr sz="1400" b="1" spc="-5" dirty="0" smtClean="0">
                <a:latin typeface="Arial Black"/>
                <a:cs typeface="Arial Black"/>
              </a:rPr>
              <a:t> </a:t>
            </a:r>
            <a:r>
              <a:rPr sz="1400" b="1" spc="-10" dirty="0" smtClean="0">
                <a:latin typeface="Arial Black"/>
                <a:cs typeface="Arial Black"/>
              </a:rPr>
              <a:t>M. Bailey-Leahy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7"/>
    </mc:Choice>
    <mc:Fallback>
      <p:transition spd="slow" advTm="764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143000"/>
            <a:ext cx="6553200" cy="685800"/>
          </a:xfrm>
          <a:custGeom>
            <a:avLst/>
            <a:gdLst/>
            <a:ahLst/>
            <a:cxnLst/>
            <a:rect l="l" t="t" r="r" b="b"/>
            <a:pathLst>
              <a:path w="6553200" h="685800">
                <a:moveTo>
                  <a:pt x="0" y="0"/>
                </a:moveTo>
                <a:lnTo>
                  <a:pt x="0" y="685800"/>
                </a:lnTo>
                <a:lnTo>
                  <a:pt x="6553200" y="685800"/>
                </a:lnTo>
                <a:lnTo>
                  <a:pt x="655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1296923"/>
            <a:ext cx="6703059" cy="4804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535">
              <a:lnSpc>
                <a:spcPct val="100000"/>
              </a:lnSpc>
            </a:pPr>
            <a:r>
              <a:rPr sz="2400" b="1" spc="-20" dirty="0" smtClean="0">
                <a:latin typeface="Berlin Sans FB Demi"/>
                <a:cs typeface="Berlin Sans FB Demi"/>
              </a:rPr>
              <a:t>1933-196</a:t>
            </a:r>
            <a:r>
              <a:rPr sz="2400" b="1" spc="-15" dirty="0" smtClean="0">
                <a:latin typeface="Berlin Sans FB Demi"/>
                <a:cs typeface="Berlin Sans FB Demi"/>
              </a:rPr>
              <a:t>4 </a:t>
            </a:r>
            <a:r>
              <a:rPr sz="2400" b="1" spc="-20" dirty="0" smtClean="0">
                <a:latin typeface="Berlin Sans FB Demi"/>
                <a:cs typeface="Berlin Sans FB Demi"/>
              </a:rPr>
              <a:t>Lo</a:t>
            </a:r>
            <a:r>
              <a:rPr sz="2400" b="1" spc="-10" dirty="0" smtClean="0">
                <a:latin typeface="Berlin Sans FB Demi"/>
                <a:cs typeface="Berlin Sans FB Demi"/>
              </a:rPr>
              <a:t>s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Angele</a:t>
            </a:r>
            <a:r>
              <a:rPr sz="2400" b="1" spc="-10" dirty="0" smtClean="0">
                <a:latin typeface="Berlin Sans FB Demi"/>
                <a:cs typeface="Berlin Sans FB Demi"/>
              </a:rPr>
              <a:t>s</a:t>
            </a:r>
            <a:r>
              <a:rPr sz="2400" b="1" spc="-5" dirty="0" smtClean="0">
                <a:latin typeface="Berlin Sans FB Demi"/>
                <a:cs typeface="Berlin Sans FB Demi"/>
              </a:rPr>
              <a:t> Bu</a:t>
            </a:r>
            <a:r>
              <a:rPr sz="2400" b="1" spc="0" dirty="0" smtClean="0">
                <a:latin typeface="Berlin Sans FB Demi"/>
                <a:cs typeface="Berlin Sans FB Demi"/>
              </a:rPr>
              <a:t>s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an</a:t>
            </a:r>
            <a:r>
              <a:rPr sz="2400" b="1" spc="-15" dirty="0" smtClean="0">
                <a:latin typeface="Berlin Sans FB Demi"/>
                <a:cs typeface="Berlin Sans FB Demi"/>
              </a:rPr>
              <a:t>d</a:t>
            </a:r>
            <a:r>
              <a:rPr sz="2400" b="1" spc="-5" dirty="0" smtClean="0">
                <a:latin typeface="Berlin Sans FB Demi"/>
                <a:cs typeface="Berlin Sans FB Demi"/>
              </a:rPr>
              <a:t> Rai</a:t>
            </a:r>
            <a:r>
              <a:rPr sz="2400" b="1" spc="0" dirty="0" smtClean="0">
                <a:latin typeface="Berlin Sans FB Demi"/>
                <a:cs typeface="Berlin Sans FB Demi"/>
              </a:rPr>
              <a:t>l</a:t>
            </a:r>
            <a:r>
              <a:rPr sz="2400" b="1" spc="-5" dirty="0" smtClean="0">
                <a:latin typeface="Berlin Sans FB Demi"/>
                <a:cs typeface="Berlin Sans FB Demi"/>
              </a:rPr>
              <a:t> </a:t>
            </a:r>
            <a:r>
              <a:rPr sz="2400" b="1" spc="-20" dirty="0" smtClean="0">
                <a:latin typeface="Berlin Sans FB Demi"/>
                <a:cs typeface="Berlin Sans FB Demi"/>
              </a:rPr>
              <a:t>Operators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indent="0" algn="ctr">
              <a:lnSpc>
                <a:spcPct val="100099"/>
              </a:lnSpc>
            </a:pPr>
            <a:r>
              <a:rPr sz="2600" b="1" spc="-15" dirty="0" smtClean="0">
                <a:latin typeface="Berlin Sans FB Demi"/>
                <a:cs typeface="Berlin Sans FB Demi"/>
              </a:rPr>
              <a:t>In 1964, the Southern California Rapid Transit</a:t>
            </a:r>
            <a:r>
              <a:rPr sz="2600" b="1" spc="-10" dirty="0" smtClean="0">
                <a:latin typeface="Berlin Sans FB Demi"/>
                <a:cs typeface="Berlin Sans FB Demi"/>
              </a:rPr>
              <a:t> District </a:t>
            </a:r>
            <a:r>
              <a:rPr sz="2600" b="1" spc="-15" dirty="0" smtClean="0">
                <a:latin typeface="Berlin Sans FB Demi"/>
                <a:cs typeface="Berlin Sans FB Demi"/>
              </a:rPr>
              <a:t>merged with the Los Angeles County Transportation</a:t>
            </a:r>
            <a:r>
              <a:rPr sz="2600" b="1" spc="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Commission to form the current Metropolitan Transportation Authority</a:t>
            </a:r>
            <a:r>
              <a:rPr sz="2600" b="1" spc="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in</a:t>
            </a:r>
            <a:r>
              <a:rPr sz="2600" b="1" spc="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1993.</a:t>
            </a:r>
            <a:endParaRPr sz="2600">
              <a:latin typeface="Berlin Sans FB Demi"/>
              <a:cs typeface="Berlin Sans FB Demi"/>
            </a:endParaRPr>
          </a:p>
          <a:p>
            <a:pPr marL="280670" marR="283845" indent="0" algn="ctr">
              <a:lnSpc>
                <a:spcPct val="100200"/>
              </a:lnSpc>
            </a:pPr>
            <a:r>
              <a:rPr sz="2600" b="1" spc="-15" dirty="0" smtClean="0">
                <a:latin typeface="Berlin Sans FB Demi"/>
                <a:cs typeface="Berlin Sans FB Demi"/>
              </a:rPr>
              <a:t>Today, bus</a:t>
            </a:r>
            <a:r>
              <a:rPr sz="2600" b="1" spc="-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and</a:t>
            </a:r>
            <a:r>
              <a:rPr sz="2600" b="1" spc="-5" dirty="0" smtClean="0">
                <a:latin typeface="Berlin Sans FB Demi"/>
                <a:cs typeface="Berlin Sans FB Demi"/>
              </a:rPr>
              <a:t> </a:t>
            </a:r>
            <a:r>
              <a:rPr sz="2600" b="1" spc="-10" dirty="0" smtClean="0">
                <a:latin typeface="Berlin Sans FB Demi"/>
                <a:cs typeface="Berlin Sans FB Demi"/>
              </a:rPr>
              <a:t>rail</a:t>
            </a:r>
            <a:r>
              <a:rPr sz="2600" b="1" spc="-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operator workforce of Metro employs</a:t>
            </a:r>
            <a:r>
              <a:rPr sz="2600" b="1" spc="-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of</a:t>
            </a:r>
            <a:r>
              <a:rPr sz="2600" b="1" spc="-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nearly</a:t>
            </a:r>
            <a:r>
              <a:rPr sz="2600" b="1" spc="-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5,000 employees includes 32 percent </a:t>
            </a:r>
            <a:r>
              <a:rPr sz="2600" b="1" spc="-20" dirty="0" smtClean="0">
                <a:latin typeface="Berlin Sans FB Demi"/>
                <a:cs typeface="Berlin Sans FB Demi"/>
              </a:rPr>
              <a:t>women, </a:t>
            </a:r>
            <a:r>
              <a:rPr sz="2600" b="1" spc="-15" dirty="0" smtClean="0">
                <a:latin typeface="Berlin Sans FB Demi"/>
                <a:cs typeface="Berlin Sans FB Demi"/>
              </a:rPr>
              <a:t>49 percent African-American</a:t>
            </a:r>
            <a:r>
              <a:rPr sz="2600" b="1" spc="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men, and twenty-three percent</a:t>
            </a:r>
            <a:r>
              <a:rPr sz="2600" b="1" spc="5" dirty="0" smtClean="0">
                <a:latin typeface="Berlin Sans FB Demi"/>
                <a:cs typeface="Berlin Sans FB Demi"/>
              </a:rPr>
              <a:t> </a:t>
            </a:r>
            <a:r>
              <a:rPr sz="2600" b="1" spc="-15" dirty="0" smtClean="0">
                <a:latin typeface="Berlin Sans FB Demi"/>
                <a:cs typeface="Berlin Sans FB Demi"/>
              </a:rPr>
              <a:t>African-American</a:t>
            </a:r>
            <a:r>
              <a:rPr sz="2600" b="1" spc="5" dirty="0" smtClean="0">
                <a:latin typeface="Berlin Sans FB Demi"/>
                <a:cs typeface="Berlin Sans FB Demi"/>
              </a:rPr>
              <a:t> </a:t>
            </a:r>
            <a:r>
              <a:rPr sz="2600" b="1" spc="-20" dirty="0" smtClean="0">
                <a:latin typeface="Berlin Sans FB Demi"/>
                <a:cs typeface="Berlin Sans FB Demi"/>
              </a:rPr>
              <a:t>wome</a:t>
            </a:r>
            <a:r>
              <a:rPr sz="2600" b="1" spc="-35" dirty="0" smtClean="0">
                <a:latin typeface="Berlin Sans FB Demi"/>
                <a:cs typeface="Berlin Sans FB Demi"/>
              </a:rPr>
              <a:t>n</a:t>
            </a:r>
            <a:r>
              <a:rPr sz="2400" b="1" spc="-10" dirty="0" smtClean="0">
                <a:latin typeface="Berlin Sans FB Demi"/>
                <a:cs typeface="Berlin Sans FB Demi"/>
              </a:rPr>
              <a:t>.</a:t>
            </a:r>
            <a:endParaRPr sz="24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594" y="471423"/>
            <a:ext cx="65989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latin typeface="Berlin Sans FB Demi"/>
                <a:cs typeface="Berlin Sans FB Demi"/>
              </a:rPr>
              <a:t>African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latin typeface="Berlin Sans FB Demi"/>
                <a:cs typeface="Berlin Sans FB Demi"/>
              </a:rPr>
              <a:t>Americans</a:t>
            </a:r>
            <a:r>
              <a:rPr sz="3200" b="1" spc="5" dirty="0" smtClean="0"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latin typeface="Berlin Sans FB Demi"/>
                <a:cs typeface="Berlin Sans FB Demi"/>
              </a:rPr>
              <a:t>in </a:t>
            </a:r>
            <a:r>
              <a:rPr sz="3200" b="1" spc="-20" dirty="0" smtClean="0">
                <a:latin typeface="Berlin Sans FB Demi"/>
                <a:cs typeface="Berlin Sans FB Demi"/>
              </a:rPr>
              <a:t>Transportation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2"/>
    </mc:Choice>
    <mc:Fallback>
      <p:transition spd="slow" advTm="79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3319</Words>
  <Application>Microsoft Office PowerPoint</Application>
  <PresentationFormat>On-screen Show (4:3)</PresentationFormat>
  <Paragraphs>332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African Americans in Transportation</vt:lpstr>
      <vt:lpstr>African Americans in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African Americans in Transportation</vt:lpstr>
      <vt:lpstr>African Americans in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African Americans in Transportation</vt:lpstr>
      <vt:lpstr>PowerPoint Presentation</vt:lpstr>
      <vt:lpstr>PowerPoint Presentation</vt:lpstr>
      <vt:lpstr>African Americans in Transportation</vt:lpstr>
      <vt:lpstr>PowerPoint Presentation</vt:lpstr>
      <vt:lpstr>African Americans in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African Americans in Transportation</vt:lpstr>
      <vt:lpstr>African Americans in Transportation</vt:lpstr>
      <vt:lpstr>PowerPoint Presentation</vt:lpstr>
      <vt:lpstr>PowerPoint Presentation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African Americans in Transportation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Jonesmo</dc:creator>
  <cp:lastModifiedBy>Barrett, Matthew</cp:lastModifiedBy>
  <cp:revision>3</cp:revision>
  <dcterms:created xsi:type="dcterms:W3CDTF">2014-06-18T12:04:36Z</dcterms:created>
  <dcterms:modified xsi:type="dcterms:W3CDTF">2014-06-19T20:00:51Z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2013-02-14T00:00:00Z</vt:filetime>
  </property>
  <property fmtid="{D5CDD505-2E9C-101B-9397-08002B2CF9AE}" pid="3" name="LastSaved">
    <vt:filetime>2014-06-18T00:00:00Z</vt:filetime>
  </property>
</Properties>
</file>