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7"/>
    <p:sldMasterId id="2147483660" r:id="rId8"/>
  </p:sldMasterIdLst>
  <p:notesMasterIdLst>
    <p:notesMasterId r:id="rId22"/>
  </p:notesMasterIdLst>
  <p:sldIdLst>
    <p:sldId id="256" r:id="rId9"/>
    <p:sldId id="258" r:id="rId10"/>
    <p:sldId id="262" r:id="rId11"/>
    <p:sldId id="265" r:id="rId12"/>
    <p:sldId id="257" r:id="rId13"/>
    <p:sldId id="263" r:id="rId14"/>
    <p:sldId id="264" r:id="rId15"/>
    <p:sldId id="266" r:id="rId16"/>
    <p:sldId id="259" r:id="rId17"/>
    <p:sldId id="269" r:id="rId18"/>
    <p:sldId id="270" r:id="rId19"/>
    <p:sldId id="271" r:id="rId20"/>
    <p:sldId id="261" r:id="rId21"/>
  </p:sldIdLst>
  <p:sldSz cx="9144000" cy="6858000" type="letter"/>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B6"/>
    <a:srgbClr val="0082E3"/>
    <a:srgbClr val="2B3D54"/>
    <a:srgbClr val="333E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30" autoAdjust="0"/>
  </p:normalViewPr>
  <p:slideViewPr>
    <p:cSldViewPr snapToGrid="0">
      <p:cViewPr varScale="1">
        <p:scale>
          <a:sx n="93" d="100"/>
          <a:sy n="93" d="100"/>
        </p:scale>
        <p:origin x="-1344" y="-96"/>
      </p:cViewPr>
      <p:guideLst>
        <p:guide orient="horz" pos="507"/>
        <p:guide pos="60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CA09B7-FEB2-4364-94E0-47DD67B655D2}" type="datetimeFigureOut">
              <a:rPr lang="en-US" smtClean="0"/>
              <a:t>9/29/2014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088B79-48ED-43B6-9FC2-0AE60042C08A}" type="slidenum">
              <a:rPr lang="en-US" smtClean="0"/>
              <a:t>‹#›</a:t>
            </a:fld>
            <a:endParaRPr lang="en-US"/>
          </a:p>
        </p:txBody>
      </p:sp>
    </p:spTree>
    <p:extLst>
      <p:ext uri="{BB962C8B-B14F-4D97-AF65-F5344CB8AC3E}">
        <p14:creationId xmlns:p14="http://schemas.microsoft.com/office/powerpoint/2010/main" val="69210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79E0E4-5BBF-4792-AC1C-29F688917C8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308635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563"/>
            <a:r>
              <a:rPr lang="en-US" dirty="0" smtClean="0"/>
              <a:t>Four representatives from outlying</a:t>
            </a:r>
            <a:r>
              <a:rPr lang="en-US" baseline="0" dirty="0" smtClean="0"/>
              <a:t> cities. </a:t>
            </a:r>
            <a:r>
              <a:rPr lang="en-US" dirty="0" smtClean="0"/>
              <a:t>The structure of the board membership aims to ensure</a:t>
            </a:r>
            <a:r>
              <a:rPr lang="en-US" baseline="0" dirty="0" smtClean="0"/>
              <a:t> representation from all corners of the region on the Metro Board. </a:t>
            </a:r>
            <a:endParaRPr lang="en-US" dirty="0" smtClean="0"/>
          </a:p>
          <a:p>
            <a:endParaRPr lang="en-US" dirty="0"/>
          </a:p>
        </p:txBody>
      </p:sp>
      <p:sp>
        <p:nvSpPr>
          <p:cNvPr id="4" name="Slide Number Placeholder 3"/>
          <p:cNvSpPr>
            <a:spLocks noGrp="1"/>
          </p:cNvSpPr>
          <p:nvPr>
            <p:ph type="sldNum" sz="quarter" idx="10"/>
          </p:nvPr>
        </p:nvSpPr>
        <p:spPr/>
        <p:txBody>
          <a:bodyPr/>
          <a:lstStyle/>
          <a:p>
            <a:fld id="{6E501031-1276-44A2-8ED5-BF6C028B216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77560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23D8620-AD60-4953-ACDB-2FE055D15AC7}" type="datetimeFigureOut">
              <a:rPr lang="en-US"/>
              <a:pPr>
                <a:defRPr/>
              </a:pPr>
              <a:t>9/29/2014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E9EA86-A985-4D1A-9752-1DCC0E56F8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BF1C86-C3A8-4F37-83DC-59C0C8486CE9}" type="datetimeFigureOut">
              <a:rPr lang="en-US"/>
              <a:pPr>
                <a:defRPr/>
              </a:pPr>
              <a:t>9/29/2014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F2184F-D3EA-4EFB-8FEC-837A5D531F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362B8F-4274-4F4E-8924-97DE225AD11A}" type="datetimeFigureOut">
              <a:rPr lang="en-US"/>
              <a:pPr>
                <a:defRPr/>
              </a:pPr>
              <a:t>9/29/2014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896ECA-5C6E-41CD-B137-24D6F3897AC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23D8620-AD60-4953-ACDB-2FE055D15AC7}" type="datetimeFigureOut">
              <a:rPr lang="en-US">
                <a:solidFill>
                  <a:prstClr val="black">
                    <a:tint val="75000"/>
                  </a:prstClr>
                </a:solidFill>
              </a:rPr>
              <a:pPr>
                <a:defRPr/>
              </a:pPr>
              <a:t>9/29/2014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E9EA86-A985-4D1A-9752-1DCC0E56F8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3055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8BAB79-9103-4624-AA9E-303E9ACD354B}" type="datetimeFigureOut">
              <a:rPr lang="en-US">
                <a:solidFill>
                  <a:prstClr val="black">
                    <a:tint val="75000"/>
                  </a:prstClr>
                </a:solidFill>
              </a:rPr>
              <a:pPr>
                <a:defRPr/>
              </a:pPr>
              <a:t>9/29/2014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9993D0-B944-4D11-B4E3-F9B4CF8FD0D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272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56A1156-FD4C-4058-A8E0-36FFB81F4D17}" type="datetimeFigureOut">
              <a:rPr lang="en-US">
                <a:solidFill>
                  <a:prstClr val="black">
                    <a:tint val="75000"/>
                  </a:prstClr>
                </a:solidFill>
              </a:rPr>
              <a:pPr>
                <a:defRPr/>
              </a:pPr>
              <a:t>9/29/2014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F26911-8686-4E9A-B14F-7DD838BC927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2928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962FBE0-9E7E-4187-AC59-E004B410DDA8}" type="datetimeFigureOut">
              <a:rPr lang="en-US">
                <a:solidFill>
                  <a:prstClr val="black">
                    <a:tint val="75000"/>
                  </a:prstClr>
                </a:solidFill>
              </a:rPr>
              <a:pPr>
                <a:defRPr/>
              </a:pPr>
              <a:t>9/29/2014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AE08D6-B580-4DAB-A270-77194C553B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6987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79F49F0-8C9C-4B67-9534-1273BF7FCA47}" type="datetimeFigureOut">
              <a:rPr lang="en-US">
                <a:solidFill>
                  <a:prstClr val="black">
                    <a:tint val="75000"/>
                  </a:prstClr>
                </a:solidFill>
              </a:rPr>
              <a:pPr>
                <a:defRPr/>
              </a:pPr>
              <a:t>9/29/2014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558B4A7-6505-4AA5-849D-9198F90AB9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4193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ECDB71D-3F5F-4A6D-B802-021CCC386CBF}" type="datetimeFigureOut">
              <a:rPr lang="en-US">
                <a:solidFill>
                  <a:prstClr val="black">
                    <a:tint val="75000"/>
                  </a:prstClr>
                </a:solidFill>
              </a:rPr>
              <a:pPr>
                <a:defRPr/>
              </a:pPr>
              <a:t>9/29/2014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23C88F4-A665-4BC5-B12E-06504B7EB1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8848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62D2F1-4A11-4E18-B7E2-962C8AE8C6C4}" type="datetimeFigureOut">
              <a:rPr lang="en-US">
                <a:solidFill>
                  <a:prstClr val="black">
                    <a:tint val="75000"/>
                  </a:prstClr>
                </a:solidFill>
              </a:rPr>
              <a:pPr>
                <a:defRPr/>
              </a:pPr>
              <a:t>9/29/2014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0FA2E61-CCE3-4BAA-B1D9-89C40CE882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00573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1AC196-4443-43D9-9861-9C59F53E2411}" type="datetimeFigureOut">
              <a:rPr lang="en-US">
                <a:solidFill>
                  <a:prstClr val="black">
                    <a:tint val="75000"/>
                  </a:prstClr>
                </a:solidFill>
              </a:rPr>
              <a:pPr>
                <a:defRPr/>
              </a:pPr>
              <a:t>9/29/2014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4751F19-42CE-4387-B87E-3AA8A831DA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77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8BAB79-9103-4624-AA9E-303E9ACD354B}" type="datetimeFigureOut">
              <a:rPr lang="en-US"/>
              <a:pPr>
                <a:defRPr/>
              </a:pPr>
              <a:t>9/29/2014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9993D0-B944-4D11-B4E3-F9B4CF8FD0D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648386-6C57-426C-A08C-BBA22CFB541F}" type="datetimeFigureOut">
              <a:rPr lang="en-US">
                <a:solidFill>
                  <a:prstClr val="black">
                    <a:tint val="75000"/>
                  </a:prstClr>
                </a:solidFill>
              </a:rPr>
              <a:pPr>
                <a:defRPr/>
              </a:pPr>
              <a:t>9/29/2014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95E9A7C-41CD-44ED-B75E-D8BA9444AC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9623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BF1C86-C3A8-4F37-83DC-59C0C8486CE9}" type="datetimeFigureOut">
              <a:rPr lang="en-US">
                <a:solidFill>
                  <a:prstClr val="black">
                    <a:tint val="75000"/>
                  </a:prstClr>
                </a:solidFill>
              </a:rPr>
              <a:pPr>
                <a:defRPr/>
              </a:pPr>
              <a:t>9/29/2014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F2184F-D3EA-4EFB-8FEC-837A5D531F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89544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362B8F-4274-4F4E-8924-97DE225AD11A}" type="datetimeFigureOut">
              <a:rPr lang="en-US">
                <a:solidFill>
                  <a:prstClr val="black">
                    <a:tint val="75000"/>
                  </a:prstClr>
                </a:solidFill>
              </a:rPr>
              <a:pPr>
                <a:defRPr/>
              </a:pPr>
              <a:t>9/29/2014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896ECA-5C6E-41CD-B137-24D6F3897A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064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56A1156-FD4C-4058-A8E0-36FFB81F4D17}" type="datetimeFigureOut">
              <a:rPr lang="en-US"/>
              <a:pPr>
                <a:defRPr/>
              </a:pPr>
              <a:t>9/29/2014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F26911-8686-4E9A-B14F-7DD838BC92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962FBE0-9E7E-4187-AC59-E004B410DDA8}" type="datetimeFigureOut">
              <a:rPr lang="en-US"/>
              <a:pPr>
                <a:defRPr/>
              </a:pPr>
              <a:t>9/29/2014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AE08D6-B580-4DAB-A270-77194C553B4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79F49F0-8C9C-4B67-9534-1273BF7FCA47}" type="datetimeFigureOut">
              <a:rPr lang="en-US"/>
              <a:pPr>
                <a:defRPr/>
              </a:pPr>
              <a:t>9/29/2014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558B4A7-6505-4AA5-849D-9198F90AB94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ECDB71D-3F5F-4A6D-B802-021CCC386CBF}" type="datetimeFigureOut">
              <a:rPr lang="en-US"/>
              <a:pPr>
                <a:defRPr/>
              </a:pPr>
              <a:t>9/29/2014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23C88F4-A665-4BC5-B12E-06504B7EB1B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62D2F1-4A11-4E18-B7E2-962C8AE8C6C4}" type="datetimeFigureOut">
              <a:rPr lang="en-US"/>
              <a:pPr>
                <a:defRPr/>
              </a:pPr>
              <a:t>9/29/2014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0FA2E61-CCE3-4BAA-B1D9-89C40CE882C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1AC196-4443-43D9-9861-9C59F53E2411}" type="datetimeFigureOut">
              <a:rPr lang="en-US"/>
              <a:pPr>
                <a:defRPr/>
              </a:pPr>
              <a:t>9/29/2014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751F19-42CE-4387-B87E-3AA8A831DAD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648386-6C57-426C-A08C-BBA22CFB541F}" type="datetimeFigureOut">
              <a:rPr lang="en-US"/>
              <a:pPr>
                <a:defRPr/>
              </a:pPr>
              <a:t>9/29/2014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5E9A7C-41CD-44ED-B75E-D8BA9444AC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3E9A72C-4FCA-4CC9-9625-969AFA1270EE}" type="datetimeFigureOut">
              <a:rPr lang="en-US"/>
              <a:pPr>
                <a:defRPr/>
              </a:pPr>
              <a:t>9/29/2014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AC62DE5-2E9D-4F8A-9632-2997EA67BFA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3E9A72C-4FCA-4CC9-9625-969AFA1270EE}" type="datetimeFigureOut">
              <a:rPr lang="en-US">
                <a:solidFill>
                  <a:prstClr val="black">
                    <a:tint val="75000"/>
                  </a:prstClr>
                </a:solidFill>
              </a:rPr>
              <a:pPr>
                <a:defRPr/>
              </a:pPr>
              <a:t>9/29/2014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AC62DE5-2E9D-4F8A-9632-2997EA67BF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8325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xml"/><Relationship Id="rId7" Type="http://schemas.openxmlformats.org/officeDocument/2006/relationships/image" Target="../media/image16.jpeg"/><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2.png"/><Relationship Id="rId2" Type="http://schemas.openxmlformats.org/officeDocument/2006/relationships/slideLayout" Target="../slideLayouts/slideLayout13.xml"/><Relationship Id="rId1" Type="http://schemas.openxmlformats.org/officeDocument/2006/relationships/themeOverride" Target="../theme/themeOverride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2.xml"/><Relationship Id="rId7" Type="http://schemas.openxmlformats.org/officeDocument/2006/relationships/image" Target="../media/image25.png"/><Relationship Id="rId2" Type="http://schemas.openxmlformats.org/officeDocument/2006/relationships/slideLayout" Target="../slideLayouts/slideLayout13.xml"/><Relationship Id="rId1" Type="http://schemas.openxmlformats.org/officeDocument/2006/relationships/themeOverride" Target="../theme/themeOverride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1063" y="979488"/>
            <a:ext cx="7713662" cy="688975"/>
          </a:xfrm>
        </p:spPr>
        <p:txBody>
          <a:bodyPr rtlCol="0">
            <a:normAutofit fontScale="92500" lnSpcReduction="20000"/>
          </a:bodyPr>
          <a:lstStyle/>
          <a:p>
            <a:pPr algn="l" fontAlgn="auto">
              <a:spcAft>
                <a:spcPts val="0"/>
              </a:spcAft>
              <a:buFont typeface="Arial"/>
              <a:buNone/>
              <a:defRPr/>
            </a:pPr>
            <a:r>
              <a:rPr lang="en-US" sz="3000" dirty="0" smtClean="0">
                <a:solidFill>
                  <a:schemeClr val="tx1">
                    <a:lumMod val="75000"/>
                    <a:lumOff val="25000"/>
                  </a:schemeClr>
                </a:solidFill>
                <a:latin typeface="ScalaSansLF-Italic"/>
                <a:cs typeface="ScalaSansLF-Italic"/>
              </a:rPr>
              <a:t>Who We Are</a:t>
            </a:r>
          </a:p>
          <a:p>
            <a:pPr algn="l" fontAlgn="auto">
              <a:spcAft>
                <a:spcPts val="0"/>
              </a:spcAft>
              <a:buFont typeface="Arial"/>
              <a:buNone/>
              <a:defRPr/>
            </a:pPr>
            <a:r>
              <a:rPr lang="en-US" sz="1700" dirty="0" smtClean="0">
                <a:solidFill>
                  <a:schemeClr val="tx1">
                    <a:lumMod val="75000"/>
                    <a:lumOff val="25000"/>
                  </a:schemeClr>
                </a:solidFill>
                <a:latin typeface="ScalaSansLF-Italic"/>
                <a:cs typeface="ScalaSansLF-Italic"/>
              </a:rPr>
              <a:t>(September 2014)</a:t>
            </a:r>
            <a:endParaRPr lang="en-US" sz="1700" dirty="0">
              <a:solidFill>
                <a:schemeClr val="tx1">
                  <a:lumMod val="75000"/>
                  <a:lumOff val="25000"/>
                </a:schemeClr>
              </a:solidFill>
              <a:latin typeface="ScalaSansLF-Italic"/>
              <a:cs typeface="ScalaSansLF-Italic"/>
            </a:endParaRPr>
          </a:p>
        </p:txBody>
      </p:sp>
      <p:sp>
        <p:nvSpPr>
          <p:cNvPr id="13315" name="Title 1"/>
          <p:cNvSpPr txBox="1">
            <a:spLocks/>
          </p:cNvSpPr>
          <p:nvPr/>
        </p:nvSpPr>
        <p:spPr bwMode="auto">
          <a:xfrm>
            <a:off x="847725" y="236538"/>
            <a:ext cx="7929563" cy="822325"/>
          </a:xfrm>
          <a:prstGeom prst="rect">
            <a:avLst/>
          </a:prstGeom>
          <a:noFill/>
          <a:ln w="9525">
            <a:noFill/>
            <a:miter lim="800000"/>
            <a:headEnd/>
            <a:tailEnd/>
          </a:ln>
        </p:spPr>
        <p:txBody>
          <a:bodyPr anchor="ctr"/>
          <a:lstStyle/>
          <a:p>
            <a:r>
              <a:rPr lang="en-US" sz="3200" dirty="0" smtClean="0">
                <a:solidFill>
                  <a:srgbClr val="0068B6"/>
                </a:solidFill>
                <a:latin typeface="ScalaSansLF-Bold" pitchFamily="2" charset="0"/>
              </a:rPr>
              <a:t>Metro Workforce</a:t>
            </a:r>
            <a:endParaRPr lang="en-US" sz="3200" dirty="0">
              <a:solidFill>
                <a:srgbClr val="0068B6"/>
              </a:solidFill>
              <a:latin typeface="ScalaSansLF-Bold"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76576"/>
          </a:xfrm>
        </p:spPr>
        <p:txBody>
          <a:bodyPr/>
          <a:lstStyle/>
          <a:p>
            <a:r>
              <a:rPr lang="en-US" sz="3000" dirty="0">
                <a:solidFill>
                  <a:srgbClr val="0068B6"/>
                </a:solidFill>
                <a:latin typeface="ScalaSansLF-Bold" pitchFamily="2" charset="0"/>
                <a:ea typeface="+mn-ea"/>
                <a:cs typeface="+mn-cs"/>
              </a:rPr>
              <a:t>Metro Board Members</a:t>
            </a:r>
            <a:r>
              <a:rPr lang="en-US" dirty="0" smtClean="0"/>
              <a:t/>
            </a:r>
            <a:br>
              <a:rPr lang="en-US" dirty="0" smtClean="0"/>
            </a:br>
            <a:r>
              <a:rPr lang="en-US" sz="3000" dirty="0">
                <a:solidFill>
                  <a:srgbClr val="0068B6"/>
                </a:solidFill>
                <a:latin typeface="ScalaSansLF-Bold" pitchFamily="2" charset="0"/>
                <a:ea typeface="+mn-ea"/>
                <a:cs typeface="+mn-cs"/>
              </a:rPr>
              <a:t>County Supervisors (5) </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dirty="0" smtClean="0">
              <a:solidFill>
                <a:prstClr val="black"/>
              </a:solidFill>
              <a:latin typeface="Arial" pitchFamily="34" charset="0"/>
              <a:cs typeface="Arial" pitchFamily="34" charset="0"/>
            </a:endParaRPr>
          </a:p>
        </p:txBody>
      </p:sp>
      <p:pic>
        <p:nvPicPr>
          <p:cNvPr id="2049" name="Picture 3" descr="antonovi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148" y="1627239"/>
            <a:ext cx="1398495" cy="16082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19932" y="3322058"/>
            <a:ext cx="14955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a:r>
              <a:rPr lang="en-US" sz="1200" b="1" dirty="0" smtClean="0">
                <a:solidFill>
                  <a:prstClr val="black"/>
                </a:solidFill>
                <a:latin typeface="Calibri" pitchFamily="34" charset="0"/>
                <a:ea typeface="Calibri" pitchFamily="34" charset="0"/>
                <a:cs typeface="Times New Roman" pitchFamily="18" charset="0"/>
              </a:rPr>
              <a:t>Michael Antonovich </a:t>
            </a:r>
          </a:p>
          <a:p>
            <a:pPr algn="ctr" defTabSz="914400"/>
            <a:endParaRPr lang="en-US" sz="1200" b="1" dirty="0" smtClean="0">
              <a:solidFill>
                <a:prstClr val="black"/>
              </a:solidFill>
              <a:latin typeface="Calibri" pitchFamily="34" charset="0"/>
              <a:cs typeface="Times New Roman" pitchFamily="18" charset="0"/>
            </a:endParaRPr>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smtClean="0">
              <a:solidFill>
                <a:prstClr val="black"/>
              </a:solidFill>
              <a:latin typeface="Arial" pitchFamily="34" charset="0"/>
              <a:cs typeface="Arial" pitchFamily="34" charset="0"/>
            </a:endParaRPr>
          </a:p>
        </p:txBody>
      </p:sp>
      <p:sp>
        <p:nvSpPr>
          <p:cNvPr id="8"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3" name="Picture 5" descr="G Molin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9289" y="1643565"/>
            <a:ext cx="1491345" cy="15918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rrowheads="1"/>
          </p:cNvSpPr>
          <p:nvPr/>
        </p:nvSpPr>
        <p:spPr bwMode="auto">
          <a:xfrm>
            <a:off x="2254469" y="3322059"/>
            <a:ext cx="14661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a:r>
              <a:rPr lang="en-US" sz="1200" b="1" dirty="0" smtClean="0">
                <a:solidFill>
                  <a:prstClr val="black"/>
                </a:solidFill>
                <a:latin typeface="Calibri" pitchFamily="34" charset="0"/>
                <a:ea typeface="Calibri" pitchFamily="34" charset="0"/>
                <a:cs typeface="Times New Roman" pitchFamily="18" charset="0"/>
              </a:rPr>
              <a:t>Gloria Molina</a:t>
            </a:r>
          </a:p>
          <a:p>
            <a:pPr algn="ctr" defTabSz="914400"/>
            <a:r>
              <a:rPr lang="en-US" sz="1200" b="1" dirty="0" smtClean="0">
                <a:solidFill>
                  <a:prstClr val="black"/>
                </a:solidFill>
                <a:latin typeface="Calibri" pitchFamily="34" charset="0"/>
                <a:ea typeface="Calibri" pitchFamily="34" charset="0"/>
                <a:cs typeface="Times New Roman" pitchFamily="18" charset="0"/>
              </a:rPr>
              <a:t> </a:t>
            </a:r>
          </a:p>
        </p:txBody>
      </p:sp>
      <p:pic>
        <p:nvPicPr>
          <p:cNvPr id="15" name="Picture 4" descr="Zev"/>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8032" y="1643565"/>
            <a:ext cx="1338290" cy="159329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8"/>
          <p:cNvSpPr>
            <a:spLocks noChangeArrowheads="1"/>
          </p:cNvSpPr>
          <p:nvPr/>
        </p:nvSpPr>
        <p:spPr bwMode="auto">
          <a:xfrm>
            <a:off x="3938031" y="3322059"/>
            <a:ext cx="133829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a:r>
              <a:rPr lang="en-US" sz="1200" b="1" dirty="0" smtClean="0">
                <a:solidFill>
                  <a:prstClr val="black"/>
                </a:solidFill>
                <a:latin typeface="Calibri" pitchFamily="34" charset="0"/>
                <a:ea typeface="Calibri" pitchFamily="34" charset="0"/>
                <a:cs typeface="Times New Roman" pitchFamily="18" charset="0"/>
              </a:rPr>
              <a:t>Zev Yaroslavsky</a:t>
            </a:r>
          </a:p>
        </p:txBody>
      </p:sp>
      <p:pic>
        <p:nvPicPr>
          <p:cNvPr id="17" name="Picture 7" descr="Knab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8986" y="1635403"/>
            <a:ext cx="1348596" cy="160003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1"/>
          <p:cNvSpPr>
            <a:spLocks noChangeArrowheads="1"/>
          </p:cNvSpPr>
          <p:nvPr/>
        </p:nvSpPr>
        <p:spPr bwMode="auto">
          <a:xfrm>
            <a:off x="5478985" y="3322060"/>
            <a:ext cx="1348597" cy="27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a:r>
              <a:rPr lang="en-US" sz="1200" b="1" dirty="0" smtClean="0">
                <a:solidFill>
                  <a:prstClr val="black"/>
                </a:solidFill>
                <a:latin typeface="Calibri" pitchFamily="34" charset="0"/>
                <a:ea typeface="Calibri" pitchFamily="34" charset="0"/>
                <a:cs typeface="Times New Roman" pitchFamily="18" charset="0"/>
              </a:rPr>
              <a:t>Don Knabe</a:t>
            </a:r>
          </a:p>
        </p:txBody>
      </p:sp>
      <p:pic>
        <p:nvPicPr>
          <p:cNvPr id="19" name="Picture 6" descr="M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1759" y="1640564"/>
            <a:ext cx="1489453" cy="160032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6903271" y="3322058"/>
            <a:ext cx="174478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a:r>
              <a:rPr lang="en-US" sz="1200" b="1" dirty="0" smtClean="0">
                <a:solidFill>
                  <a:srgbClr val="FF0000"/>
                </a:solidFill>
                <a:latin typeface="Calibri" pitchFamily="34" charset="0"/>
                <a:ea typeface="Calibri" pitchFamily="34" charset="0"/>
                <a:cs typeface="Times New Roman" pitchFamily="18" charset="0"/>
              </a:rPr>
              <a:t> </a:t>
            </a:r>
            <a:r>
              <a:rPr lang="en-US" sz="1200" b="1" dirty="0" smtClean="0">
                <a:solidFill>
                  <a:prstClr val="black"/>
                </a:solidFill>
                <a:latin typeface="Calibri" pitchFamily="34" charset="0"/>
                <a:ea typeface="Calibri" pitchFamily="34" charset="0"/>
                <a:cs typeface="Times New Roman" pitchFamily="18" charset="0"/>
              </a:rPr>
              <a:t>Mark Ridley-Thomas</a:t>
            </a:r>
          </a:p>
          <a:p>
            <a:pPr algn="ctr" defTabSz="914400" eaLnBrk="0" hangingPunct="0"/>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7464244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1358"/>
            <a:ext cx="82296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000" dirty="0">
                <a:solidFill>
                  <a:srgbClr val="0068B6"/>
                </a:solidFill>
                <a:latin typeface="ScalaSansLF-Bold" pitchFamily="2" charset="0"/>
                <a:ea typeface="+mn-ea"/>
                <a:cs typeface="+mn-cs"/>
              </a:rPr>
              <a:t>Mayor and Mayoral Appointees (3) </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smtClean="0">
              <a:solidFill>
                <a:prstClr val="black"/>
              </a:solidFill>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smtClean="0">
              <a:solidFill>
                <a:prstClr val="black"/>
              </a:solidFill>
              <a:latin typeface="Arial" pitchFamily="34" charset="0"/>
              <a:cs typeface="Arial" pitchFamily="34" charset="0"/>
            </a:endParaRPr>
          </a:p>
        </p:txBody>
      </p:sp>
      <p:pic>
        <p:nvPicPr>
          <p:cNvPr id="2052" name="Picture 1" descr="bon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611" y="3732080"/>
            <a:ext cx="1314716" cy="15012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4289317" y="5275608"/>
            <a:ext cx="16874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a:r>
              <a:rPr lang="en-US" sz="1200" b="1" dirty="0" smtClean="0">
                <a:solidFill>
                  <a:prstClr val="black"/>
                </a:solidFill>
                <a:latin typeface="Calibri" pitchFamily="34" charset="0"/>
                <a:ea typeface="Calibri" pitchFamily="34" charset="0"/>
                <a:cs typeface="Times New Roman" pitchFamily="18" charset="0"/>
              </a:rPr>
              <a:t>Mike Bonin</a:t>
            </a:r>
          </a:p>
          <a:p>
            <a:pPr algn="ctr" defTabSz="914400"/>
            <a:r>
              <a:rPr lang="en-US" sz="1200" b="1" dirty="0" smtClean="0">
                <a:solidFill>
                  <a:prstClr val="black"/>
                </a:solidFill>
                <a:latin typeface="Calibri" pitchFamily="34" charset="0"/>
                <a:cs typeface="Times New Roman" pitchFamily="18" charset="0"/>
              </a:rPr>
              <a:t>City Council Member District 11</a:t>
            </a:r>
          </a:p>
          <a:p>
            <a:pPr algn="ctr" defTabSz="914400"/>
            <a:r>
              <a:rPr lang="en-US" sz="1200" b="1" dirty="0" smtClean="0">
                <a:solidFill>
                  <a:prstClr val="black"/>
                </a:solidFill>
                <a:latin typeface="Calibri" pitchFamily="34" charset="0"/>
                <a:cs typeface="Times New Roman" pitchFamily="18" charset="0"/>
              </a:rPr>
              <a:t>Los Angeles</a:t>
            </a:r>
            <a:endParaRPr lang="en-US" sz="600" dirty="0" smtClean="0">
              <a:solidFill>
                <a:prstClr val="black"/>
              </a:solidFill>
              <a:latin typeface="Arial" pitchFamily="34" charset="0"/>
              <a:cs typeface="Arial" pitchFamily="34" charset="0"/>
            </a:endParaRPr>
          </a:p>
        </p:txBody>
      </p:sp>
      <p:sp>
        <p:nvSpPr>
          <p:cNvPr id="8"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055" name="Picture 10" descr="krekori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8446" y="3724905"/>
            <a:ext cx="1278203" cy="157459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p:cNvSpPr>
            <a:spLocks noChangeArrowheads="1"/>
          </p:cNvSpPr>
          <p:nvPr/>
        </p:nvSpPr>
        <p:spPr bwMode="auto">
          <a:xfrm>
            <a:off x="5969079" y="5275608"/>
            <a:ext cx="16205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a:r>
              <a:rPr lang="en-US" sz="1200" b="1" dirty="0" smtClean="0">
                <a:solidFill>
                  <a:prstClr val="black"/>
                </a:solidFill>
                <a:latin typeface="Calibri" pitchFamily="34" charset="0"/>
                <a:ea typeface="Calibri" pitchFamily="34" charset="0"/>
                <a:cs typeface="Times New Roman" pitchFamily="18" charset="0"/>
              </a:rPr>
              <a:t>Paul Krekorian </a:t>
            </a:r>
          </a:p>
          <a:p>
            <a:pPr algn="ctr" defTabSz="914400"/>
            <a:r>
              <a:rPr lang="en-US" sz="1200" b="1" dirty="0" smtClean="0">
                <a:solidFill>
                  <a:prstClr val="black"/>
                </a:solidFill>
                <a:latin typeface="Calibri" pitchFamily="34" charset="0"/>
                <a:ea typeface="Calibri" pitchFamily="34" charset="0"/>
                <a:cs typeface="Times New Roman" pitchFamily="18" charset="0"/>
              </a:rPr>
              <a:t>City Council Member District 2</a:t>
            </a:r>
          </a:p>
          <a:p>
            <a:pPr algn="ctr" defTabSz="914400"/>
            <a:r>
              <a:rPr lang="en-US" sz="1200" b="1" dirty="0" smtClean="0">
                <a:solidFill>
                  <a:prstClr val="black"/>
                </a:solidFill>
                <a:latin typeface="Calibri" pitchFamily="34" charset="0"/>
                <a:ea typeface="Calibri" pitchFamily="34" charset="0"/>
                <a:cs typeface="Times New Roman" pitchFamily="18" charset="0"/>
              </a:rPr>
              <a:t> Los Angeles</a:t>
            </a:r>
            <a:endParaRPr lang="en-US" sz="600" dirty="0" smtClean="0">
              <a:solidFill>
                <a:prstClr val="black"/>
              </a:solidFill>
              <a:latin typeface="Arial" pitchFamily="34" charset="0"/>
              <a:cs typeface="Arial"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3073" name="Picture 13" descr="JD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6480" y="1246735"/>
            <a:ext cx="1190353" cy="14393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4792435" y="2631244"/>
            <a:ext cx="21960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a:r>
              <a:rPr lang="en-US" sz="1200" b="1" dirty="0">
                <a:solidFill>
                  <a:prstClr val="black"/>
                </a:solidFill>
                <a:latin typeface="Calibri" pitchFamily="34" charset="0"/>
                <a:ea typeface="Calibri" pitchFamily="34" charset="0"/>
                <a:cs typeface="Times New Roman" pitchFamily="18" charset="0"/>
              </a:rPr>
              <a:t>Jacquelyn </a:t>
            </a:r>
            <a:r>
              <a:rPr lang="en-US" sz="1200" b="1" dirty="0" smtClean="0">
                <a:solidFill>
                  <a:prstClr val="black"/>
                </a:solidFill>
                <a:latin typeface="Calibri" pitchFamily="34" charset="0"/>
                <a:ea typeface="Calibri" pitchFamily="34" charset="0"/>
                <a:cs typeface="Times New Roman" pitchFamily="18" charset="0"/>
              </a:rPr>
              <a:t>Dupont-Walker</a:t>
            </a:r>
          </a:p>
          <a:p>
            <a:pPr algn="ctr" defTabSz="914400"/>
            <a:r>
              <a:rPr lang="en-US" sz="1200" b="1" dirty="0" smtClean="0">
                <a:solidFill>
                  <a:prstClr val="black"/>
                </a:solidFill>
                <a:latin typeface="Calibri" pitchFamily="34" charset="0"/>
                <a:ea typeface="Calibri" pitchFamily="34" charset="0"/>
                <a:cs typeface="Times New Roman" pitchFamily="18" charset="0"/>
              </a:rPr>
              <a:t>Ward Economic Development Executive Director</a:t>
            </a:r>
            <a:endParaRPr lang="en-US" sz="1200" b="1" dirty="0">
              <a:solidFill>
                <a:prstClr val="black"/>
              </a:solidFill>
              <a:latin typeface="Calibri" pitchFamily="34" charset="0"/>
              <a:ea typeface="Calibri" pitchFamily="34" charset="0"/>
              <a:cs typeface="Times New Roman" pitchFamily="18" charset="0"/>
            </a:endParaRPr>
          </a:p>
          <a:p>
            <a:pPr algn="ctr" defTabSz="914400"/>
            <a:endParaRPr lang="en-US" sz="1200" b="1" dirty="0">
              <a:solidFill>
                <a:prstClr val="black"/>
              </a:solidFill>
              <a:latin typeface="Calibri" pitchFamily="34" charset="0"/>
              <a:ea typeface="Calibri" pitchFamily="34" charset="0"/>
              <a:cs typeface="Times New Roman" pitchFamily="18" charset="0"/>
            </a:endParaRPr>
          </a:p>
        </p:txBody>
      </p:sp>
      <p:pic>
        <p:nvPicPr>
          <p:cNvPr id="17" name="Picture 9" descr="garcett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9953" y="1196172"/>
            <a:ext cx="2616004" cy="327000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6"/>
          <p:cNvSpPr>
            <a:spLocks noChangeArrowheads="1"/>
          </p:cNvSpPr>
          <p:nvPr/>
        </p:nvSpPr>
        <p:spPr bwMode="auto">
          <a:xfrm>
            <a:off x="1234217" y="4529720"/>
            <a:ext cx="20674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a:r>
              <a:rPr lang="en-US" sz="1200" b="1" dirty="0" smtClean="0">
                <a:solidFill>
                  <a:prstClr val="black"/>
                </a:solidFill>
                <a:latin typeface="Calibri" pitchFamily="34" charset="0"/>
                <a:ea typeface="Calibri" pitchFamily="34" charset="0"/>
                <a:cs typeface="Times New Roman" pitchFamily="18" charset="0"/>
              </a:rPr>
              <a:t>Eric Garcetti</a:t>
            </a:r>
          </a:p>
          <a:p>
            <a:pPr algn="ctr" defTabSz="914400"/>
            <a:r>
              <a:rPr lang="en-US" sz="1200" b="1" dirty="0" smtClean="0">
                <a:solidFill>
                  <a:prstClr val="black"/>
                </a:solidFill>
                <a:latin typeface="Calibri" pitchFamily="34" charset="0"/>
                <a:ea typeface="Calibri" pitchFamily="34" charset="0"/>
                <a:cs typeface="Times New Roman" pitchFamily="18" charset="0"/>
              </a:rPr>
              <a:t>Metro Board Chair</a:t>
            </a:r>
          </a:p>
          <a:p>
            <a:pPr algn="ctr" defTabSz="914400"/>
            <a:r>
              <a:rPr lang="en-US" sz="1200" b="1" dirty="0" smtClean="0">
                <a:solidFill>
                  <a:prstClr val="black"/>
                </a:solidFill>
                <a:latin typeface="Calibri" pitchFamily="34" charset="0"/>
                <a:ea typeface="Calibri" pitchFamily="34" charset="0"/>
                <a:cs typeface="Times New Roman" pitchFamily="18" charset="0"/>
              </a:rPr>
              <a:t>Mayor</a:t>
            </a:r>
          </a:p>
          <a:p>
            <a:pPr algn="ctr" defTabSz="914400"/>
            <a:r>
              <a:rPr lang="en-US" sz="1200" b="1" dirty="0" smtClean="0">
                <a:solidFill>
                  <a:prstClr val="black"/>
                </a:solidFill>
                <a:latin typeface="Calibri" pitchFamily="34" charset="0"/>
                <a:ea typeface="Calibri" pitchFamily="34" charset="0"/>
                <a:cs typeface="Times New Roman" pitchFamily="18" charset="0"/>
              </a:rPr>
              <a:t>City of Los Angeles</a:t>
            </a: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4902988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17398"/>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000" dirty="0">
                <a:solidFill>
                  <a:srgbClr val="0068B6"/>
                </a:solidFill>
                <a:latin typeface="ScalaSansLF-Bold" pitchFamily="2" charset="0"/>
                <a:ea typeface="+mn-ea"/>
                <a:cs typeface="+mn-cs"/>
              </a:rPr>
              <a:t>Appointees of the Los Angeles County City Selection Committee (4)</a:t>
            </a:r>
          </a:p>
        </p:txBody>
      </p:sp>
      <p:pic>
        <p:nvPicPr>
          <p:cNvPr id="4" name="Picture 2" descr="DuBo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843" y="1562249"/>
            <a:ext cx="1295400" cy="1647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2"/>
          <p:cNvSpPr>
            <a:spLocks noChangeArrowheads="1"/>
          </p:cNvSpPr>
          <p:nvPr/>
        </p:nvSpPr>
        <p:spPr bwMode="auto">
          <a:xfrm>
            <a:off x="968643" y="3238649"/>
            <a:ext cx="2133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200" b="1" dirty="0" smtClean="0">
                <a:solidFill>
                  <a:prstClr val="black"/>
                </a:solidFill>
                <a:latin typeface="Calibri" pitchFamily="34" charset="0"/>
                <a:ea typeface="Calibri" pitchFamily="34" charset="0"/>
                <a:cs typeface="Times New Roman" pitchFamily="18" charset="0"/>
              </a:rPr>
              <a:t>Diane DuBois </a:t>
            </a:r>
          </a:p>
          <a:p>
            <a:pPr algn="ctr" defTabSz="914400"/>
            <a:r>
              <a:rPr lang="en-US" sz="1200" b="1" dirty="0" smtClean="0">
                <a:solidFill>
                  <a:prstClr val="black"/>
                </a:solidFill>
                <a:latin typeface="Calibri" pitchFamily="34" charset="0"/>
                <a:ea typeface="Calibri" pitchFamily="34" charset="0"/>
                <a:cs typeface="Times New Roman" pitchFamily="18" charset="0"/>
              </a:rPr>
              <a:t> Mayor, City of Lakewood</a:t>
            </a:r>
          </a:p>
          <a:p>
            <a:pPr algn="ctr" defTabSz="914400"/>
            <a:r>
              <a:rPr lang="en-US" sz="1200" b="1" dirty="0" smtClean="0">
                <a:solidFill>
                  <a:prstClr val="black"/>
                </a:solidFill>
                <a:latin typeface="Calibri" pitchFamily="34" charset="0"/>
                <a:cs typeface="Times New Roman" pitchFamily="18" charset="0"/>
              </a:rPr>
              <a:t>(Southeast Long Beach Sector)</a:t>
            </a:r>
            <a:endParaRPr lang="en-US" dirty="0" smtClean="0">
              <a:solidFill>
                <a:prstClr val="black"/>
              </a:solidFill>
              <a:latin typeface="Arial" pitchFamily="34" charset="0"/>
              <a:cs typeface="Arial" pitchFamily="34" charset="0"/>
            </a:endParaRP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4097" name="Picture 12" descr="fasa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8043" y="1601038"/>
            <a:ext cx="1552575" cy="15525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3602305" y="3195172"/>
            <a:ext cx="1981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200" b="1" dirty="0" smtClean="0">
                <a:solidFill>
                  <a:prstClr val="black"/>
                </a:solidFill>
                <a:latin typeface="Calibri" pitchFamily="34" charset="0"/>
                <a:ea typeface="Calibri" pitchFamily="34" charset="0"/>
                <a:cs typeface="Times New Roman" pitchFamily="18" charset="0"/>
              </a:rPr>
              <a:t>2</a:t>
            </a:r>
            <a:r>
              <a:rPr lang="en-US" sz="1200" b="1" baseline="30000" dirty="0" smtClean="0">
                <a:solidFill>
                  <a:prstClr val="black"/>
                </a:solidFill>
                <a:latin typeface="Calibri" pitchFamily="34" charset="0"/>
                <a:ea typeface="Calibri" pitchFamily="34" charset="0"/>
                <a:cs typeface="Times New Roman" pitchFamily="18" charset="0"/>
              </a:rPr>
              <a:t>nd</a:t>
            </a:r>
            <a:r>
              <a:rPr lang="en-US" sz="1200" b="1" dirty="0" smtClean="0">
                <a:solidFill>
                  <a:prstClr val="black"/>
                </a:solidFill>
                <a:latin typeface="Calibri" pitchFamily="34" charset="0"/>
                <a:ea typeface="Calibri" pitchFamily="34" charset="0"/>
                <a:cs typeface="Times New Roman" pitchFamily="18" charset="0"/>
              </a:rPr>
              <a:t> Vice Chair, John Fasana</a:t>
            </a:r>
            <a:endParaRPr lang="en-US" sz="1200" b="1" dirty="0">
              <a:solidFill>
                <a:prstClr val="black"/>
              </a:solidFill>
              <a:latin typeface="Calibri" pitchFamily="34" charset="0"/>
              <a:ea typeface="Calibri" pitchFamily="34" charset="0"/>
              <a:cs typeface="Times New Roman" pitchFamily="18" charset="0"/>
            </a:endParaRPr>
          </a:p>
          <a:p>
            <a:pPr algn="ctr" defTabSz="914400"/>
            <a:r>
              <a:rPr lang="en-US" sz="1200" b="1" dirty="0" smtClean="0">
                <a:solidFill>
                  <a:prstClr val="black"/>
                </a:solidFill>
                <a:latin typeface="Calibri" pitchFamily="34" charset="0"/>
                <a:ea typeface="Calibri" pitchFamily="34" charset="0"/>
                <a:cs typeface="Times New Roman" pitchFamily="18" charset="0"/>
              </a:rPr>
              <a:t> Duarte City Council</a:t>
            </a:r>
          </a:p>
          <a:p>
            <a:pPr algn="ctr" defTabSz="914400"/>
            <a:r>
              <a:rPr lang="en-US" sz="1200" b="1" dirty="0" smtClean="0">
                <a:solidFill>
                  <a:prstClr val="black"/>
                </a:solidFill>
                <a:latin typeface="Calibri" pitchFamily="34" charset="0"/>
                <a:cs typeface="Times New Roman" pitchFamily="18" charset="0"/>
              </a:rPr>
              <a:t>(San Gabriel Valley Sector)</a:t>
            </a:r>
            <a:endParaRPr lang="en-US" dirty="0" smtClean="0">
              <a:solidFill>
                <a:prstClr val="black"/>
              </a:solidFill>
              <a:latin typeface="Arial" pitchFamily="34" charset="0"/>
              <a:cs typeface="Arial" pitchFamily="34" charset="0"/>
            </a:endParaRP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4100" name="Picture 11" descr="Pam O'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6443" y="1599045"/>
            <a:ext cx="1447800" cy="15437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5948953" y="3238648"/>
            <a:ext cx="20027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a:r>
              <a:rPr lang="en-US" sz="1200" b="1" dirty="0" smtClean="0">
                <a:solidFill>
                  <a:prstClr val="black"/>
                </a:solidFill>
                <a:latin typeface="Calibri" pitchFamily="34" charset="0"/>
                <a:ea typeface="Calibri" pitchFamily="34" charset="0"/>
                <a:cs typeface="Times New Roman" pitchFamily="18" charset="0"/>
              </a:rPr>
              <a:t>Pam O’Connor</a:t>
            </a:r>
          </a:p>
          <a:p>
            <a:pPr algn="ctr" defTabSz="914400"/>
            <a:r>
              <a:rPr lang="en-US" sz="1200" b="1" dirty="0" smtClean="0">
                <a:solidFill>
                  <a:prstClr val="black"/>
                </a:solidFill>
                <a:latin typeface="Calibri" pitchFamily="34" charset="0"/>
                <a:ea typeface="Calibri" pitchFamily="34" charset="0"/>
                <a:cs typeface="Times New Roman" pitchFamily="18" charset="0"/>
              </a:rPr>
              <a:t>Mayor, City of Santa Monica</a:t>
            </a:r>
          </a:p>
          <a:p>
            <a:pPr algn="ctr" defTabSz="914400"/>
            <a:r>
              <a:rPr lang="en-US" sz="1200" b="1" dirty="0" smtClean="0">
                <a:solidFill>
                  <a:prstClr val="black"/>
                </a:solidFill>
                <a:latin typeface="Calibri" pitchFamily="34" charset="0"/>
                <a:cs typeface="Times New Roman" pitchFamily="18" charset="0"/>
              </a:rPr>
              <a:t>(Southwest Corridor Sector)</a:t>
            </a:r>
            <a:endParaRPr lang="en-US" dirty="0" smtClean="0">
              <a:solidFill>
                <a:prstClr val="black"/>
              </a:solidFill>
              <a:latin typeface="Arial" pitchFamily="34" charset="0"/>
              <a:cs typeface="Arial" pitchFamily="34" charset="0"/>
            </a:endParaRPr>
          </a:p>
        </p:txBody>
      </p:sp>
      <p:sp>
        <p:nvSpPr>
          <p:cNvPr id="1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4103" name="Picture 14" descr="Najari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4730" y="4048274"/>
            <a:ext cx="1219200" cy="1524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3716605" y="5589570"/>
            <a:ext cx="1752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200" b="1" dirty="0" smtClean="0">
                <a:solidFill>
                  <a:prstClr val="black"/>
                </a:solidFill>
                <a:latin typeface="Calibri" pitchFamily="34" charset="0"/>
                <a:ea typeface="Calibri" pitchFamily="34" charset="0"/>
                <a:cs typeface="Times New Roman" pitchFamily="18" charset="0"/>
              </a:rPr>
              <a:t>Ara Najarian</a:t>
            </a:r>
            <a:endParaRPr lang="en-US" sz="1200" b="1" dirty="0">
              <a:solidFill>
                <a:prstClr val="black"/>
              </a:solidFill>
              <a:latin typeface="Calibri" pitchFamily="34" charset="0"/>
              <a:ea typeface="Calibri" pitchFamily="34" charset="0"/>
              <a:cs typeface="Times New Roman" pitchFamily="18" charset="0"/>
            </a:endParaRPr>
          </a:p>
          <a:p>
            <a:pPr algn="ctr" defTabSz="914400"/>
            <a:r>
              <a:rPr lang="en-US" sz="1200" b="1" dirty="0" smtClean="0">
                <a:solidFill>
                  <a:prstClr val="black"/>
                </a:solidFill>
                <a:latin typeface="Calibri" pitchFamily="34" charset="0"/>
                <a:ea typeface="Calibri" pitchFamily="34" charset="0"/>
                <a:cs typeface="Times New Roman" pitchFamily="18" charset="0"/>
              </a:rPr>
              <a:t> Mayor, City of Glendale</a:t>
            </a:r>
          </a:p>
          <a:p>
            <a:pPr algn="ctr" defTabSz="914400"/>
            <a:r>
              <a:rPr lang="en-US" sz="1200" b="1" dirty="0" smtClean="0">
                <a:solidFill>
                  <a:prstClr val="black"/>
                </a:solidFill>
                <a:latin typeface="Calibri" pitchFamily="34" charset="0"/>
                <a:cs typeface="Times New Roman" pitchFamily="18" charset="0"/>
              </a:rPr>
              <a:t>(The North County/San Fernando Valley </a:t>
            </a:r>
            <a:r>
              <a:rPr lang="en-US" sz="1200" b="1" dirty="0">
                <a:solidFill>
                  <a:prstClr val="black"/>
                </a:solidFill>
                <a:latin typeface="Calibri" pitchFamily="34" charset="0"/>
                <a:cs typeface="Times New Roman" pitchFamily="18" charset="0"/>
              </a:rPr>
              <a:t>S</a:t>
            </a:r>
            <a:r>
              <a:rPr lang="en-US" sz="1200" b="1" dirty="0" smtClean="0">
                <a:solidFill>
                  <a:prstClr val="black"/>
                </a:solidFill>
                <a:latin typeface="Calibri" pitchFamily="34" charset="0"/>
                <a:cs typeface="Times New Roman" pitchFamily="18" charset="0"/>
              </a:rPr>
              <a:t>ector)</a:t>
            </a: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421776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txBox="1">
            <a:spLocks/>
          </p:cNvSpPr>
          <p:nvPr/>
        </p:nvSpPr>
        <p:spPr bwMode="auto">
          <a:xfrm>
            <a:off x="869950" y="214313"/>
            <a:ext cx="7929563" cy="820737"/>
          </a:xfrm>
          <a:prstGeom prst="rect">
            <a:avLst/>
          </a:prstGeom>
          <a:noFill/>
          <a:ln w="9525">
            <a:noFill/>
            <a:miter lim="800000"/>
            <a:headEnd/>
            <a:tailEnd/>
          </a:ln>
        </p:spPr>
        <p:txBody>
          <a:bodyPr anchor="ctr"/>
          <a:lstStyle/>
          <a:p>
            <a:r>
              <a:rPr lang="en-US" sz="3500" dirty="0">
                <a:solidFill>
                  <a:srgbClr val="0068B6"/>
                </a:solidFill>
                <a:latin typeface="ScalaSansLF-Bold" pitchFamily="2" charset="0"/>
              </a:rPr>
              <a:t>Thank </a:t>
            </a:r>
            <a:r>
              <a:rPr lang="en-US" sz="3500" dirty="0" smtClean="0">
                <a:solidFill>
                  <a:srgbClr val="0068B6"/>
                </a:solidFill>
                <a:latin typeface="ScalaSansLF-Bold" pitchFamily="2" charset="0"/>
              </a:rPr>
              <a:t>You</a:t>
            </a:r>
            <a:endParaRPr lang="en-US" sz="3500" dirty="0">
              <a:solidFill>
                <a:srgbClr val="0068B6"/>
              </a:solidFill>
              <a:latin typeface="ScalaSansLF-Bold"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91153" y="1282781"/>
            <a:ext cx="7501179" cy="3539430"/>
          </a:xfrm>
          <a:prstGeom prst="rect">
            <a:avLst/>
          </a:prstGeom>
          <a:noFill/>
        </p:spPr>
        <p:txBody>
          <a:bodyPr wrap="square">
            <a:spAutoFit/>
          </a:bodyPr>
          <a:lstStyle/>
          <a:p>
            <a:pPr marL="457200" indent="-457200" fontAlgn="auto">
              <a:spcBef>
                <a:spcPts val="0"/>
              </a:spcBef>
              <a:spcAft>
                <a:spcPts val="0"/>
              </a:spcAft>
              <a:buFont typeface="Lucida Grande"/>
              <a:buChar char="&gt;"/>
              <a:defRPr/>
            </a:pPr>
            <a:r>
              <a:rPr lang="en-US" sz="2800" b="1" dirty="0" smtClean="0">
                <a:solidFill>
                  <a:schemeClr val="tx1">
                    <a:lumMod val="75000"/>
                    <a:lumOff val="25000"/>
                  </a:schemeClr>
                </a:solidFill>
                <a:latin typeface="ScalaSansLF-Regular"/>
                <a:cs typeface="ScalaSansLF-Regular"/>
              </a:rPr>
              <a:t>AFSCME</a:t>
            </a:r>
            <a:r>
              <a:rPr lang="en-US" sz="2800" dirty="0" smtClean="0">
                <a:solidFill>
                  <a:schemeClr val="tx1">
                    <a:lumMod val="75000"/>
                    <a:lumOff val="25000"/>
                  </a:schemeClr>
                </a:solidFill>
                <a:latin typeface="ScalaSansLF-Regular"/>
                <a:cs typeface="ScalaSansLF-Regular"/>
              </a:rPr>
              <a:t>: Supervisors</a:t>
            </a:r>
            <a:endParaRPr lang="en-US" sz="2800" dirty="0">
              <a:solidFill>
                <a:schemeClr val="tx1">
                  <a:lumMod val="75000"/>
                  <a:lumOff val="25000"/>
                </a:schemeClr>
              </a:solidFill>
              <a:latin typeface="ScalaSansLF-Regular"/>
              <a:cs typeface="ScalaSansLF-Regular"/>
            </a:endParaRPr>
          </a:p>
          <a:p>
            <a:pPr marL="457200" indent="-457200" fontAlgn="auto">
              <a:spcBef>
                <a:spcPts val="0"/>
              </a:spcBef>
              <a:spcAft>
                <a:spcPts val="0"/>
              </a:spcAft>
              <a:buFont typeface="Lucida Grande"/>
              <a:buChar char="&gt;"/>
              <a:defRPr/>
            </a:pPr>
            <a:r>
              <a:rPr lang="en-US" sz="2800" b="1" dirty="0" smtClean="0">
                <a:solidFill>
                  <a:schemeClr val="tx1">
                    <a:lumMod val="75000"/>
                    <a:lumOff val="25000"/>
                  </a:schemeClr>
                </a:solidFill>
                <a:latin typeface="ScalaSansLF-Regular"/>
                <a:cs typeface="ScalaSansLF-Regular"/>
              </a:rPr>
              <a:t>ATU</a:t>
            </a:r>
            <a:r>
              <a:rPr lang="en-US" sz="2800" dirty="0" smtClean="0">
                <a:solidFill>
                  <a:schemeClr val="tx1">
                    <a:lumMod val="75000"/>
                    <a:lumOff val="25000"/>
                  </a:schemeClr>
                </a:solidFill>
                <a:latin typeface="ScalaSansLF-Regular"/>
                <a:cs typeface="ScalaSansLF-Regular"/>
              </a:rPr>
              <a:t>: Mechanics/Maintenance</a:t>
            </a:r>
            <a:endParaRPr lang="en-US" sz="2800" dirty="0">
              <a:solidFill>
                <a:schemeClr val="tx1">
                  <a:lumMod val="75000"/>
                  <a:lumOff val="25000"/>
                </a:schemeClr>
              </a:solidFill>
              <a:latin typeface="ScalaSansLF-Regular"/>
              <a:cs typeface="ScalaSansLF-Regular"/>
            </a:endParaRPr>
          </a:p>
          <a:p>
            <a:pPr marL="457200" indent="-457200" fontAlgn="auto">
              <a:spcBef>
                <a:spcPts val="0"/>
              </a:spcBef>
              <a:spcAft>
                <a:spcPts val="0"/>
              </a:spcAft>
              <a:buFont typeface="Lucida Grande"/>
              <a:buChar char="&gt;"/>
              <a:defRPr/>
            </a:pPr>
            <a:r>
              <a:rPr lang="en-US" sz="2800" b="1" dirty="0" smtClean="0">
                <a:solidFill>
                  <a:schemeClr val="tx1">
                    <a:lumMod val="75000"/>
                    <a:lumOff val="25000"/>
                  </a:schemeClr>
                </a:solidFill>
                <a:latin typeface="ScalaSansLF-Regular"/>
                <a:cs typeface="ScalaSansLF-Regular"/>
              </a:rPr>
              <a:t>Non-Contract</a:t>
            </a:r>
            <a:r>
              <a:rPr lang="en-US" sz="2800" dirty="0" smtClean="0">
                <a:solidFill>
                  <a:schemeClr val="tx1">
                    <a:lumMod val="75000"/>
                    <a:lumOff val="25000"/>
                  </a:schemeClr>
                </a:solidFill>
                <a:latin typeface="ScalaSansLF-Regular"/>
                <a:cs typeface="ScalaSansLF-Regular"/>
              </a:rPr>
              <a:t>: Management, Professionals and Administrative Staff</a:t>
            </a:r>
            <a:endParaRPr lang="en-US" sz="2800" dirty="0">
              <a:solidFill>
                <a:schemeClr val="tx1">
                  <a:lumMod val="75000"/>
                  <a:lumOff val="25000"/>
                </a:schemeClr>
              </a:solidFill>
              <a:latin typeface="ScalaSansLF-Regular"/>
              <a:cs typeface="ScalaSansLF-Regular"/>
            </a:endParaRPr>
          </a:p>
          <a:p>
            <a:pPr marL="457200" indent="-457200" fontAlgn="auto">
              <a:spcBef>
                <a:spcPts val="0"/>
              </a:spcBef>
              <a:spcAft>
                <a:spcPts val="0"/>
              </a:spcAft>
              <a:buFont typeface="Lucida Grande"/>
              <a:buChar char="&gt;"/>
              <a:defRPr/>
            </a:pPr>
            <a:r>
              <a:rPr lang="en-US" sz="2800" b="1" dirty="0">
                <a:solidFill>
                  <a:schemeClr val="tx1">
                    <a:lumMod val="75000"/>
                    <a:lumOff val="25000"/>
                  </a:schemeClr>
                </a:solidFill>
                <a:latin typeface="ScalaSansLF-Regular"/>
                <a:cs typeface="ScalaSansLF-Regular"/>
              </a:rPr>
              <a:t>SMART</a:t>
            </a:r>
            <a:r>
              <a:rPr lang="en-US" sz="2800" dirty="0">
                <a:solidFill>
                  <a:schemeClr val="tx1">
                    <a:lumMod val="75000"/>
                    <a:lumOff val="25000"/>
                  </a:schemeClr>
                </a:solidFill>
                <a:latin typeface="ScalaSansLF-Regular"/>
                <a:cs typeface="ScalaSansLF-Regular"/>
              </a:rPr>
              <a:t>: Bus and Rail Operators</a:t>
            </a:r>
          </a:p>
          <a:p>
            <a:pPr marL="457200" indent="-457200" fontAlgn="auto">
              <a:spcBef>
                <a:spcPts val="0"/>
              </a:spcBef>
              <a:spcAft>
                <a:spcPts val="0"/>
              </a:spcAft>
              <a:buFont typeface="Lucida Grande"/>
              <a:buChar char="&gt;"/>
              <a:defRPr/>
            </a:pPr>
            <a:r>
              <a:rPr lang="en-US" sz="2800" b="1" dirty="0" smtClean="0">
                <a:solidFill>
                  <a:schemeClr val="tx1">
                    <a:lumMod val="75000"/>
                    <a:lumOff val="25000"/>
                  </a:schemeClr>
                </a:solidFill>
                <a:latin typeface="ScalaSansLF-Regular"/>
                <a:cs typeface="ScalaSansLF-Regular"/>
              </a:rPr>
              <a:t>TCU</a:t>
            </a:r>
            <a:r>
              <a:rPr lang="en-US" sz="2800" dirty="0" smtClean="0">
                <a:solidFill>
                  <a:schemeClr val="tx1">
                    <a:lumMod val="75000"/>
                    <a:lumOff val="25000"/>
                  </a:schemeClr>
                </a:solidFill>
                <a:latin typeface="ScalaSansLF-Regular"/>
                <a:cs typeface="ScalaSansLF-Regular"/>
              </a:rPr>
              <a:t>: Clerks, Custodians and Customer Information Agents</a:t>
            </a:r>
            <a:endParaRPr lang="en-US" sz="2800" dirty="0">
              <a:solidFill>
                <a:schemeClr val="tx1">
                  <a:lumMod val="75000"/>
                  <a:lumOff val="25000"/>
                </a:schemeClr>
              </a:solidFill>
              <a:latin typeface="ScalaSansLF-Regular"/>
              <a:cs typeface="ScalaSansLF-Regular"/>
            </a:endParaRPr>
          </a:p>
          <a:p>
            <a:pPr marL="457200" indent="-457200" fontAlgn="auto">
              <a:spcBef>
                <a:spcPts val="0"/>
              </a:spcBef>
              <a:spcAft>
                <a:spcPts val="0"/>
              </a:spcAft>
              <a:buFont typeface="Lucida Grande"/>
              <a:buChar char="&gt;"/>
              <a:defRPr/>
            </a:pPr>
            <a:r>
              <a:rPr lang="en-US" sz="2800" b="1" dirty="0" smtClean="0">
                <a:solidFill>
                  <a:schemeClr val="tx1">
                    <a:lumMod val="75000"/>
                    <a:lumOff val="25000"/>
                  </a:schemeClr>
                </a:solidFill>
                <a:latin typeface="ScalaSansLF-Regular"/>
                <a:cs typeface="ScalaSansLF-Regular"/>
              </a:rPr>
              <a:t>Teamsters</a:t>
            </a:r>
            <a:r>
              <a:rPr lang="en-US" sz="2800" dirty="0" smtClean="0">
                <a:solidFill>
                  <a:schemeClr val="tx1">
                    <a:lumMod val="75000"/>
                    <a:lumOff val="25000"/>
                  </a:schemeClr>
                </a:solidFill>
                <a:latin typeface="ScalaSansLF-Regular"/>
                <a:cs typeface="ScalaSansLF-Regular"/>
              </a:rPr>
              <a:t>: Security</a:t>
            </a:r>
            <a:endParaRPr lang="en-US" sz="2800" dirty="0">
              <a:solidFill>
                <a:schemeClr val="tx1">
                  <a:lumMod val="75000"/>
                  <a:lumOff val="25000"/>
                </a:schemeClr>
              </a:solidFill>
              <a:latin typeface="ScalaSansLF-Regular"/>
              <a:cs typeface="ScalaSansLF-Regular"/>
            </a:endParaRPr>
          </a:p>
        </p:txBody>
      </p:sp>
      <p:sp>
        <p:nvSpPr>
          <p:cNvPr id="15364" name="Title 1"/>
          <p:cNvSpPr txBox="1">
            <a:spLocks/>
          </p:cNvSpPr>
          <p:nvPr/>
        </p:nvSpPr>
        <p:spPr bwMode="auto">
          <a:xfrm>
            <a:off x="325464" y="100739"/>
            <a:ext cx="8485321" cy="964474"/>
          </a:xfrm>
          <a:prstGeom prst="rect">
            <a:avLst/>
          </a:prstGeom>
          <a:noFill/>
          <a:ln w="9525">
            <a:noFill/>
            <a:miter lim="800000"/>
            <a:headEnd/>
            <a:tailEnd/>
          </a:ln>
        </p:spPr>
        <p:txBody>
          <a:bodyPr anchor="ctr"/>
          <a:lstStyle/>
          <a:p>
            <a:pPr algn="ctr"/>
            <a:r>
              <a:rPr lang="en-US" sz="2400" dirty="0" smtClean="0">
                <a:solidFill>
                  <a:srgbClr val="0068B6"/>
                </a:solidFill>
                <a:latin typeface="ScalaSansLF-Bold" pitchFamily="2" charset="0"/>
              </a:rPr>
              <a:t>Metro is Comprised of Five Unions and One Non-Contract Group</a:t>
            </a:r>
            <a:endParaRPr lang="en-US" sz="2400" dirty="0">
              <a:solidFill>
                <a:srgbClr val="0068B6"/>
              </a:solidFill>
              <a:latin typeface="ScalaSansLF-Bold"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922148" y="1065213"/>
            <a:ext cx="7229959" cy="4599418"/>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dirty="0">
              <a:latin typeface="ScalaSansLF-Regular"/>
              <a:cs typeface="ScalaSansLF-Regular"/>
            </a:endParaRPr>
          </a:p>
        </p:txBody>
      </p:sp>
      <p:sp>
        <p:nvSpPr>
          <p:cNvPr id="14339" name="Title 1"/>
          <p:cNvSpPr txBox="1">
            <a:spLocks/>
          </p:cNvSpPr>
          <p:nvPr/>
        </p:nvSpPr>
        <p:spPr bwMode="auto">
          <a:xfrm>
            <a:off x="330200" y="244475"/>
            <a:ext cx="8552709" cy="820738"/>
          </a:xfrm>
          <a:prstGeom prst="rect">
            <a:avLst/>
          </a:prstGeom>
          <a:noFill/>
          <a:ln w="9525">
            <a:noFill/>
            <a:miter lim="800000"/>
            <a:headEnd/>
            <a:tailEnd/>
          </a:ln>
        </p:spPr>
        <p:txBody>
          <a:bodyPr anchor="ctr"/>
          <a:lstStyle/>
          <a:p>
            <a:pPr algn="ctr"/>
            <a:r>
              <a:rPr lang="en-US" sz="2400" dirty="0" smtClean="0">
                <a:solidFill>
                  <a:srgbClr val="0068B6"/>
                </a:solidFill>
                <a:latin typeface="ScalaSansLF-Bold" pitchFamily="2" charset="0"/>
              </a:rPr>
              <a:t>Headcount by Labor Group</a:t>
            </a:r>
            <a:endParaRPr lang="en-US" sz="2400" dirty="0">
              <a:solidFill>
                <a:srgbClr val="0068B6"/>
              </a:solidFill>
              <a:latin typeface="ScalaSansLF-Bold" pitchFamily="2"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533" y="1125831"/>
            <a:ext cx="5558932" cy="447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838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7725" y="305635"/>
            <a:ext cx="7265638" cy="531273"/>
          </a:xfrm>
        </p:spPr>
        <p:txBody>
          <a:bodyPr/>
          <a:lstStyle/>
          <a:p>
            <a:r>
              <a:rPr lang="en-US" sz="2800" dirty="0" smtClean="0">
                <a:solidFill>
                  <a:srgbClr val="0068B6"/>
                </a:solidFill>
                <a:latin typeface="ScalaSansLF-Bold" pitchFamily="2" charset="0"/>
                <a:ea typeface="+mn-ea"/>
                <a:cs typeface="+mn-cs"/>
              </a:rPr>
              <a:t>Years of Service (All Reg. Full-Time Employees)</a:t>
            </a:r>
            <a:endParaRPr lang="en-US" sz="2800" dirty="0">
              <a:solidFill>
                <a:srgbClr val="0068B6"/>
              </a:solidFill>
              <a:latin typeface="ScalaSansLF-Bold" pitchFamily="2" charset="0"/>
              <a:ea typeface="+mn-ea"/>
              <a:cs typeface="+mn-cs"/>
            </a:endParaRPr>
          </a:p>
        </p:txBody>
      </p:sp>
      <p:sp>
        <p:nvSpPr>
          <p:cNvPr id="4" name="Content Placeholder 3"/>
          <p:cNvSpPr>
            <a:spLocks noGrp="1"/>
          </p:cNvSpPr>
          <p:nvPr>
            <p:ph sz="half" idx="2"/>
          </p:nvPr>
        </p:nvSpPr>
        <p:spPr>
          <a:xfrm>
            <a:off x="6348682" y="1842839"/>
            <a:ext cx="2446606" cy="2688957"/>
          </a:xfrm>
        </p:spPr>
        <p:txBody>
          <a:bodyPr/>
          <a:lstStyle/>
          <a:p>
            <a:pPr marL="0" indent="0">
              <a:buNone/>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calaSansLF-Regular" pitchFamily="2" charset="0"/>
              </a:rPr>
              <a:t>One out of five regular FT employees have 20 or more years of service</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calaSansLF-Regular" pitchFamily="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62" y="999992"/>
            <a:ext cx="5915838" cy="489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640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7725" y="305635"/>
            <a:ext cx="7265638" cy="531273"/>
          </a:xfrm>
        </p:spPr>
        <p:txBody>
          <a:bodyPr/>
          <a:lstStyle/>
          <a:p>
            <a:r>
              <a:rPr lang="en-US" sz="2800" dirty="0">
                <a:solidFill>
                  <a:srgbClr val="0068B6"/>
                </a:solidFill>
                <a:latin typeface="ScalaSansLF-Bold" pitchFamily="2" charset="0"/>
                <a:ea typeface="+mn-ea"/>
                <a:cs typeface="+mn-cs"/>
              </a:rPr>
              <a:t>Age Box Plots by </a:t>
            </a:r>
            <a:r>
              <a:rPr lang="en-US" sz="2800" dirty="0" smtClean="0">
                <a:solidFill>
                  <a:srgbClr val="0068B6"/>
                </a:solidFill>
                <a:latin typeface="ScalaSansLF-Bold" pitchFamily="2" charset="0"/>
                <a:ea typeface="+mn-ea"/>
                <a:cs typeface="+mn-cs"/>
              </a:rPr>
              <a:t>Labor Group (Reg. Employees)</a:t>
            </a:r>
            <a:endParaRPr lang="en-US" sz="2800" dirty="0">
              <a:solidFill>
                <a:srgbClr val="0068B6"/>
              </a:solidFill>
              <a:latin typeface="ScalaSansLF-Bold" pitchFamily="2" charset="0"/>
              <a:ea typeface="+mn-ea"/>
              <a:cs typeface="+mn-cs"/>
            </a:endParaRPr>
          </a:p>
        </p:txBody>
      </p:sp>
      <p:sp>
        <p:nvSpPr>
          <p:cNvPr id="4" name="Content Placeholder 3"/>
          <p:cNvSpPr>
            <a:spLocks noGrp="1"/>
          </p:cNvSpPr>
          <p:nvPr>
            <p:ph sz="half" idx="2"/>
          </p:nvPr>
        </p:nvSpPr>
        <p:spPr>
          <a:xfrm>
            <a:off x="5886410" y="1020251"/>
            <a:ext cx="2750949" cy="4525963"/>
          </a:xfrm>
        </p:spPr>
        <p:txBody>
          <a:bodyPr/>
          <a:lstStyle/>
          <a:p>
            <a:r>
              <a:rPr lang="en-US" sz="2200" dirty="0" smtClean="0">
                <a:latin typeface="ScalaSansLF-Regular" pitchFamily="2" charset="0"/>
              </a:rPr>
              <a:t>Median age lowest for SMART (45.34) and highest for Non-Contract (52.47)</a:t>
            </a:r>
          </a:p>
          <a:p>
            <a:r>
              <a:rPr lang="en-US" sz="2200" dirty="0" smtClean="0">
                <a:latin typeface="ScalaSansLF-Regular" pitchFamily="2" charset="0"/>
              </a:rPr>
              <a:t>Youngest employee 20.28 years old (Service Attendant) and oldest employee 83.17 years old (Sr. Service Attendant)</a:t>
            </a:r>
            <a:endParaRPr lang="en-US" sz="2200" dirty="0">
              <a:latin typeface="ScalaSansLF-Regular" pitchFamily="2"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774" y="1002204"/>
            <a:ext cx="4740293" cy="494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957263" y="986118"/>
            <a:ext cx="7115175" cy="4410635"/>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dirty="0">
              <a:latin typeface="ScalaSansLF-Regular"/>
              <a:cs typeface="ScalaSansLF-Regular"/>
            </a:endParaRPr>
          </a:p>
        </p:txBody>
      </p:sp>
      <p:sp>
        <p:nvSpPr>
          <p:cNvPr id="14339" name="Title 1"/>
          <p:cNvSpPr txBox="1">
            <a:spLocks/>
          </p:cNvSpPr>
          <p:nvPr/>
        </p:nvSpPr>
        <p:spPr bwMode="auto">
          <a:xfrm>
            <a:off x="550068" y="244475"/>
            <a:ext cx="7929563" cy="820738"/>
          </a:xfrm>
          <a:prstGeom prst="rect">
            <a:avLst/>
          </a:prstGeom>
          <a:noFill/>
          <a:ln w="9525">
            <a:noFill/>
            <a:miter lim="800000"/>
            <a:headEnd/>
            <a:tailEnd/>
          </a:ln>
        </p:spPr>
        <p:txBody>
          <a:bodyPr anchor="ctr"/>
          <a:lstStyle/>
          <a:p>
            <a:pPr algn="ctr"/>
            <a:r>
              <a:rPr lang="en-US" sz="2400" dirty="0" smtClean="0">
                <a:solidFill>
                  <a:srgbClr val="0068B6"/>
                </a:solidFill>
                <a:latin typeface="ScalaSansLF-Bold" pitchFamily="2" charset="0"/>
              </a:rPr>
              <a:t>Non-Contract Employees Are Majority </a:t>
            </a:r>
            <a:r>
              <a:rPr lang="en-US" sz="2400" dirty="0" smtClean="0">
                <a:solidFill>
                  <a:srgbClr val="0068B6"/>
                </a:solidFill>
                <a:effectLst>
                  <a:glow rad="228600">
                    <a:schemeClr val="accent6">
                      <a:satMod val="175000"/>
                      <a:alpha val="40000"/>
                    </a:schemeClr>
                  </a:glow>
                  <a:outerShdw blurRad="38100" dist="38100" dir="2700000" algn="tl">
                    <a:srgbClr val="000000">
                      <a:alpha val="43137"/>
                    </a:srgbClr>
                  </a:outerShdw>
                </a:effectLst>
                <a:latin typeface="ScalaSansLF-Bold" pitchFamily="2" charset="0"/>
              </a:rPr>
              <a:t>Baby Boomers</a:t>
            </a:r>
            <a:endParaRPr lang="en-US" sz="2400" dirty="0">
              <a:solidFill>
                <a:srgbClr val="0068B6"/>
              </a:solidFill>
              <a:effectLst>
                <a:glow rad="228600">
                  <a:schemeClr val="accent6">
                    <a:satMod val="175000"/>
                    <a:alpha val="40000"/>
                  </a:schemeClr>
                </a:glow>
                <a:outerShdw blurRad="38100" dist="38100" dir="2700000" algn="tl">
                  <a:srgbClr val="000000">
                    <a:alpha val="43137"/>
                  </a:srgbClr>
                </a:outerShdw>
              </a:effectLst>
              <a:latin typeface="ScalaSansLF-Bold" pitchFamily="2"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643" y="1001139"/>
            <a:ext cx="6888411" cy="434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805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9" name="Title 1"/>
          <p:cNvSpPr txBox="1">
            <a:spLocks/>
          </p:cNvSpPr>
          <p:nvPr/>
        </p:nvSpPr>
        <p:spPr bwMode="auto">
          <a:xfrm>
            <a:off x="581454" y="244475"/>
            <a:ext cx="7929563" cy="820738"/>
          </a:xfrm>
          <a:prstGeom prst="rect">
            <a:avLst/>
          </a:prstGeom>
          <a:noFill/>
          <a:ln w="9525">
            <a:noFill/>
            <a:miter lim="800000"/>
            <a:headEnd/>
            <a:tailEnd/>
          </a:ln>
        </p:spPr>
        <p:txBody>
          <a:bodyPr anchor="ctr"/>
          <a:lstStyle/>
          <a:p>
            <a:pPr algn="ctr"/>
            <a:r>
              <a:rPr lang="en-US" sz="3000" dirty="0" smtClean="0">
                <a:solidFill>
                  <a:srgbClr val="0068B6"/>
                </a:solidFill>
                <a:latin typeface="ScalaSansLF-Bold" pitchFamily="2" charset="0"/>
              </a:rPr>
              <a:t>Metro Employees Born All Over the Globe</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80" y="1065212"/>
            <a:ext cx="8629022" cy="454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485681" y="1348353"/>
            <a:ext cx="1325105" cy="954107"/>
          </a:xfrm>
          <a:prstGeom prst="rect">
            <a:avLst/>
          </a:prstGeom>
          <a:noFill/>
        </p:spPr>
        <p:txBody>
          <a:bodyPr wrap="square" rtlCol="0">
            <a:spAutoFit/>
          </a:bodyPr>
          <a:lstStyle/>
          <a:p>
            <a:r>
              <a:rPr lang="en-US" sz="1400" dirty="0" smtClean="0">
                <a:solidFill>
                  <a:schemeClr val="accent1">
                    <a:lumMod val="40000"/>
                    <a:lumOff val="60000"/>
                  </a:schemeClr>
                </a:solidFill>
              </a:rPr>
              <a:t>Countries Represented Shaded in Light Blue</a:t>
            </a:r>
            <a:endParaRPr lang="en-US" sz="1400" dirty="0">
              <a:solidFill>
                <a:schemeClr val="accent1">
                  <a:lumMod val="40000"/>
                  <a:lumOff val="60000"/>
                </a:schemeClr>
              </a:solidFill>
            </a:endParaRPr>
          </a:p>
        </p:txBody>
      </p:sp>
    </p:spTree>
    <p:extLst>
      <p:ext uri="{BB962C8B-B14F-4D97-AF65-F5344CB8AC3E}">
        <p14:creationId xmlns:p14="http://schemas.microsoft.com/office/powerpoint/2010/main" val="831343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333" y="988615"/>
            <a:ext cx="7601340" cy="472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Title 1"/>
          <p:cNvSpPr txBox="1">
            <a:spLocks/>
          </p:cNvSpPr>
          <p:nvPr/>
        </p:nvSpPr>
        <p:spPr bwMode="auto">
          <a:xfrm>
            <a:off x="402956" y="244475"/>
            <a:ext cx="8276095" cy="820738"/>
          </a:xfrm>
          <a:prstGeom prst="rect">
            <a:avLst/>
          </a:prstGeom>
          <a:noFill/>
          <a:ln w="9525">
            <a:noFill/>
            <a:miter lim="800000"/>
            <a:headEnd/>
            <a:tailEnd/>
          </a:ln>
        </p:spPr>
        <p:txBody>
          <a:bodyPr anchor="ctr"/>
          <a:lstStyle/>
          <a:p>
            <a:pPr algn="ctr"/>
            <a:r>
              <a:rPr lang="en-US" sz="2800" dirty="0" smtClean="0">
                <a:solidFill>
                  <a:srgbClr val="0068B6"/>
                </a:solidFill>
                <a:latin typeface="ScalaSansLF-Bold" pitchFamily="2" charset="0"/>
              </a:rPr>
              <a:t>Top Countries Represented by Foreign-Born Employees</a:t>
            </a:r>
            <a:endParaRPr lang="en-US" sz="2800" dirty="0">
              <a:solidFill>
                <a:srgbClr val="0068B6"/>
              </a:solidFill>
              <a:latin typeface="ScalaSansLF-Bold" pitchFamily="2" charset="0"/>
            </a:endParaRPr>
          </a:p>
        </p:txBody>
      </p:sp>
      <p:pic>
        <p:nvPicPr>
          <p:cNvPr id="1279" name="Picture 2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1773" y="1391712"/>
            <a:ext cx="5099900" cy="431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8" name="TextBox 257"/>
          <p:cNvSpPr txBox="1"/>
          <p:nvPr/>
        </p:nvSpPr>
        <p:spPr>
          <a:xfrm>
            <a:off x="2975675" y="2337230"/>
            <a:ext cx="1423325" cy="738664"/>
          </a:xfrm>
          <a:prstGeom prst="rect">
            <a:avLst/>
          </a:prstGeom>
          <a:noFill/>
        </p:spPr>
        <p:txBody>
          <a:bodyPr wrap="square" rtlCol="0">
            <a:spAutoFit/>
          </a:bodyPr>
          <a:lstStyle/>
          <a:p>
            <a:r>
              <a:rPr lang="en-US" sz="1400" dirty="0" smtClean="0">
                <a:solidFill>
                  <a:schemeClr val="accent1">
                    <a:lumMod val="40000"/>
                    <a:lumOff val="60000"/>
                  </a:schemeClr>
                </a:solidFill>
              </a:rPr>
              <a:t>Over One-Third Born Outside of the US</a:t>
            </a:r>
            <a:endParaRPr lang="en-US" sz="1400" dirty="0">
              <a:solidFill>
                <a:schemeClr val="accent1">
                  <a:lumMod val="40000"/>
                  <a:lumOff val="60000"/>
                </a:schemeClr>
              </a:solidFill>
            </a:endParaRPr>
          </a:p>
        </p:txBody>
      </p:sp>
    </p:spTree>
    <p:extLst>
      <p:ext uri="{BB962C8B-B14F-4D97-AF65-F5344CB8AC3E}">
        <p14:creationId xmlns:p14="http://schemas.microsoft.com/office/powerpoint/2010/main" val="1841774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7" name="Title 1"/>
          <p:cNvSpPr txBox="1">
            <a:spLocks/>
          </p:cNvSpPr>
          <p:nvPr/>
        </p:nvSpPr>
        <p:spPr bwMode="auto">
          <a:xfrm>
            <a:off x="540990" y="244475"/>
            <a:ext cx="7929563" cy="820738"/>
          </a:xfrm>
          <a:prstGeom prst="rect">
            <a:avLst/>
          </a:prstGeom>
          <a:noFill/>
          <a:ln w="9525">
            <a:noFill/>
            <a:miter lim="800000"/>
            <a:headEnd/>
            <a:tailEnd/>
          </a:ln>
        </p:spPr>
        <p:txBody>
          <a:bodyPr anchor="ctr"/>
          <a:lstStyle/>
          <a:p>
            <a:pPr algn="ctr"/>
            <a:r>
              <a:rPr lang="en-US" sz="3000" dirty="0" smtClean="0">
                <a:solidFill>
                  <a:srgbClr val="0068B6"/>
                </a:solidFill>
                <a:latin typeface="ScalaSansLF-Bold" pitchFamily="2" charset="0"/>
              </a:rPr>
              <a:t>Organization Chart</a:t>
            </a:r>
            <a:endParaRPr lang="en-US" sz="3000" dirty="0">
              <a:solidFill>
                <a:srgbClr val="0068B6"/>
              </a:solidFill>
              <a:latin typeface="ScalaSansLF-Bold" pitchFamily="2"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 y="1066801"/>
            <a:ext cx="8632825" cy="384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04eee727-446f-41bc-9f72-f8696b34f8fa" ContentTypeId="0x010100E79FB073B1E30848A90F229E4A7F12A0" PreviousValue="false"/>
</file>

<file path=customXml/item2.xml><?xml version="1.0" encoding="utf-8"?>
<p:properties xmlns:p="http://schemas.microsoft.com/office/2006/metadata/properties" xmlns:xsi="http://www.w3.org/2001/XMLSchema-instance" xmlns:pc="http://schemas.microsoft.com/office/infopath/2007/PartnerControls">
  <documentManagement>
    <TaxCatchAll xmlns="349cf77f-b989-44c9-9cfe-64364ebfdffb">
      <Value>509</Value>
      <Value>44</Value>
    </TaxCatchAll>
    <CostCenterTaxHTField0 xmlns="349cf77f-b989-44c9-9cfe-64364ebfdffb">
      <Terms xmlns="http://schemas.microsoft.com/office/infopath/2007/PartnerControls">
        <TermInfo xmlns="http://schemas.microsoft.com/office/infopath/2007/PartnerControls">
          <TermName xmlns="http://schemas.microsoft.com/office/infopath/2007/PartnerControls">7140</TermName>
          <TermId xmlns="http://schemas.microsoft.com/office/infopath/2007/PartnerControls">0c22e450-d788-4cf0-8db5-d540ac43f095</TermId>
        </TermInfo>
      </Terms>
    </CostCenterTaxHTField0>
    <TaxKeywordTaxHTField xmlns="349cf77f-b989-44c9-9cfe-64364ebfdffb">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7c6fbf54-0d9e-409b-955d-678c035c161c</TermId>
        </TermInfo>
      </Terms>
    </TaxKeywordTaxHTField>
    <RoutingRuleDescription xmlns="http://schemas.microsoft.com/sharepoint/v3">PowerPoint Template - Icons</RoutingRuleDescription>
    <DocumentTypeTaxHTField0 xmlns="349cf77f-b989-44c9-9cfe-64364ebfdffb">
      <Terms xmlns="http://schemas.microsoft.com/office/infopath/2007/PartnerControls"/>
    </DocumentTypeTaxHTField0>
    <PotentialRecord xmlns="349cf77f-b989-44c9-9cfe-64364ebfdffb">false</PotentialRecord>
    <_dlc_ExpireDateSaved xmlns="http://schemas.microsoft.com/sharepoint/v3" xsi:nil="true"/>
    <_dlc_ExpireDate xmlns="http://schemas.microsoft.com/sharepoint/v3">2015-03-30T06:00:33+00:00</_dlc_ExpireDate>
    <_dlc_DocId xmlns="349cf77f-b989-44c9-9cfe-64364ebfdffb">INTRA-150-51</_dlc_DocId>
    <_dlc_DocIdUrl xmlns="349cf77f-b989-44c9-9cfe-64364ebfdffb">
      <Url>http://mymetro/Communications/_layouts/DocIdRedir.aspx?ID=INTRA-150-51</Url>
      <Description>INTRA-150-51</Description>
    </_dlc_DocIdUrl>
    <_dlc_DocIdPersistId xmlns="349cf77f-b989-44c9-9cfe-64364ebfdffb">false</_dlc_DocIdPersistId>
    <_dlc_Exempt xmlns="http://schemas.microsoft.com/sharepoint/v3">false</_dlc_Exempt>
  </documentManagement>
</p:properties>
</file>

<file path=customXml/item3.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p:Policy xmlns:p="office.server.policy" id="" local="true">
  <p:Name>Metro Document</p:Name>
  <p:Description/>
  <p:Statement>Metro Documents have a default retention period of Active + 3 years.  After 3 years of inactivity a disposition workflow will be triggered so that a Records Coordinator can determine if the document should be deleted or become an Official Record.
Versions on Metro Documents will be deleted yearly from the document's creation date.
Auditing is enabled on all Metro Documents.</p:Statement>
  <p:PolicyItems>
    <p:PolicyItem featureId="Microsoft.Office.RecordsManagement.PolicyFeatures.Expiration" staticId="0x010100E79FB073B1E30848A90F229E4A7F12A0|1686048976" UniqueId="f06a7f25-5bd3-4160-b9d5-3da367a0d53f">
      <p:Name>Retention</p:Name>
      <p:Description>Automatic scheduling of content for processing, and performing a retention action on content that has reached its due date.</p:Description>
      <p:CustomData>
        <Schedules nextStageId="4">
          <Schedule type="Default">
            <stages>
              <data stageId="3" recur="true" offset="1" unit="years">
                <formula id="Microsoft.Office.RecordsManagement.PolicyFeatures.Expiration.Formula.BuiltIn">
                  <number>1</number>
                  <property>Created</property>
                  <propertyId>8c06beca-0777-48f7-91c7-6da68bc07b69</propertyId>
                  <period>years</period>
                </formula>
                <action type="action" id="Microsoft.Office.RecordsManagement.PolicyFeatures.Expiration.Action.DeletePreviousVersions"/>
              </data>
              <data stageId="1">
                <formula id="Microsoft.Office.RecordsManagement.PolicyFeatures.Expiration.Formula.BuiltIn">
                  <number>3</number>
                  <property>Modified</property>
                  <propertyId>28cf69c5-fa48-462a-b5cd-27b6f9d2bd5f</propertyId>
                  <period>years</period>
                </formula>
                <action type="workflow" id="f1666481-d8ff-48bb-b7d5-cf354974992e"/>
              </data>
              <data stageId="2" recur="true" offset="1" unit="years" stageDeleted="true"/>
            </stages>
          </Schedule>
        </Schedules>
      </p:CustomData>
    </p:PolicyItem>
  </p:PolicyItems>
</p:Policy>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Metro Document" ma:contentTypeID="0x010100E79FB073B1E30848A90F229E4A7F12A000820597A5E420D349A72B99D52556B5AE" ma:contentTypeVersion="21" ma:contentTypeDescription="Metro Document Content Type.  Used to replace the standard Document Content Type.  This content type contains the required metadata for Metro documents." ma:contentTypeScope="" ma:versionID="74f12bc2079f0e4a8b917b0d31f2f44a">
  <xsd:schema xmlns:xsd="http://www.w3.org/2001/XMLSchema" xmlns:xs="http://www.w3.org/2001/XMLSchema" xmlns:p="http://schemas.microsoft.com/office/2006/metadata/properties" xmlns:ns1="http://schemas.microsoft.com/sharepoint/v3" xmlns:ns2="349cf77f-b989-44c9-9cfe-64364ebfdffb" targetNamespace="http://schemas.microsoft.com/office/2006/metadata/properties" ma:root="true" ma:fieldsID="b985dba5cdf828d44ad2804a21e4d4d7" ns1:_="" ns2:_="">
    <xsd:import namespace="http://schemas.microsoft.com/sharepoint/v3"/>
    <xsd:import namespace="349cf77f-b989-44c9-9cfe-64364ebfdffb"/>
    <xsd:element name="properties">
      <xsd:complexType>
        <xsd:sequence>
          <xsd:element name="documentManagement">
            <xsd:complexType>
              <xsd:all>
                <xsd:element ref="ns1:RoutingRuleDescription"/>
                <xsd:element ref="ns2:TaxKeywordTaxHTField" minOccurs="0"/>
                <xsd:element ref="ns2:TaxCatchAll" minOccurs="0"/>
                <xsd:element ref="ns2:TaxCatchAllLabel" minOccurs="0"/>
                <xsd:element ref="ns2:DocumentTypeTaxHTField0" minOccurs="0"/>
                <xsd:element ref="ns2:PotentialRecord" minOccurs="0"/>
                <xsd:element ref="ns1:_dlc_Exempt" minOccurs="0"/>
                <xsd:element ref="ns1:_dlc_ExpireDateSaved" minOccurs="0"/>
                <xsd:element ref="ns1:_dlc_ExpireDate" minOccurs="0"/>
                <xsd:element ref="ns2:_dlc_DocId" minOccurs="0"/>
                <xsd:element ref="ns2:_dlc_DocIdUrl" minOccurs="0"/>
                <xsd:element ref="ns2:_dlc_DocIdPersistId" minOccurs="0"/>
                <xsd:element ref="ns2:CostCenter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8" ma:displayName="Description" ma:internalName="RoutingRuleDescription">
      <xsd:simpleType>
        <xsd:restriction base="dms:Text">
          <xsd:maxLength value="255"/>
        </xsd:restriction>
      </xsd:simpleType>
    </xsd:element>
    <xsd:element name="_dlc_Exempt" ma:index="16" nillable="true" ma:displayName="Exempt from Policy" ma:hidden="true" ma:internalName="_dlc_Exempt" ma:readOnly="true">
      <xsd:simpleType>
        <xsd:restriction base="dms:Unknown"/>
      </xsd:simpleType>
    </xsd:element>
    <xsd:element name="_dlc_ExpireDateSaved" ma:index="17" nillable="true" ma:displayName="Original Expiration Date" ma:hidden="true" ma:internalName="_dlc_ExpireDateSaved" ma:readOnly="true">
      <xsd:simpleType>
        <xsd:restriction base="dms:DateTime"/>
      </xsd:simpleType>
    </xsd:element>
    <xsd:element name="_dlc_ExpireDate" ma:index="18"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49cf77f-b989-44c9-9cfe-64364ebfdffb" elementFormDefault="qualified">
    <xsd:import namespace="http://schemas.microsoft.com/office/2006/documentManagement/types"/>
    <xsd:import namespace="http://schemas.microsoft.com/office/infopath/2007/PartnerControls"/>
    <xsd:element name="TaxKeywordTaxHTField" ma:index="9" ma:taxonomy="true" ma:internalName="TaxKeywordTaxHTField" ma:taxonomyFieldName="TaxKeyword" ma:displayName="Enterprise Keywords" ma:readOnly="false"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f141b577-b3f7-4712-9e61-636008d6da1a}" ma:internalName="TaxCatchAll" ma:showField="CatchAllData" ma:web="6ef907bb-71be-4a8c-9a6e-23a6015bf372">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f141b577-b3f7-4712-9e61-636008d6da1a}" ma:internalName="TaxCatchAllLabel" ma:readOnly="true" ma:showField="CatchAllDataLabel" ma:web="6ef907bb-71be-4a8c-9a6e-23a6015bf372">
      <xsd:complexType>
        <xsd:complexContent>
          <xsd:extension base="dms:MultiChoiceLookup">
            <xsd:sequence>
              <xsd:element name="Value" type="dms:Lookup" maxOccurs="unbounded" minOccurs="0" nillable="true"/>
            </xsd:sequence>
          </xsd:extension>
        </xsd:complexContent>
      </xsd:complexType>
    </xsd:element>
    <xsd:element name="DocumentTypeTaxHTField0" ma:index="13" nillable="true" ma:taxonomy="true" ma:internalName="DocumentTypeTaxHTField0" ma:taxonomyFieldName="DocumentType" ma:displayName="Document Type" ma:default="" ma:fieldId="{85396a9f-32df-4177-8a76-6be23eaec82f}" ma:sspId="04eee727-446f-41bc-9f72-f8696b34f8fa" ma:termSetId="7be1db65-9814-4ca8-bb31-3b5def6ef24c" ma:anchorId="00000000-0000-0000-0000-000000000000" ma:open="false" ma:isKeyword="false">
      <xsd:complexType>
        <xsd:sequence>
          <xsd:element ref="pc:Terms" minOccurs="0" maxOccurs="1"/>
        </xsd:sequence>
      </xsd:complexType>
    </xsd:element>
    <xsd:element name="PotentialRecord" ma:index="15" nillable="true" ma:displayName="Potential Record" ma:default="0" ma:description="Should Records Coordinators treat this item as an Official Record in the future?&#10;" ma:internalName="PotentialRecord" ma:readOnly="false">
      <xsd:simpleType>
        <xsd:restriction base="dms:Boolea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element name="CostCenterTaxHTField0" ma:index="22" nillable="true" ma:taxonomy="true" ma:internalName="CostCenterTaxHTField0" ma:taxonomyFieldName="CostCenter" ma:displayName="Cost Center" ma:default="" ma:fieldId="{b3a913ae-ef70-4247-ba61-845fbedb7245}" ma:sspId="04eee727-446f-41bc-9f72-f8696b34f8fa" ma:termSetId="154175ae-e85e-4495-a4ca-a2b1b9f276e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89AA30-F054-4155-9C1B-F905F1C80D3C}">
  <ds:schemaRefs>
    <ds:schemaRef ds:uri="Microsoft.SharePoint.Taxonomy.ContentTypeSync"/>
  </ds:schemaRefs>
</ds:datastoreItem>
</file>

<file path=customXml/itemProps2.xml><?xml version="1.0" encoding="utf-8"?>
<ds:datastoreItem xmlns:ds="http://schemas.openxmlformats.org/officeDocument/2006/customXml" ds:itemID="{1C71D32E-1E66-4FC2-A8A5-6DF4BF53F2CB}">
  <ds:schemaRefs>
    <ds:schemaRef ds:uri="http://schemas.openxmlformats.org/package/2006/metadata/core-properties"/>
    <ds:schemaRef ds:uri="http://www.w3.org/XML/1998/namespace"/>
    <ds:schemaRef ds:uri="http://purl.org/dc/dcmitype/"/>
    <ds:schemaRef ds:uri="http://purl.org/dc/terms/"/>
    <ds:schemaRef ds:uri="349cf77f-b989-44c9-9cfe-64364ebfdffb"/>
    <ds:schemaRef ds:uri="http://schemas.microsoft.com/office/2006/documentManagement/types"/>
    <ds:schemaRef ds:uri="http://schemas.microsoft.com/office/infopath/2007/PartnerControls"/>
    <ds:schemaRef ds:uri="http://schemas.microsoft.com/sharepoint/v3"/>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55CAB37A-8BCD-4CAD-8C6E-C88DFDBBB465}">
  <ds:schemaRefs>
    <ds:schemaRef ds:uri="http://schemas.microsoft.com/sharepoint/events"/>
  </ds:schemaRefs>
</ds:datastoreItem>
</file>

<file path=customXml/itemProps4.xml><?xml version="1.0" encoding="utf-8"?>
<ds:datastoreItem xmlns:ds="http://schemas.openxmlformats.org/officeDocument/2006/customXml" ds:itemID="{DBB12DB6-4312-429F-A9C5-19976BF23E10}">
  <ds:schemaRefs>
    <ds:schemaRef ds:uri="office.server.policy"/>
  </ds:schemaRefs>
</ds:datastoreItem>
</file>

<file path=customXml/itemProps5.xml><?xml version="1.0" encoding="utf-8"?>
<ds:datastoreItem xmlns:ds="http://schemas.openxmlformats.org/officeDocument/2006/customXml" ds:itemID="{79235A85-DAD2-4A13-A0C2-71F1E87D37AB}">
  <ds:schemaRefs>
    <ds:schemaRef ds:uri="http://schemas.microsoft.com/sharepoint/v3/contenttype/forms"/>
  </ds:schemaRefs>
</ds:datastoreItem>
</file>

<file path=customXml/itemProps6.xml><?xml version="1.0" encoding="utf-8"?>
<ds:datastoreItem xmlns:ds="http://schemas.openxmlformats.org/officeDocument/2006/customXml" ds:itemID="{350E701A-D7A4-457E-9C7E-9B3BD4C35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9cf77f-b989-44c9-9cfe-64364ebfdf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2684</TotalTime>
  <Words>320</Words>
  <Application>Microsoft Office PowerPoint</Application>
  <PresentationFormat>Letter Paper (8.5x11 in)</PresentationFormat>
  <Paragraphs>59</Paragraphs>
  <Slides>13</Slides>
  <Notes>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1_Office Theme</vt:lpstr>
      <vt:lpstr>PowerPoint Presentation</vt:lpstr>
      <vt:lpstr>PowerPoint Presentation</vt:lpstr>
      <vt:lpstr>PowerPoint Presentation</vt:lpstr>
      <vt:lpstr>Years of Service (All Reg. Full-Time Employees)</vt:lpstr>
      <vt:lpstr>Age Box Plots by Labor Group (Reg. Employees)</vt:lpstr>
      <vt:lpstr>PowerPoint Presentation</vt:lpstr>
      <vt:lpstr>PowerPoint Presentation</vt:lpstr>
      <vt:lpstr>PowerPoint Presentation</vt:lpstr>
      <vt:lpstr>PowerPoint Presentation</vt:lpstr>
      <vt:lpstr>Metro Board Members County Supervisors (5) </vt:lpstr>
      <vt:lpstr>Mayor and Mayoral Appointees (3) </vt:lpstr>
      <vt:lpstr>Appointees of the Los Angeles County City Selection Committee (4)</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 Icons</dc:title>
  <dc:creator>Design Studio</dc:creator>
  <cp:keywords>Templates</cp:keywords>
  <cp:lastModifiedBy>Barrett, Matthew</cp:lastModifiedBy>
  <cp:revision>98</cp:revision>
  <dcterms:created xsi:type="dcterms:W3CDTF">2012-08-23T23:37:11Z</dcterms:created>
  <dcterms:modified xsi:type="dcterms:W3CDTF">2014-09-29T17:12:07Z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0x010100E79FB073B1E30848A90F229E4A7F12A000820597A5E420D349A72B99D52556B5AE</vt:lpwstr>
  </property>
  <property fmtid="{D5CDD505-2E9C-101B-9397-08002B2CF9AE}" pid="3" name="_dlc_policyId">
    <vt:lpwstr>0x010100E79FB073B1E30848A90F229E4A7F12A0|1686048976</vt:lpwstr>
  </property>
  <property fmtid="{D5CDD505-2E9C-101B-9397-08002B2CF9AE}" pid="4" name="ItemRetentionFormula">
    <vt:lpwstr>&lt;formula id="Microsoft.Office.RecordsManagement.PolicyFeatures.Expiration.Formula.BuiltIn" offset="1" unit="years"&gt;&lt;number&gt;3&lt;/number&gt;&lt;property&gt;Modified&lt;/property&gt;&lt;propertyId&gt;28cf69c5-fa48-462a-b5cd-27b6f9d2bd5f&lt;/propertyId&gt;&lt;period&gt;years&lt;/period&gt;&lt;/formula&gt;</vt:lpwstr>
  </property>
  <property fmtid="{D5CDD505-2E9C-101B-9397-08002B2CF9AE}" pid="5" name="_dlc_DocIdItemGuid">
    <vt:lpwstr>72250f65-5ecb-423c-a72d-320031ea0fd7</vt:lpwstr>
  </property>
  <property fmtid="{D5CDD505-2E9C-101B-9397-08002B2CF9AE}" pid="6" name="TaxKeyword">
    <vt:lpwstr>509;#Templates|7c6fbf54-0d9e-409b-955d-678c035c161c</vt:lpwstr>
  </property>
  <property fmtid="{D5CDD505-2E9C-101B-9397-08002B2CF9AE}" pid="7" name="DocumentType">
    <vt:lpwstr/>
  </property>
  <property fmtid="{D5CDD505-2E9C-101B-9397-08002B2CF9AE}" pid="8" name="CostCenter">
    <vt:lpwstr>44;#7140|0c22e450-d788-4cf0-8db5-d540ac43f095</vt:lpwstr>
  </property>
  <property fmtid="{D5CDD505-2E9C-101B-9397-08002B2CF9AE}" pid="9" name="Order">
    <vt:r8>5100</vt:r8>
  </property>
  <property fmtid="{D5CDD505-2E9C-101B-9397-08002B2CF9AE}" pid="10" name="xd_Signature">
    <vt:bool>false</vt:bool>
  </property>
  <property fmtid="{D5CDD505-2E9C-101B-9397-08002B2CF9AE}" pid="11" name="xd_ProgID">
    <vt:lpwstr/>
  </property>
  <property fmtid="{D5CDD505-2E9C-101B-9397-08002B2CF9AE}" pid="12" name="TemplateUrl">
    <vt:lpwstr/>
  </property>
  <property fmtid="{D5CDD505-2E9C-101B-9397-08002B2CF9AE}" pid="13" name="_dlc_LastRun">
    <vt:lpwstr>03/29/2014 23:00:33</vt:lpwstr>
  </property>
  <property fmtid="{D5CDD505-2E9C-101B-9397-08002B2CF9AE}" pid="14" name="_dlc_ItemStageId">
    <vt:lpwstr>3</vt:lpwstr>
  </property>
</Properties>
</file>