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handoutMasterIdLst>
    <p:handoutMasterId r:id="rId69"/>
  </p:handoutMasterIdLst>
  <p:sldIdLst>
    <p:sldId id="257" r:id="rId2"/>
    <p:sldId id="261" r:id="rId3"/>
    <p:sldId id="387" r:id="rId4"/>
    <p:sldId id="389" r:id="rId5"/>
    <p:sldId id="263" r:id="rId6"/>
    <p:sldId id="359" r:id="rId7"/>
    <p:sldId id="361" r:id="rId8"/>
    <p:sldId id="265" r:id="rId9"/>
    <p:sldId id="364" r:id="rId10"/>
    <p:sldId id="267" r:id="rId11"/>
    <p:sldId id="268" r:id="rId12"/>
    <p:sldId id="269" r:id="rId13"/>
    <p:sldId id="270" r:id="rId14"/>
    <p:sldId id="271" r:id="rId15"/>
    <p:sldId id="365" r:id="rId16"/>
    <p:sldId id="273" r:id="rId17"/>
    <p:sldId id="276" r:id="rId18"/>
    <p:sldId id="277" r:id="rId19"/>
    <p:sldId id="278" r:id="rId20"/>
    <p:sldId id="279" r:id="rId21"/>
    <p:sldId id="280" r:id="rId22"/>
    <p:sldId id="281" r:id="rId23"/>
    <p:sldId id="283" r:id="rId24"/>
    <p:sldId id="284" r:id="rId25"/>
    <p:sldId id="285" r:id="rId26"/>
    <p:sldId id="286" r:id="rId27"/>
    <p:sldId id="287" r:id="rId28"/>
    <p:sldId id="379" r:id="rId29"/>
    <p:sldId id="381" r:id="rId30"/>
    <p:sldId id="382"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3" r:id="rId46"/>
    <p:sldId id="304" r:id="rId47"/>
    <p:sldId id="305" r:id="rId48"/>
    <p:sldId id="306" r:id="rId49"/>
    <p:sldId id="310" r:id="rId50"/>
    <p:sldId id="311" r:id="rId51"/>
    <p:sldId id="312" r:id="rId52"/>
    <p:sldId id="313" r:id="rId53"/>
    <p:sldId id="314" r:id="rId54"/>
    <p:sldId id="318" r:id="rId55"/>
    <p:sldId id="383" r:id="rId56"/>
    <p:sldId id="319" r:id="rId57"/>
    <p:sldId id="320" r:id="rId58"/>
    <p:sldId id="388" r:id="rId59"/>
    <p:sldId id="325" r:id="rId60"/>
    <p:sldId id="386" r:id="rId61"/>
    <p:sldId id="337" r:id="rId62"/>
    <p:sldId id="338" r:id="rId63"/>
    <p:sldId id="339" r:id="rId64"/>
    <p:sldId id="341" r:id="rId65"/>
    <p:sldId id="342" r:id="rId66"/>
    <p:sldId id="390" r:id="rId6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590" autoAdjust="0"/>
  </p:normalViewPr>
  <p:slideViewPr>
    <p:cSldViewPr>
      <p:cViewPr>
        <p:scale>
          <a:sx n="61" d="100"/>
          <a:sy n="61" d="100"/>
        </p:scale>
        <p:origin x="-181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9242CE41-848F-45C9-A691-025769E85A87}" type="datetimeFigureOut">
              <a:rPr lang="en-US" smtClean="0"/>
              <a:t>3/24/2015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50641DFD-2EE3-4FCB-AC9F-5C81F2EC4351}" type="slidenum">
              <a:rPr lang="en-US" smtClean="0"/>
              <a:t>‹#›</a:t>
            </a:fld>
            <a:endParaRPr lang="en-US"/>
          </a:p>
        </p:txBody>
      </p:sp>
    </p:spTree>
    <p:extLst>
      <p:ext uri="{BB962C8B-B14F-4D97-AF65-F5344CB8AC3E}">
        <p14:creationId xmlns:p14="http://schemas.microsoft.com/office/powerpoint/2010/main" val="800189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4839FCA-D042-42AF-B085-EA5F918FEE78}" type="datetimeFigureOut">
              <a:rPr lang="en-US" smtClean="0"/>
              <a:t>3/24/2015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DEC402B-9329-49E7-B8EC-7E372E9E26A7}" type="slidenum">
              <a:rPr lang="en-US" smtClean="0"/>
              <a:t>‹#›</a:t>
            </a:fld>
            <a:endParaRPr lang="en-US"/>
          </a:p>
        </p:txBody>
      </p:sp>
    </p:spTree>
    <p:extLst>
      <p:ext uri="{BB962C8B-B14F-4D97-AF65-F5344CB8AC3E}">
        <p14:creationId xmlns:p14="http://schemas.microsoft.com/office/powerpoint/2010/main" val="1982505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Ted!  It’s a pleasure</a:t>
            </a:r>
            <a:r>
              <a:rPr lang="en-US" baseline="0" dirty="0" smtClean="0"/>
              <a:t> to be a part of this exciting day.  I am so impressed with the Texas Library Association and its ongoing commitment to profession development that it is my pleasure to speak to you about three very exciting strategic directions that everyone can consider for their library.  Each of these propositions is scalable, so they offer food for thought for just about everyone.  I hope we have time for some Q &amp; A at the end, and beyond that you are welcome to email me for more information regarding the examples coming up.</a:t>
            </a:r>
          </a:p>
          <a:p>
            <a:r>
              <a:rPr lang="en-US" baseline="0" dirty="0" smtClean="0"/>
              <a:t> </a:t>
            </a:r>
          </a:p>
          <a:p>
            <a:r>
              <a:rPr lang="en-US" baseline="0" dirty="0" smtClean="0"/>
              <a:t>So, in preparing for this talk, I wanted to combine a sort of 30,000 foot overview of what I see as some exciting directions with some real world, practical stuff.</a:t>
            </a:r>
          </a:p>
          <a:p>
            <a:endParaRPr lang="en-US" baseline="0" dirty="0" smtClean="0"/>
          </a:p>
          <a:p>
            <a:r>
              <a:rPr lang="en-US" baseline="0" dirty="0" smtClean="0"/>
              <a:t>While some thought leaders in libraries focus on EMERGING TRENDS or LIBRARY FUTURES, I’m focused much more on what you can begin to do RIGHT NOW to engage your users – and your POTENTIAL users as well.</a:t>
            </a:r>
          </a:p>
          <a:p>
            <a:endParaRPr lang="en-US" baseline="0" dirty="0" smtClean="0"/>
          </a:p>
          <a:p>
            <a:r>
              <a:rPr lang="en-US" baseline="0" dirty="0" smtClean="0"/>
              <a:t>So today, I am going to identify three opportunities for you, and look at strategies to consider SEIZING them as well.  </a:t>
            </a:r>
            <a:r>
              <a:rPr lang="en-US" b="1" baseline="0" dirty="0" smtClean="0"/>
              <a:t>More on those in just a minute!  I do tend to speak quickly, so please forgive me if I sound rushed – you will have access to this presentation and all the links afterwards, and I just want to be sure I have time to cover everything.</a:t>
            </a:r>
          </a:p>
          <a:p>
            <a:endParaRPr lang="en-US" b="1" baseline="0" dirty="0" smtClean="0"/>
          </a:p>
          <a:p>
            <a:r>
              <a:rPr lang="en-US" baseline="0" dirty="0" smtClean="0"/>
              <a:t>OK, let’s get started…</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1</a:t>
            </a:fld>
            <a:endParaRPr lang="en-US"/>
          </a:p>
        </p:txBody>
      </p:sp>
    </p:spTree>
    <p:extLst>
      <p:ext uri="{BB962C8B-B14F-4D97-AF65-F5344CB8AC3E}">
        <p14:creationId xmlns:p14="http://schemas.microsoft.com/office/powerpoint/2010/main" val="2836147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transportation is such a complex, interdisciplinary subject area, the Metro Library dipped its toe in the social media ocean by blogging way back in 2005.  That is like the Stonehenge of the social media era – 10 years ago this Fall.</a:t>
            </a:r>
          </a:p>
          <a:p>
            <a:endParaRPr lang="en-US" baseline="0" dirty="0" smtClean="0"/>
          </a:p>
          <a:p>
            <a:r>
              <a:rPr lang="en-US" baseline="0" dirty="0" smtClean="0"/>
              <a:t>My colleague knew that he could pull together news stories that would be of interest and benefit to our urban planners – stories that would have taken them a very long time to find even if they knew where to look.</a:t>
            </a:r>
            <a:r>
              <a:rPr lang="en-US" baseline="0" dirty="0"/>
              <a:t> </a:t>
            </a:r>
            <a:r>
              <a:rPr lang="en-US" baseline="0" dirty="0" smtClean="0"/>
              <a:t> So each day, he published half a dozen stories from print and televised media regarding what was happening with transportation in Los Angeles.</a:t>
            </a:r>
          </a:p>
        </p:txBody>
      </p:sp>
      <p:sp>
        <p:nvSpPr>
          <p:cNvPr id="4" name="Slide Number Placeholder 3"/>
          <p:cNvSpPr>
            <a:spLocks noGrp="1"/>
          </p:cNvSpPr>
          <p:nvPr>
            <p:ph type="sldNum" sz="quarter" idx="10"/>
          </p:nvPr>
        </p:nvSpPr>
        <p:spPr/>
        <p:txBody>
          <a:bodyPr/>
          <a:lstStyle/>
          <a:p>
            <a:fld id="{11F31D6D-0650-4DA1-B5DF-16AB7451A1A0}" type="slidenum">
              <a:rPr lang="en-US" smtClean="0"/>
              <a:t>10</a:t>
            </a:fld>
            <a:endParaRPr lang="en-US"/>
          </a:p>
        </p:txBody>
      </p:sp>
    </p:spTree>
    <p:extLst>
      <p:ext uri="{BB962C8B-B14F-4D97-AF65-F5344CB8AC3E}">
        <p14:creationId xmlns:p14="http://schemas.microsoft.com/office/powerpoint/2010/main" val="2985500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eventually evolved into a curated keyword list in Google Alerts.  When Los Angeles County passed what is known as “Measure R” in 2008, a PERFECT STORM of converging factors literally SLAMMED us in the face.  This legislation increased the sales tax one half of one percent to raise $40 BILLION over the next 30 years to build out the proposed transportation system in Los Angeles County.  Sales tax measures require a 2/3 vote, so the 68% approval of the measure was really an achievement.</a:t>
            </a:r>
          </a:p>
          <a:p>
            <a:endParaRPr lang="en-US" baseline="0" dirty="0" smtClean="0"/>
          </a:p>
          <a:p>
            <a:r>
              <a:rPr lang="en-US" baseline="0" dirty="0" smtClean="0"/>
              <a:t>More citizen advocacy, more attention being paid to multiple transit projects and proposals in a range of planning and construction, and more opportunity to inform people – OR GET IT WRONG…</a:t>
            </a:r>
          </a:p>
          <a:p>
            <a:endParaRPr lang="en-US" baseline="0" dirty="0" smtClean="0"/>
          </a:p>
          <a:p>
            <a:r>
              <a:rPr lang="en-US" baseline="0" dirty="0" smtClean="0"/>
              <a:t>We had to evolve, and we had to go mobile as well.  But alas, Google Alerts died off recently, so we had to go with another aggregator tool and began using </a:t>
            </a:r>
            <a:r>
              <a:rPr lang="en-US" baseline="0" dirty="0" err="1" smtClean="0"/>
              <a:t>Feedly</a:t>
            </a:r>
            <a:endParaRPr lang="en-US" baseline="0" dirty="0" smtClean="0"/>
          </a:p>
          <a:p>
            <a:endParaRPr lang="en-US" baseline="0" dirty="0" smtClean="0"/>
          </a:p>
          <a:p>
            <a:r>
              <a:rPr lang="en-US" baseline="0" dirty="0" smtClean="0"/>
              <a:t>However, there are other models for getting what you need and what will work best for you and what you are trying to accomplish</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11</a:t>
            </a:fld>
            <a:endParaRPr lang="en-US"/>
          </a:p>
        </p:txBody>
      </p:sp>
    </p:spTree>
    <p:extLst>
      <p:ext uri="{BB962C8B-B14F-4D97-AF65-F5344CB8AC3E}">
        <p14:creationId xmlns:p14="http://schemas.microsoft.com/office/powerpoint/2010/main" val="3830029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 evolved</a:t>
            </a:r>
            <a:r>
              <a:rPr lang="en-US" baseline="0" dirty="0" smtClean="0"/>
              <a:t> into our Library becoming a veritable news source. Not only were we aggregating 50 or more stories each day, we were finding ourselves with thousands of subscribers, including many local and state political figures, as well as our lobbyists in Sacramento and Washington.</a:t>
            </a:r>
          </a:p>
          <a:p>
            <a:endParaRPr lang="en-US" baseline="0" dirty="0" smtClean="0"/>
          </a:p>
          <a:p>
            <a:r>
              <a:rPr lang="en-US" baseline="0" dirty="0" smtClean="0"/>
              <a:t>We had created a service, and a demand for, information that nobody asked us to do, but which has since become indispensable.</a:t>
            </a:r>
          </a:p>
          <a:p>
            <a:endParaRPr lang="en-US" baseline="0" dirty="0" smtClean="0"/>
          </a:p>
          <a:p>
            <a:r>
              <a:rPr lang="en-US" baseline="0" dirty="0" smtClean="0"/>
              <a:t>Our users appreciate this, because:</a:t>
            </a:r>
          </a:p>
          <a:p>
            <a:endParaRPr lang="en-US" baseline="0" dirty="0" smtClean="0"/>
          </a:p>
          <a:p>
            <a:pPr marL="171450" indent="-171450">
              <a:buFont typeface="Arial" panose="020B0604020202020204" pitchFamily="34" charset="0"/>
              <a:buChar char="•"/>
            </a:pPr>
            <a:r>
              <a:rPr lang="en-US" baseline="0" dirty="0" smtClean="0"/>
              <a:t>We collect and disseminate disparate information on an interdisciplinary topic in a timely way.</a:t>
            </a:r>
          </a:p>
          <a:p>
            <a:pPr marL="171450" indent="-171450">
              <a:buFont typeface="Arial" panose="020B0604020202020204" pitchFamily="34" charset="0"/>
              <a:buChar char="•"/>
            </a:pPr>
            <a:r>
              <a:rPr lang="en-US" baseline="0" dirty="0" smtClean="0"/>
              <a:t>Transportation is complicated</a:t>
            </a:r>
          </a:p>
          <a:p>
            <a:pPr marL="171450" indent="-171450">
              <a:buFont typeface="Arial" panose="020B0604020202020204" pitchFamily="34" charset="0"/>
              <a:buChar char="•"/>
            </a:pPr>
            <a:r>
              <a:rPr lang="en-US" baseline="0" dirty="0" smtClean="0"/>
              <a:t>Los Angeles County is a complicated landscape, as I mentioned, and </a:t>
            </a:r>
          </a:p>
          <a:p>
            <a:pPr marL="171450" indent="-171450">
              <a:buFont typeface="Arial" panose="020B0604020202020204" pitchFamily="34" charset="0"/>
              <a:buChar char="•"/>
            </a:pPr>
            <a:r>
              <a:rPr lang="en-US" baseline="0" dirty="0" smtClean="0"/>
              <a:t>The local, state, and federal realms all have their own complexities – for example, there are 87 other cities in Los Angeles County alone, besides the City of Los Angeles</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12</a:t>
            </a:fld>
            <a:endParaRPr lang="en-US"/>
          </a:p>
        </p:txBody>
      </p:sp>
    </p:spTree>
    <p:extLst>
      <p:ext uri="{BB962C8B-B14F-4D97-AF65-F5344CB8AC3E}">
        <p14:creationId xmlns:p14="http://schemas.microsoft.com/office/powerpoint/2010/main" val="238325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a:t>
            </a:r>
            <a:r>
              <a:rPr lang="en-US" baseline="0" dirty="0" smtClean="0"/>
              <a:t> we realized that a growing list of 50-60 </a:t>
            </a:r>
            <a:r>
              <a:rPr lang="en-US" baseline="0" dirty="0" err="1" smtClean="0"/>
              <a:t>headines</a:t>
            </a:r>
            <a:r>
              <a:rPr lang="en-US" baseline="0" dirty="0" smtClean="0"/>
              <a:t> and links every single workday was neither sustainable in terms of labor, nor visually appealing for the reader.</a:t>
            </a:r>
          </a:p>
          <a:p>
            <a:endParaRPr lang="en-US" baseline="0" dirty="0" smtClean="0"/>
          </a:p>
          <a:p>
            <a:r>
              <a:rPr lang="en-US" baseline="0" dirty="0" smtClean="0"/>
              <a:t>We migrated our platform from a hands-on Blogger site to a the Paper.li online newspaper format.  Paper.li takes Twitter feeds and publishes them daily or weekly as a “tweet digest.”  It’s like the old </a:t>
            </a:r>
            <a:r>
              <a:rPr lang="en-US" baseline="0" dirty="0" err="1" smtClean="0"/>
              <a:t>informercial</a:t>
            </a:r>
            <a:r>
              <a:rPr lang="en-US" baseline="0" dirty="0" smtClean="0"/>
              <a:t>:  “Just set it and forget it.”  It publishes automatically with the frequency you choose.</a:t>
            </a:r>
          </a:p>
          <a:p>
            <a:endParaRPr lang="en-US" baseline="0" dirty="0" smtClean="0"/>
          </a:p>
          <a:p>
            <a:r>
              <a:rPr lang="en-US" baseline="0" dirty="0" smtClean="0"/>
              <a:t>But by gaming the system with curated twitter feeds and some crafty front-end customization, we got rid of clutter and began publishing our own </a:t>
            </a:r>
            <a:r>
              <a:rPr lang="en-US" baseline="0" dirty="0" err="1" smtClean="0"/>
              <a:t>customeized</a:t>
            </a:r>
            <a:r>
              <a:rPr lang="en-US" baseline="0" dirty="0" smtClean="0"/>
              <a:t> newspaper.  On the left you see a screen shot of the “raw” rendering of the daily “Twitter” news, but on the right is the enhanced product, with a branded banner, more information about us in the box on the right, a nice background image, etc.</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13</a:t>
            </a:fld>
            <a:endParaRPr lang="en-US"/>
          </a:p>
        </p:txBody>
      </p:sp>
    </p:spTree>
    <p:extLst>
      <p:ext uri="{BB962C8B-B14F-4D97-AF65-F5344CB8AC3E}">
        <p14:creationId xmlns:p14="http://schemas.microsoft.com/office/powerpoint/2010/main" val="404294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our</a:t>
            </a:r>
            <a:r>
              <a:rPr lang="en-US" baseline="0" dirty="0" smtClean="0"/>
              <a:t> Daily Transportation Headlines is a core Library service.  On the left is a screenshot of our Library homepage.  In the lower left you see how RSS feed brings the curated transportation news content into that prime real estate.  </a:t>
            </a:r>
          </a:p>
          <a:p>
            <a:endParaRPr lang="en-US" baseline="0" dirty="0" smtClean="0"/>
          </a:p>
          <a:p>
            <a:r>
              <a:rPr lang="en-US" baseline="0" dirty="0" smtClean="0"/>
              <a:t>On the right is a screenshot for THE SOURCE, the primary online communication tool for the entire agency.  Our transportation headlines are featured there also, with added commentary from other Departments, so we have internal and external customers, along with repurposing within our organization to supplement their messaging out to the community.</a:t>
            </a:r>
          </a:p>
          <a:p>
            <a:endParaRPr lang="en-US" baseline="0" dirty="0" smtClean="0"/>
          </a:p>
          <a:p>
            <a:r>
              <a:rPr lang="en-US" baseline="0" dirty="0" smtClean="0"/>
              <a:t>We have received national recognition for this effort, and when we have had to suspend publication of it for technical issues, BOY, do we hear about it from our subscribers.  They PANIC and ask, “DID YOU STOP PUBLISHING THE HEADLINES?”  “Are you OK?”  “Are you in the hospital or something?”</a:t>
            </a:r>
          </a:p>
          <a:p>
            <a:endParaRPr lang="en-US" baseline="0" dirty="0" smtClean="0"/>
          </a:p>
          <a:p>
            <a:r>
              <a:rPr lang="en-US" baseline="0" dirty="0" smtClean="0"/>
              <a:t>It’s a great service to not only keep our users informed and save them time so they can focus on other things, but it also serves as a platform to promote some of our other products as well!</a:t>
            </a:r>
          </a:p>
          <a:p>
            <a:endParaRPr lang="en-US" baseline="0" dirty="0" smtClean="0"/>
          </a:p>
        </p:txBody>
      </p:sp>
      <p:sp>
        <p:nvSpPr>
          <p:cNvPr id="4" name="Slide Number Placeholder 3"/>
          <p:cNvSpPr>
            <a:spLocks noGrp="1"/>
          </p:cNvSpPr>
          <p:nvPr>
            <p:ph type="sldNum" sz="quarter" idx="10"/>
          </p:nvPr>
        </p:nvSpPr>
        <p:spPr/>
        <p:txBody>
          <a:bodyPr/>
          <a:lstStyle/>
          <a:p>
            <a:fld id="{11F31D6D-0650-4DA1-B5DF-16AB7451A1A0}" type="slidenum">
              <a:rPr lang="en-US" smtClean="0"/>
              <a:t>14</a:t>
            </a:fld>
            <a:endParaRPr lang="en-US"/>
          </a:p>
        </p:txBody>
      </p:sp>
    </p:spTree>
    <p:extLst>
      <p:ext uri="{BB962C8B-B14F-4D97-AF65-F5344CB8AC3E}">
        <p14:creationId xmlns:p14="http://schemas.microsoft.com/office/powerpoint/2010/main" val="3544280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strategic direction I want</a:t>
            </a:r>
            <a:r>
              <a:rPr lang="en-US" baseline="0" dirty="0" smtClean="0"/>
              <a:t> to share with you is what I call “COMMUNITY CURATION.”</a:t>
            </a:r>
          </a:p>
          <a:p>
            <a:endParaRPr lang="en-US" baseline="0" dirty="0" smtClean="0"/>
          </a:p>
          <a:p>
            <a:r>
              <a:rPr lang="en-US" baseline="0" dirty="0" smtClean="0"/>
              <a:t>Basically, this involves a number of directions you can pursue to both build community AND get them to share some of your hard work for you.  You DON’T have to do it all by yourself!  But some strategic legwork up front will position you to get some great results.</a:t>
            </a:r>
            <a:endParaRPr lang="en-US" dirty="0"/>
          </a:p>
        </p:txBody>
      </p:sp>
      <p:sp>
        <p:nvSpPr>
          <p:cNvPr id="4" name="Slide Number Placeholder 3"/>
          <p:cNvSpPr>
            <a:spLocks noGrp="1"/>
          </p:cNvSpPr>
          <p:nvPr>
            <p:ph type="sldNum" sz="quarter" idx="10"/>
          </p:nvPr>
        </p:nvSpPr>
        <p:spPr/>
        <p:txBody>
          <a:bodyPr/>
          <a:lstStyle/>
          <a:p>
            <a:fld id="{1DEC402B-9329-49E7-B8EC-7E372E9E26A7}" type="slidenum">
              <a:rPr lang="en-US" smtClean="0"/>
              <a:t>15</a:t>
            </a:fld>
            <a:endParaRPr lang="en-US"/>
          </a:p>
        </p:txBody>
      </p:sp>
    </p:spTree>
    <p:extLst>
      <p:ext uri="{BB962C8B-B14F-4D97-AF65-F5344CB8AC3E}">
        <p14:creationId xmlns:p14="http://schemas.microsoft.com/office/powerpoint/2010/main" val="3995292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theme</a:t>
            </a:r>
            <a:r>
              <a:rPr lang="en-US" baseline="0" dirty="0" smtClean="0"/>
              <a:t> in this Strategic Direction is local history advocacy.  I love history.  I imagine most librarians do.  In a time of public libraries being increasingly similar with centralized collection development and universal borrowing – it is worthwhile to take a look at what really sets your library apart from others.</a:t>
            </a:r>
          </a:p>
          <a:p>
            <a:endParaRPr lang="en-US" baseline="0" dirty="0" smtClean="0"/>
          </a:p>
          <a:p>
            <a:r>
              <a:rPr lang="en-US" baseline="0" dirty="0" smtClean="0"/>
              <a:t>One of those things is your own unique local history.</a:t>
            </a:r>
          </a:p>
          <a:p>
            <a:endParaRPr lang="en-US" baseline="0" dirty="0" smtClean="0"/>
          </a:p>
          <a:p>
            <a:r>
              <a:rPr lang="en-US" baseline="0" dirty="0" smtClean="0"/>
              <a:t>We now have amazing tools and resources at our disposal to amplify the importance of those histories and celebrate everything associated with them.</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16</a:t>
            </a:fld>
            <a:endParaRPr lang="en-US"/>
          </a:p>
        </p:txBody>
      </p:sp>
    </p:spTree>
    <p:extLst>
      <p:ext uri="{BB962C8B-B14F-4D97-AF65-F5344CB8AC3E}">
        <p14:creationId xmlns:p14="http://schemas.microsoft.com/office/powerpoint/2010/main" val="1982451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way to do that is through collaboration.</a:t>
            </a:r>
          </a:p>
          <a:p>
            <a:endParaRPr lang="en-US" baseline="0" dirty="0" smtClean="0"/>
          </a:p>
          <a:p>
            <a:r>
              <a:rPr lang="en-US" baseline="0" dirty="0" smtClean="0"/>
              <a:t>Two decades ago, the Getty Museum here in Los Angeles began a project to identify the “less-visible” collections in Southern California which focused on the history and culture of the region.  Over time, this evolved into a network of libraries, archives, museums, historical societies and other organizations sharing best practices on preservation, resource sharing and other issues.</a:t>
            </a:r>
          </a:p>
          <a:p>
            <a:endParaRPr lang="en-US" baseline="0" dirty="0" smtClean="0"/>
          </a:p>
          <a:p>
            <a:r>
              <a:rPr lang="en-US" baseline="0" dirty="0" smtClean="0"/>
              <a:t>Many of these collections are very </a:t>
            </a:r>
            <a:r>
              <a:rPr lang="en-US" baseline="0" dirty="0" err="1" smtClean="0"/>
              <a:t>very</a:t>
            </a:r>
            <a:r>
              <a:rPr lang="en-US" baseline="0" dirty="0" smtClean="0"/>
              <a:t> small, but a rising tide lifts all boats, and together we have achieved some wonderful things.</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17</a:t>
            </a:fld>
            <a:endParaRPr lang="en-US"/>
          </a:p>
        </p:txBody>
      </p:sp>
    </p:spTree>
    <p:extLst>
      <p:ext uri="{BB962C8B-B14F-4D97-AF65-F5344CB8AC3E}">
        <p14:creationId xmlns:p14="http://schemas.microsoft.com/office/powerpoint/2010/main" val="4155416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banding</a:t>
            </a:r>
            <a:r>
              <a:rPr lang="en-US" baseline="0" dirty="0" smtClean="0"/>
              <a:t> together, we promote our shared history, along with research and activities being pursued by the institutions involved.  LA as Subject members have benefitted from grant funding and professional help that they would never have otherwise received on their own.</a:t>
            </a:r>
          </a:p>
          <a:p>
            <a:endParaRPr lang="en-US" baseline="0" dirty="0" smtClean="0"/>
          </a:p>
          <a:p>
            <a:r>
              <a:rPr lang="en-US" baseline="0" dirty="0" smtClean="0"/>
              <a:t>There’s no reason that any other region in a state anywhere could not do the same thing.</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18</a:t>
            </a:fld>
            <a:endParaRPr lang="en-US"/>
          </a:p>
        </p:txBody>
      </p:sp>
    </p:spTree>
    <p:extLst>
      <p:ext uri="{BB962C8B-B14F-4D97-AF65-F5344CB8AC3E}">
        <p14:creationId xmlns:p14="http://schemas.microsoft.com/office/powerpoint/2010/main" val="48288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host institution, the University of Southern California Libraries, has entered into media partnerships with the local television</a:t>
            </a:r>
            <a:r>
              <a:rPr lang="en-US" baseline="0" dirty="0" smtClean="0"/>
              <a:t> affiliate.  Some of the most popular items on the KCET website are the LA as Subject-inspired tales of what Los Angeles used to be like, along with photos, maps and other primary resources from our member collections.  The public television website gets more traffic, USC fulfills its mission of each department having some component of community engagement, and both LA as Subject and individual member collections have their profile raised with every click.</a:t>
            </a:r>
          </a:p>
          <a:p>
            <a:endParaRPr lang="en-US" baseline="0" dirty="0" smtClean="0"/>
          </a:p>
          <a:p>
            <a:r>
              <a:rPr lang="en-US" baseline="0" dirty="0" smtClean="0"/>
              <a:t>EVERYONE WINS!  (This photo is Western Avenue in 1904 – the site of the very densely populated and super-chic </a:t>
            </a:r>
            <a:r>
              <a:rPr lang="en-US" baseline="0" dirty="0" err="1" smtClean="0"/>
              <a:t>Koreatown</a:t>
            </a:r>
            <a:r>
              <a:rPr lang="en-US" baseline="0" dirty="0" smtClean="0"/>
              <a:t> in L.A.)</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19</a:t>
            </a:fld>
            <a:endParaRPr lang="en-US"/>
          </a:p>
        </p:txBody>
      </p:sp>
    </p:spTree>
    <p:extLst>
      <p:ext uri="{BB962C8B-B14F-4D97-AF65-F5344CB8AC3E}">
        <p14:creationId xmlns:p14="http://schemas.microsoft.com/office/powerpoint/2010/main" val="612289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Metro</a:t>
            </a:r>
            <a:r>
              <a:rPr lang="en-US" baseline="0" dirty="0" smtClean="0"/>
              <a:t> Transportation Library is rather unique.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the most comprehensive transit-operator-owned transportation libraries in the United States, and the only multimodal transportation library in Southern California.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serve over 9,000 employees, plus contractors, consultants, educators, students, the media, documentary film makers, transit enthusiasts, history nerds, and our colleagues in transit and transportation throughout the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will be using various historic images from our collection to spruce up some of these slides.  This image is of a 1920s open-air double-decker bus on Wilshire Boulevard.  Not only are the buses great to share, but so is the story of why streetcars were never built on Wilshire – it was full of mansions way back when and wealthy citizens had it written into the city code, and it remains to this day.  You can read that story on our blog later)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a:t>
            </a:fld>
            <a:endParaRPr lang="en-US"/>
          </a:p>
        </p:txBody>
      </p:sp>
    </p:spTree>
    <p:extLst>
      <p:ext uri="{BB962C8B-B14F-4D97-AF65-F5344CB8AC3E}">
        <p14:creationId xmlns:p14="http://schemas.microsoft.com/office/powerpoint/2010/main" val="3368531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marquee event is held every October during National Archives Month.</a:t>
            </a:r>
          </a:p>
          <a:p>
            <a:endParaRPr lang="en-US" baseline="0" dirty="0" smtClean="0"/>
          </a:p>
          <a:p>
            <a:r>
              <a:rPr lang="en-US" baseline="0" dirty="0" smtClean="0"/>
              <a:t>The annual ARCHIVES BAZAAR is a free, all-day cornucopia of wonderful history engagement for thousands of people.  Exhibits are complimented by speaker programs, documentary film screenings and genealogy meetings.  It’s like visiting 90 museums in one day, and it is really something to behold. </a:t>
            </a:r>
          </a:p>
        </p:txBody>
      </p:sp>
      <p:sp>
        <p:nvSpPr>
          <p:cNvPr id="4" name="Slide Number Placeholder 3"/>
          <p:cNvSpPr>
            <a:spLocks noGrp="1"/>
          </p:cNvSpPr>
          <p:nvPr>
            <p:ph type="sldNum" sz="quarter" idx="10"/>
          </p:nvPr>
        </p:nvSpPr>
        <p:spPr/>
        <p:txBody>
          <a:bodyPr/>
          <a:lstStyle/>
          <a:p>
            <a:fld id="{11F31D6D-0650-4DA1-B5DF-16AB7451A1A0}" type="slidenum">
              <a:rPr lang="en-US" smtClean="0"/>
              <a:t>20</a:t>
            </a:fld>
            <a:endParaRPr lang="en-US"/>
          </a:p>
        </p:txBody>
      </p:sp>
    </p:spTree>
    <p:extLst>
      <p:ext uri="{BB962C8B-B14F-4D97-AF65-F5344CB8AC3E}">
        <p14:creationId xmlns:p14="http://schemas.microsoft.com/office/powerpoint/2010/main" val="207034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HEY!  Imitation</a:t>
            </a:r>
            <a:r>
              <a:rPr lang="en-US" baseline="0" dirty="0" smtClean="0"/>
              <a:t> is the sincerest form of flattery!</a:t>
            </a:r>
          </a:p>
          <a:p>
            <a:endParaRPr lang="en-US" baseline="0" dirty="0" smtClean="0"/>
          </a:p>
          <a:p>
            <a:r>
              <a:rPr lang="en-US" baseline="0" dirty="0" smtClean="0"/>
              <a:t>Our first copycat is right there in Texas, where Austin created their own event last October.  They event took the same name, and I look forward to meeting up with the organizers when I attend your state library conference in a few weeks.</a:t>
            </a:r>
          </a:p>
          <a:p>
            <a:endParaRPr lang="en-US" baseline="0" dirty="0" smtClean="0"/>
          </a:p>
          <a:p>
            <a:r>
              <a:rPr lang="en-US" baseline="0" dirty="0" smtClean="0"/>
              <a:t>But back to scalability – why not get some collections together in one county or a group of county to strategize on what you can do together???</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21</a:t>
            </a:fld>
            <a:endParaRPr lang="en-US"/>
          </a:p>
        </p:txBody>
      </p:sp>
    </p:spTree>
    <p:extLst>
      <p:ext uri="{BB962C8B-B14F-4D97-AF65-F5344CB8AC3E}">
        <p14:creationId xmlns:p14="http://schemas.microsoft.com/office/powerpoint/2010/main" val="1498095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great</a:t>
            </a:r>
            <a:r>
              <a:rPr lang="en-US" baseline="0" dirty="0" smtClean="0"/>
              <a:t> example of starting small.</a:t>
            </a:r>
          </a:p>
          <a:p>
            <a:endParaRPr lang="en-US" baseline="0" dirty="0" smtClean="0"/>
          </a:p>
          <a:p>
            <a:r>
              <a:rPr lang="en-US" baseline="0" dirty="0" smtClean="0"/>
              <a:t>The Kansas City Public Library has created an entire historical program out of one resource.  OK, the “one resource” is actually a collection of photos, but still, it demonstrates how you can scale some of these community </a:t>
            </a:r>
            <a:r>
              <a:rPr lang="en-US" baseline="0" dirty="0" err="1" smtClean="0"/>
              <a:t>curation</a:t>
            </a:r>
            <a:r>
              <a:rPr lang="en-US" baseline="0" dirty="0" smtClean="0"/>
              <a:t> opportunities to a library of any size.</a:t>
            </a:r>
          </a:p>
          <a:p>
            <a:endParaRPr lang="en-US" baseline="0" dirty="0" smtClean="0"/>
          </a:p>
          <a:p>
            <a:r>
              <a:rPr lang="en-US" baseline="0" dirty="0" smtClean="0"/>
              <a:t>In 1940, the WPA photographed every residence and every commercial building in Kansas city – no small undertaking!  Eventually those images ended up in a city department and were thrown away!  Some local superheroes went dumpster diving and rescued these gems and they are now part of Kansas City’s local history collection.</a:t>
            </a:r>
          </a:p>
          <a:p>
            <a:endParaRPr lang="en-US" baseline="0" dirty="0" smtClean="0"/>
          </a:p>
          <a:p>
            <a:r>
              <a:rPr lang="en-US" baseline="0" dirty="0" smtClean="0"/>
              <a:t>The Library is engaging the public by asking them to help in a number of ways.  Many of the buildings are only identified by what street or block they were on, so librarians are looking for specific addresses.  They are asking the public to share stories of what happened in a particular building, or who lived there. They are basically CROWDSOURCING THE METADATA about the city’s history from the vantage point of one snapshot in time:  1940.</a:t>
            </a:r>
          </a:p>
          <a:p>
            <a:endParaRPr lang="en-US" baseline="0" dirty="0" smtClean="0"/>
          </a:p>
          <a:p>
            <a:r>
              <a:rPr lang="en-US" baseline="0" dirty="0" smtClean="0"/>
              <a:t>This project could lead to any number of other ventures, but surely all of them are thought-provoking and get folks talking to the Library, about the Library, and to each other.</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22</a:t>
            </a:fld>
            <a:endParaRPr lang="en-US"/>
          </a:p>
        </p:txBody>
      </p:sp>
    </p:spTree>
    <p:extLst>
      <p:ext uri="{BB962C8B-B14F-4D97-AF65-F5344CB8AC3E}">
        <p14:creationId xmlns:p14="http://schemas.microsoft.com/office/powerpoint/2010/main" val="1330896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theme</a:t>
            </a:r>
            <a:r>
              <a:rPr lang="en-US" baseline="0" dirty="0" smtClean="0"/>
              <a:t> in Community </a:t>
            </a:r>
            <a:r>
              <a:rPr lang="en-US" baseline="0" dirty="0" err="1" smtClean="0"/>
              <a:t>Curation</a:t>
            </a:r>
            <a:r>
              <a:rPr lang="en-US" baseline="0" dirty="0" smtClean="0"/>
              <a:t> is New (</a:t>
            </a:r>
            <a:r>
              <a:rPr lang="en-US" baseline="0" dirty="0" err="1" smtClean="0"/>
              <a:t>ish</a:t>
            </a:r>
            <a:r>
              <a:rPr lang="en-US" baseline="0" dirty="0" smtClean="0"/>
              <a:t>) Technology Tools.  This is where things start to get REALLY interesting…</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23</a:t>
            </a:fld>
            <a:endParaRPr lang="en-US"/>
          </a:p>
        </p:txBody>
      </p:sp>
    </p:spTree>
    <p:extLst>
      <p:ext uri="{BB962C8B-B14F-4D97-AF65-F5344CB8AC3E}">
        <p14:creationId xmlns:p14="http://schemas.microsoft.com/office/powerpoint/2010/main" val="4122243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used a number of tools to explain local history</a:t>
            </a:r>
            <a:r>
              <a:rPr lang="en-US" baseline="0" dirty="0" smtClean="0"/>
              <a:t> – here are some of the most dynamic and scalable for your consideration.</a:t>
            </a:r>
            <a:endParaRPr lang="en-US" dirty="0" smtClean="0"/>
          </a:p>
          <a:p>
            <a:endParaRPr lang="en-US" dirty="0" smtClean="0"/>
          </a:p>
          <a:p>
            <a:r>
              <a:rPr lang="en-US" dirty="0" smtClean="0"/>
              <a:t>One of them I discovered is</a:t>
            </a:r>
            <a:r>
              <a:rPr lang="en-US" baseline="0" dirty="0" smtClean="0"/>
              <a:t> </a:t>
            </a:r>
            <a:r>
              <a:rPr lang="en-US" baseline="0" dirty="0" err="1" smtClean="0"/>
              <a:t>Tiki</a:t>
            </a:r>
            <a:r>
              <a:rPr lang="en-US" baseline="0" dirty="0" smtClean="0"/>
              <a:t> Toki, a free interactive timeline tool that our superstar intern built and launched to tell the very complex story of Los Angeles transportation history going back to the 1870s.  </a:t>
            </a:r>
          </a:p>
          <a:p>
            <a:endParaRPr lang="en-US" baseline="0" dirty="0" smtClean="0"/>
          </a:p>
          <a:p>
            <a:r>
              <a:rPr lang="en-US" baseline="0" dirty="0" smtClean="0"/>
              <a:t>Did you know that Los Angeles had cable cars, just like San Francisco?  Check out the timeline later to learn why they lasted less than a decade.</a:t>
            </a:r>
          </a:p>
          <a:p>
            <a:endParaRPr lang="en-US" baseline="0" dirty="0" smtClean="0"/>
          </a:p>
          <a:p>
            <a:r>
              <a:rPr lang="en-US" baseline="0" dirty="0" smtClean="0"/>
              <a:t>I don’t know how well you can see this screenshot, but it features a traditional horizontal timeline where you can drag through the decades at the bottom, or click on any of the text bubbles that feature thumbnail photos to link to the corresponding Flickr photo set within our online collection, as well as video, digital documents, etc.</a:t>
            </a:r>
          </a:p>
          <a:p>
            <a:endParaRPr lang="en-US" baseline="0" dirty="0" smtClean="0"/>
          </a:p>
          <a:p>
            <a:r>
              <a:rPr lang="en-US" baseline="0" dirty="0" smtClean="0"/>
              <a:t>We had all the resources in-house to plug into a creative timeline, with hyperlinks out to our primary resources.  </a:t>
            </a:r>
            <a:r>
              <a:rPr lang="en-US" baseline="0" dirty="0" err="1" smtClean="0"/>
              <a:t>Tiki</a:t>
            </a:r>
            <a:r>
              <a:rPr lang="en-US" baseline="0" dirty="0" smtClean="0"/>
              <a:t> Toki loved it so much, they chose OUR timeline from amongst 100,000 created on their website as </a:t>
            </a:r>
            <a:r>
              <a:rPr lang="en-US" u="sng" baseline="0" dirty="0" smtClean="0"/>
              <a:t>their inaugural “Timeline Of The Month” featured on their own blog</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24</a:t>
            </a:fld>
            <a:endParaRPr lang="en-US"/>
          </a:p>
        </p:txBody>
      </p:sp>
    </p:spTree>
    <p:extLst>
      <p:ext uri="{BB962C8B-B14F-4D97-AF65-F5344CB8AC3E}">
        <p14:creationId xmlns:p14="http://schemas.microsoft.com/office/powerpoint/2010/main" val="322914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Tiki</a:t>
            </a:r>
            <a:r>
              <a:rPr lang="en-US" dirty="0" smtClean="0"/>
              <a:t>-Toki’s sister product is called People </a:t>
            </a:r>
            <a:r>
              <a:rPr lang="en-US" dirty="0" err="1" smtClean="0"/>
              <a:t>Plotr</a:t>
            </a:r>
            <a:r>
              <a:rPr lang="en-US" dirty="0" smtClean="0"/>
              <a:t>.</a:t>
            </a:r>
          </a:p>
          <a:p>
            <a:endParaRPr lang="en-US" dirty="0" smtClean="0"/>
          </a:p>
          <a:p>
            <a:r>
              <a:rPr lang="en-US" dirty="0" smtClean="0"/>
              <a:t>This is also a dynamic</a:t>
            </a:r>
            <a:r>
              <a:rPr lang="en-US" baseline="0" dirty="0" smtClean="0"/>
              <a:t> schematic, but in the form of a family tree rather than chronological timeline.</a:t>
            </a:r>
          </a:p>
          <a:p>
            <a:endParaRPr lang="en-US" baseline="0" dirty="0" smtClean="0"/>
          </a:p>
          <a:p>
            <a:r>
              <a:rPr lang="en-US" baseline="0" dirty="0" smtClean="0"/>
              <a:t>So we can use this tool to help people better understand our crazy history of dozens of predecessor agencies.  It’s like the BEGATS of the Bible – lots and lots of relationships going WAY back. </a:t>
            </a:r>
          </a:p>
          <a:p>
            <a:endParaRPr lang="en-US" baseline="0" dirty="0" smtClean="0"/>
          </a:p>
          <a:p>
            <a:r>
              <a:rPr lang="en-US" baseline="0" dirty="0" smtClean="0"/>
              <a:t>Did you know that Los Angeles used to have an Ostrich Farm Railway Company?  Look up here in the upper right.  Ostrich Farms were a huge tourist attraction a long time ago – but that story is also for a different presentation!</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25</a:t>
            </a:fld>
            <a:endParaRPr lang="en-US"/>
          </a:p>
        </p:txBody>
      </p:sp>
    </p:spTree>
    <p:extLst>
      <p:ext uri="{BB962C8B-B14F-4D97-AF65-F5344CB8AC3E}">
        <p14:creationId xmlns:p14="http://schemas.microsoft.com/office/powerpoint/2010/main" val="3545608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these tools seem too complicated, I just wanted to let you know that there are far simpler ones.</a:t>
            </a:r>
          </a:p>
          <a:p>
            <a:endParaRPr lang="en-US" baseline="0" dirty="0" smtClean="0"/>
          </a:p>
          <a:p>
            <a:r>
              <a:rPr lang="en-US" baseline="0" dirty="0" err="1" smtClean="0"/>
              <a:t>ScenePast</a:t>
            </a:r>
            <a:r>
              <a:rPr lang="en-US" baseline="0" dirty="0" smtClean="0"/>
              <a:t> is an app that allows for side-by-side history and contemporary views of places you want to show off.</a:t>
            </a:r>
          </a:p>
          <a:p>
            <a:endParaRPr lang="en-US" baseline="0" dirty="0" smtClean="0"/>
          </a:p>
          <a:p>
            <a:r>
              <a:rPr lang="en-US" baseline="0" dirty="0" smtClean="0"/>
              <a:t>On the left is a digitized postcard of Hollywood’s </a:t>
            </a:r>
            <a:r>
              <a:rPr lang="en-US" baseline="0" dirty="0" err="1" smtClean="0"/>
              <a:t>Graumann’s</a:t>
            </a:r>
            <a:r>
              <a:rPr lang="en-US" baseline="0" dirty="0" smtClean="0"/>
              <a:t> Chinese Theatre, and below a contemporary view.  On the right, the same thing with Quincy Market in Boston.</a:t>
            </a:r>
          </a:p>
          <a:p>
            <a:endParaRPr lang="en-US" baseline="0" dirty="0" smtClean="0"/>
          </a:p>
          <a:p>
            <a:r>
              <a:rPr lang="en-US" baseline="0" dirty="0" smtClean="0"/>
              <a:t>Most libraries have funky old photos and maps they could turn into something cool with a relatively simple app.</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26</a:t>
            </a:fld>
            <a:endParaRPr lang="en-US"/>
          </a:p>
        </p:txBody>
      </p:sp>
    </p:spTree>
    <p:extLst>
      <p:ext uri="{BB962C8B-B14F-4D97-AF65-F5344CB8AC3E}">
        <p14:creationId xmlns:p14="http://schemas.microsoft.com/office/powerpoint/2010/main" val="2473421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vintage postcard</a:t>
            </a:r>
            <a:r>
              <a:rPr lang="en-US" baseline="0" dirty="0" smtClean="0"/>
              <a:t> of Disneyland becomes an interesting venue to explore when you click back and forth between the old view and “Today”</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27</a:t>
            </a:fld>
            <a:endParaRPr lang="en-US"/>
          </a:p>
        </p:txBody>
      </p:sp>
    </p:spTree>
    <p:extLst>
      <p:ext uri="{BB962C8B-B14F-4D97-AF65-F5344CB8AC3E}">
        <p14:creationId xmlns:p14="http://schemas.microsoft.com/office/powerpoint/2010/main" val="2680226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leveraging historic images, our</a:t>
            </a:r>
            <a:r>
              <a:rPr lang="en-US" baseline="0" dirty="0" smtClean="0"/>
              <a:t> little 1.5-person Metro Library has become a national leader user engagement of </a:t>
            </a:r>
            <a:r>
              <a:rPr lang="en-US" baseline="0" dirty="0" err="1" smtClean="0"/>
              <a:t>digitzed</a:t>
            </a:r>
            <a:r>
              <a:rPr lang="en-US" baseline="0" dirty="0" smtClean="0"/>
              <a:t> photos.</a:t>
            </a:r>
          </a:p>
          <a:p>
            <a:endParaRPr lang="en-US" baseline="0" dirty="0" smtClean="0"/>
          </a:p>
          <a:p>
            <a:r>
              <a:rPr lang="en-US" baseline="0" dirty="0" smtClean="0"/>
              <a:t>We currently have just about 10,000 images on our Flickr site, organized by collections.  The chart here is also a little out of date – we just surpassed 9.5 MILLION ALL-TIME VIEWS of our images, and on an average day, we get about 12,000 hits. </a:t>
            </a:r>
          </a:p>
          <a:p>
            <a:endParaRPr lang="en-US" baseline="0" dirty="0" smtClean="0"/>
          </a:p>
          <a:p>
            <a:r>
              <a:rPr lang="en-US" baseline="0" dirty="0" smtClean="0"/>
              <a:t>How did this happen?  It isn’t because people just decided that pictures of old buses were sexy all of a sudden, it is because of what we do with the images besides putting them online.  We provide context and we leverage one tool against another.</a:t>
            </a:r>
            <a:endParaRPr lang="en-US" dirty="0"/>
          </a:p>
        </p:txBody>
      </p:sp>
      <p:sp>
        <p:nvSpPr>
          <p:cNvPr id="4" name="Slide Number Placeholder 3"/>
          <p:cNvSpPr>
            <a:spLocks noGrp="1"/>
          </p:cNvSpPr>
          <p:nvPr>
            <p:ph type="sldNum" sz="quarter" idx="10"/>
          </p:nvPr>
        </p:nvSpPr>
        <p:spPr/>
        <p:txBody>
          <a:bodyPr/>
          <a:lstStyle/>
          <a:p>
            <a:fld id="{1DEC402B-9329-49E7-B8EC-7E372E9E26A7}" type="slidenum">
              <a:rPr lang="en-US" smtClean="0"/>
              <a:t>28</a:t>
            </a:fld>
            <a:endParaRPr lang="en-US"/>
          </a:p>
        </p:txBody>
      </p:sp>
    </p:spTree>
    <p:extLst>
      <p:ext uri="{BB962C8B-B14F-4D97-AF65-F5344CB8AC3E}">
        <p14:creationId xmlns:p14="http://schemas.microsoft.com/office/powerpoint/2010/main" val="3726815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Volumization</a:t>
            </a:r>
            <a:r>
              <a:rPr lang="en-US" baseline="0" dirty="0" smtClean="0"/>
              <a:t> is a social media strategy for you to consider.</a:t>
            </a:r>
          </a:p>
          <a:p>
            <a:endParaRPr lang="en-US" baseline="0" dirty="0" smtClean="0"/>
          </a:p>
          <a:p>
            <a:r>
              <a:rPr lang="en-US" baseline="0" dirty="0" smtClean="0"/>
              <a:t>For example, we put all these great images on Flickr, but if the anniversary of something comes up, we post that on </a:t>
            </a:r>
            <a:r>
              <a:rPr lang="en-US" baseline="0" dirty="0" err="1" smtClean="0"/>
              <a:t>Tumblr</a:t>
            </a:r>
            <a:r>
              <a:rPr lang="en-US" baseline="0" dirty="0" smtClean="0"/>
              <a:t> and link back to Flickr.  We embed YouTube clips on our blog.  We embed Tweets into our daily transportation news.</a:t>
            </a:r>
          </a:p>
          <a:p>
            <a:endParaRPr lang="en-US" baseline="0" dirty="0" smtClean="0"/>
          </a:p>
          <a:p>
            <a:r>
              <a:rPr lang="en-US" baseline="0" dirty="0" smtClean="0"/>
              <a:t>We are truly  “</a:t>
            </a:r>
            <a:r>
              <a:rPr lang="en-US" baseline="0" dirty="0" err="1" smtClean="0"/>
              <a:t>webifying</a:t>
            </a:r>
            <a:r>
              <a:rPr lang="en-US" baseline="0" dirty="0" smtClean="0"/>
              <a:t>”  all of our hard work making it all interconnected.</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29</a:t>
            </a:fld>
            <a:endParaRPr lang="en-US"/>
          </a:p>
        </p:txBody>
      </p:sp>
    </p:spTree>
    <p:extLst>
      <p:ext uri="{BB962C8B-B14F-4D97-AF65-F5344CB8AC3E}">
        <p14:creationId xmlns:p14="http://schemas.microsoft.com/office/powerpoint/2010/main" val="347097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this with a collection of more than</a:t>
            </a:r>
            <a:r>
              <a:rPr lang="en-US" baseline="0" dirty="0" smtClean="0"/>
              <a:t> 250,000 items in our Library &amp; Archive.  A recent analysis of our holdings in </a:t>
            </a:r>
            <a:r>
              <a:rPr lang="en-US" baseline="0" dirty="0" err="1" smtClean="0"/>
              <a:t>WorldCat</a:t>
            </a:r>
            <a:r>
              <a:rPr lang="en-US" baseline="0" dirty="0" smtClean="0"/>
              <a:t> showed that 41% of our collection was unique to us and found nowhere else – a rather high percentage given its size.</a:t>
            </a:r>
          </a:p>
          <a:p>
            <a:endParaRPr lang="en-US" baseline="0" dirty="0" smtClean="0"/>
          </a:p>
          <a:p>
            <a:r>
              <a:rPr lang="en-US" baseline="0" dirty="0" smtClean="0"/>
              <a:t>Anyone studying Los Angeles cannot ignore a few essential defining elements: the role of water, the film industry, and transportation.  The city that people most associate with the automobile (and traffic) had the largest streetcar system in the entire world in the 1920s.  So what happened?  That story, along with many others, is what we attempt to address with our service.  Los Angeles is studied around the world, not just as a subject, but as an archetype for a diverse, international city.  Loosely defined, Los Angeles is made up of 10 million people speaking well over 100 languages.  It means a lot of different things to a lot of different people, and we now have the most ambitious mobility agenda of any city in the world, so there is a great demand for transportation history, civic information related to this interdisciplinary subject, and someone to provide the context for the role of transit and transportation today.</a:t>
            </a:r>
          </a:p>
          <a:p>
            <a:endParaRPr lang="en-US" baseline="0" dirty="0" smtClean="0"/>
          </a:p>
          <a:p>
            <a:r>
              <a:rPr lang="en-US" baseline="0" dirty="0" smtClean="0"/>
              <a:t>This is a 1983 rendering of a proposed rail station that was never built, it had to be moved for a very interesting reason – you will have to ask me why later!</a:t>
            </a:r>
          </a:p>
        </p:txBody>
      </p:sp>
      <p:sp>
        <p:nvSpPr>
          <p:cNvPr id="4" name="Slide Number Placeholder 3"/>
          <p:cNvSpPr>
            <a:spLocks noGrp="1"/>
          </p:cNvSpPr>
          <p:nvPr>
            <p:ph type="sldNum" sz="quarter" idx="10"/>
          </p:nvPr>
        </p:nvSpPr>
        <p:spPr/>
        <p:txBody>
          <a:bodyPr/>
          <a:lstStyle/>
          <a:p>
            <a:fld id="{1DEC402B-9329-49E7-B8EC-7E372E9E26A7}" type="slidenum">
              <a:rPr lang="en-US" smtClean="0"/>
              <a:t>3</a:t>
            </a:fld>
            <a:endParaRPr lang="en-US"/>
          </a:p>
        </p:txBody>
      </p:sp>
    </p:spTree>
    <p:extLst>
      <p:ext uri="{BB962C8B-B14F-4D97-AF65-F5344CB8AC3E}">
        <p14:creationId xmlns:p14="http://schemas.microsoft.com/office/powerpoint/2010/main" val="2526742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Tumblr</a:t>
            </a:r>
            <a:r>
              <a:rPr lang="en-US" dirty="0" smtClean="0"/>
              <a:t> to Flickr,  Twitter to Facebook, </a:t>
            </a:r>
            <a:r>
              <a:rPr lang="en-US" dirty="0" err="1" smtClean="0"/>
              <a:t>Instagram</a:t>
            </a:r>
            <a:r>
              <a:rPr lang="en-US" dirty="0" smtClean="0"/>
              <a:t> to everything, </a:t>
            </a:r>
            <a:r>
              <a:rPr lang="en-US" dirty="0" err="1" smtClean="0"/>
              <a:t>Pinterest</a:t>
            </a:r>
            <a:r>
              <a:rPr lang="en-US" dirty="0" smtClean="0"/>
              <a:t>…still not fully realized in our library – what will be the next big thing?</a:t>
            </a:r>
            <a:r>
              <a:rPr lang="en-US" baseline="0" dirty="0" smtClean="0"/>
              <a:t>  Whatever it is, think about how it relates to everything else as opposed to just being a stand-alone product.</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30</a:t>
            </a:fld>
            <a:endParaRPr lang="en-US"/>
          </a:p>
        </p:txBody>
      </p:sp>
    </p:spTree>
    <p:extLst>
      <p:ext uri="{BB962C8B-B14F-4D97-AF65-F5344CB8AC3E}">
        <p14:creationId xmlns:p14="http://schemas.microsoft.com/office/powerpoint/2010/main" val="3396641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things start getting even more interesting.  Up</a:t>
            </a:r>
            <a:r>
              <a:rPr lang="en-US" baseline="0" dirty="0" smtClean="0"/>
              <a:t> to this point, I’ve shared some of the tools I’ve used at the Metro Transportation Library for just our resources.  But what happens when we start playing in a shared sandbox?</a:t>
            </a:r>
          </a:p>
          <a:p>
            <a:endParaRPr lang="en-US" baseline="0" dirty="0" smtClean="0"/>
          </a:p>
          <a:p>
            <a:r>
              <a:rPr lang="en-US" baseline="0" dirty="0" smtClean="0"/>
              <a:t>This is </a:t>
            </a:r>
            <a:r>
              <a:rPr lang="en-US" baseline="0" dirty="0" err="1" smtClean="0"/>
              <a:t>Historypin</a:t>
            </a:r>
            <a:r>
              <a:rPr lang="en-US" baseline="0" dirty="0" smtClean="0"/>
              <a:t>.  In a nutshell, it was developed by a guy named Nick Stanhope in London.  He was looking at old family photos with his grandmother, and asking her “Who is in this picture?”  “Where was this taken?”  “What are they doing?” and so forth.</a:t>
            </a:r>
          </a:p>
          <a:p>
            <a:endParaRPr lang="en-US" baseline="0" dirty="0" smtClean="0"/>
          </a:p>
          <a:p>
            <a:r>
              <a:rPr lang="en-US" baseline="0" dirty="0" smtClean="0"/>
              <a:t>She shared with him all the stories behind the images – the METADATA if you will, and he realized that he would never have known all that good stuff if he hadn’t asked.  Obviously, once our seniors are gone, the metadata goes out the window with them.  Some of us have varying degrees of experience with oral histories, but check this out.</a:t>
            </a:r>
          </a:p>
          <a:p>
            <a:endParaRPr lang="en-US" baseline="0" dirty="0" smtClean="0"/>
          </a:p>
          <a:p>
            <a:r>
              <a:rPr lang="en-US" baseline="0" dirty="0" err="1" smtClean="0"/>
              <a:t>Historypin</a:t>
            </a:r>
            <a:r>
              <a:rPr lang="en-US" baseline="0" dirty="0" smtClean="0"/>
              <a:t> acts like a photo sharing site, with </a:t>
            </a:r>
            <a:r>
              <a:rPr lang="en-US" baseline="0" dirty="0" err="1" smtClean="0"/>
              <a:t>geolocation</a:t>
            </a:r>
            <a:r>
              <a:rPr lang="en-US" baseline="0" dirty="0" smtClean="0"/>
              <a:t> features like you would find in Flickr mapping, but it ALSO features a chronological data layer – so you can search for images across place AND time.  Once I heard about THAT, I was </a:t>
            </a:r>
            <a:r>
              <a:rPr lang="en-US" b="1" baseline="0" dirty="0" smtClean="0"/>
              <a:t>all about it</a:t>
            </a:r>
            <a:r>
              <a:rPr lang="en-US" baseline="0" dirty="0" smtClean="0"/>
              <a:t>.  </a:t>
            </a:r>
          </a:p>
          <a:p>
            <a:endParaRPr lang="en-US" baseline="0" dirty="0" smtClean="0"/>
          </a:p>
          <a:p>
            <a:r>
              <a:rPr lang="en-US" baseline="0" dirty="0" smtClean="0"/>
              <a:t>We were a global launch partner for </a:t>
            </a:r>
            <a:r>
              <a:rPr lang="en-US" baseline="0" dirty="0" err="1" smtClean="0"/>
              <a:t>Historypin</a:t>
            </a:r>
            <a:r>
              <a:rPr lang="en-US" baseline="0" dirty="0" smtClean="0"/>
              <a:t>, uploading 200 images to get going.  We wanted to be sure that they clustered together and weren’t just scattered all over the map, so you could move about easily without searching for other photos from our collection.  So we focused on Broadway downtown, Hollywood, and a few other key areas for the initial upload.</a:t>
            </a:r>
          </a:p>
          <a:p>
            <a:endParaRPr lang="en-US" baseline="0" dirty="0" smtClean="0"/>
          </a:p>
          <a:p>
            <a:r>
              <a:rPr lang="en-US" baseline="0" dirty="0" smtClean="0"/>
              <a:t>On the left is an image of our </a:t>
            </a:r>
            <a:r>
              <a:rPr lang="en-US" baseline="0" dirty="0" err="1" smtClean="0"/>
              <a:t>Historypin</a:t>
            </a:r>
            <a:r>
              <a:rPr lang="en-US" baseline="0" dirty="0" smtClean="0"/>
              <a:t> site – you see a 1950s photo of Hollywood Boulevard at Highland Avenue – a multi-modal image with streetcars, automobiles, pedestrians and there’s a bus back there, too…</a:t>
            </a:r>
          </a:p>
          <a:p>
            <a:endParaRPr lang="en-US" baseline="0" dirty="0" smtClean="0"/>
          </a:p>
          <a:p>
            <a:r>
              <a:rPr lang="en-US" baseline="0" dirty="0" smtClean="0"/>
              <a:t>You can create an account and upload your photos here and view them through your own channel or “mashed up” with contributions from other individuals and libraries, archives, museums and other collections.</a:t>
            </a:r>
          </a:p>
          <a:p>
            <a:endParaRPr lang="en-US" baseline="0" dirty="0" smtClean="0"/>
          </a:p>
          <a:p>
            <a:r>
              <a:rPr lang="en-US" baseline="0" dirty="0" smtClean="0"/>
              <a:t>On the right, you see a zoomed-in map of central Los Angeles where our photos are clustered.  The tabs above the map show that you can search our images as a feed, a list, or grouped by collection, or even as a tour – which is wonderful for telling a story through maps and photos in order, like we did with our images of the role that transportation played in the 1984 Summer Olympics in Los Angeles.  We promoted that narrative while the 2012 London games were going on, leveraging a contemporary event as an opportunity to highlight our own historic resources.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31</a:t>
            </a:fld>
            <a:endParaRPr lang="en-US"/>
          </a:p>
        </p:txBody>
      </p:sp>
    </p:spTree>
    <p:extLst>
      <p:ext uri="{BB962C8B-B14F-4D97-AF65-F5344CB8AC3E}">
        <p14:creationId xmlns:p14="http://schemas.microsoft.com/office/powerpoint/2010/main" val="2873898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a:t>
            </a:r>
            <a:r>
              <a:rPr lang="en-US" baseline="0" dirty="0" smtClean="0"/>
              <a:t> I am going to try going outside of PowerPoint to get into the Live Web to demonstrate how it works.  I hope Ted will be on hand to assist if I have any technical difficulties…</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32</a:t>
            </a:fld>
            <a:endParaRPr lang="en-US"/>
          </a:p>
        </p:txBody>
      </p:sp>
    </p:spTree>
    <p:extLst>
      <p:ext uri="{BB962C8B-B14F-4D97-AF65-F5344CB8AC3E}">
        <p14:creationId xmlns:p14="http://schemas.microsoft.com/office/powerpoint/2010/main" val="1316388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Here’s one of our </a:t>
            </a:r>
            <a:r>
              <a:rPr lang="en-US" dirty="0" err="1" smtClean="0"/>
              <a:t>Historypin</a:t>
            </a:r>
            <a:r>
              <a:rPr lang="en-US" baseline="0" dirty="0" smtClean="0"/>
              <a:t> images – a late 1940s</a:t>
            </a:r>
            <a:r>
              <a:rPr lang="en-US" dirty="0" smtClean="0"/>
              <a:t> photo</a:t>
            </a:r>
            <a:r>
              <a:rPr lang="en-US" baseline="0" dirty="0" smtClean="0"/>
              <a:t> of that same intersection of Hollywood Boulevard and Highland Avenue in the heart of Hollywood, looking northwest. We’ve clicked the “little yellow guy” to superimpose the geo-located image over contemporary street view, and position it accordingly so it matches up.</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33</a:t>
            </a:fld>
            <a:endParaRPr lang="en-US"/>
          </a:p>
        </p:txBody>
      </p:sp>
    </p:spTree>
    <p:extLst>
      <p:ext uri="{BB962C8B-B14F-4D97-AF65-F5344CB8AC3E}">
        <p14:creationId xmlns:p14="http://schemas.microsoft.com/office/powerpoint/2010/main" val="2832228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a:t>
            </a:r>
            <a:r>
              <a:rPr lang="en-US" baseline="0" dirty="0" smtClean="0"/>
              <a:t> Santa Ana Public Library, they are fortunate to have a superstar archivist named Manny Escamilla.  Manny has organized “TEEN COMMUNITY HISTORIANS”  who do a number of wonderful things out in the community like working in conjunction with Cal State Fullerton to train them in how to do oral histories and investigate information about photos uploaded to </a:t>
            </a:r>
            <a:r>
              <a:rPr lang="en-US" baseline="0" dirty="0" err="1" smtClean="0"/>
              <a:t>Historypin</a:t>
            </a:r>
            <a:r>
              <a:rPr lang="en-US" baseline="0" dirty="0" smtClean="0"/>
              <a:t>.  The city’s demographics have changed quite a bit over the past few decades, and the Local History Room had found that its collection reflected about 5% of the current population.</a:t>
            </a:r>
          </a:p>
          <a:p>
            <a:endParaRPr lang="en-US" baseline="0" dirty="0" smtClean="0"/>
          </a:p>
          <a:p>
            <a:r>
              <a:rPr lang="en-US" baseline="0" dirty="0" smtClean="0"/>
              <a:t>Manny set out to change that – and he motivated and enlisted a small army of teenagers to help him.  They have received grants to record the stories of Hispanic veterans, among other projects.  They are a force to be reckoned with!</a:t>
            </a:r>
          </a:p>
          <a:p>
            <a:endParaRPr lang="en-US" baseline="0" dirty="0" smtClean="0"/>
          </a:p>
          <a:p>
            <a:r>
              <a:rPr lang="en-US" baseline="0" dirty="0" smtClean="0"/>
              <a:t>Part of that story – storytelling with cultural heritage data – along with MANY more </a:t>
            </a:r>
            <a:r>
              <a:rPr lang="en-US" baseline="0" dirty="0" err="1" smtClean="0"/>
              <a:t>Historypin</a:t>
            </a:r>
            <a:r>
              <a:rPr lang="en-US" baseline="0" dirty="0" smtClean="0"/>
              <a:t> applications, can be found in a great presentation by Jon Voss of </a:t>
            </a:r>
            <a:r>
              <a:rPr lang="en-US" baseline="0" dirty="0" err="1" smtClean="0"/>
              <a:t>Historypin</a:t>
            </a:r>
            <a:r>
              <a:rPr lang="en-US" baseline="0" dirty="0" smtClean="0"/>
              <a:t> from which this screenshot is taken, so contact me offline if you’d like the link!</a:t>
            </a:r>
          </a:p>
          <a:p>
            <a:endParaRPr lang="en-US" baseline="0" dirty="0" smtClean="0"/>
          </a:p>
          <a:p>
            <a:r>
              <a:rPr lang="en-US" baseline="0" dirty="0" smtClean="0"/>
              <a:t>It’s phenomenal. Very powerful stuff.</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34</a:t>
            </a:fld>
            <a:endParaRPr lang="en-US"/>
          </a:p>
        </p:txBody>
      </p:sp>
    </p:spTree>
    <p:extLst>
      <p:ext uri="{BB962C8B-B14F-4D97-AF65-F5344CB8AC3E}">
        <p14:creationId xmlns:p14="http://schemas.microsoft.com/office/powerpoint/2010/main" val="446449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you can leverage an incredible tool like this for your own purposes, it truly begs for collaborative opportunities.  And we are already beginning to see this type of activity as libraries, archives and museums begin working together to upload images together.</a:t>
            </a:r>
          </a:p>
          <a:p>
            <a:endParaRPr lang="en-US" baseline="0" dirty="0" smtClean="0"/>
          </a:p>
          <a:p>
            <a:r>
              <a:rPr lang="en-US" baseline="0" dirty="0" smtClean="0"/>
              <a:t>Here’s a screenshot for “Year Of The Bay,” a </a:t>
            </a:r>
            <a:r>
              <a:rPr lang="en-US" baseline="0" dirty="0" err="1" smtClean="0"/>
              <a:t>Historypin</a:t>
            </a:r>
            <a:r>
              <a:rPr lang="en-US" baseline="0" dirty="0" smtClean="0"/>
              <a:t> site marking the 150</a:t>
            </a:r>
            <a:r>
              <a:rPr lang="en-US" baseline="30000" dirty="0" smtClean="0"/>
              <a:t>th</a:t>
            </a:r>
            <a:r>
              <a:rPr lang="en-US" baseline="0" dirty="0" smtClean="0"/>
              <a:t> anniversary of the Port of San Francisco.  The images come from several institutions around the Bay Area.  At the bottom you can see the “chronology slider” to choose which point in time you want to see photos from – the map reorients the thumbnails that match the decade you choose.</a:t>
            </a:r>
          </a:p>
          <a:p>
            <a:endParaRPr lang="en-US" baseline="0" dirty="0" smtClean="0"/>
          </a:p>
          <a:p>
            <a:r>
              <a:rPr lang="en-US" baseline="0" dirty="0" smtClean="0"/>
              <a:t>Not only is it content-rich, and not only does it foster collaboration amongst various institutions, and not only does it serve as a powerful educational tool, but to quote </a:t>
            </a:r>
            <a:r>
              <a:rPr lang="en-US" b="1" baseline="0" dirty="0" smtClean="0"/>
              <a:t>ANOTHER</a:t>
            </a:r>
            <a:r>
              <a:rPr lang="en-US" baseline="0" dirty="0" smtClean="0"/>
              <a:t> infomercial: “BUT WAIT, THERE’S MORE!”…and </a:t>
            </a:r>
            <a:r>
              <a:rPr lang="en-US" u="sng" baseline="0" dirty="0" smtClean="0"/>
              <a:t>that</a:t>
            </a:r>
            <a:r>
              <a:rPr lang="en-US" baseline="0" dirty="0" smtClean="0"/>
              <a:t> wonderful </a:t>
            </a:r>
            <a:r>
              <a:rPr lang="en-US" b="1" baseline="0" dirty="0" smtClean="0"/>
              <a:t>MORE</a:t>
            </a:r>
            <a:r>
              <a:rPr lang="en-US" baseline="0" dirty="0" smtClean="0"/>
              <a:t> is that it solicits community participation to help identify photos, to map them, to position them properly for the Google Street View augmented reality overlay, and to enjoy some treasure hunts and contests associated with this anniversary.  </a:t>
            </a:r>
            <a:r>
              <a:rPr lang="en-US" b="1" baseline="0" dirty="0" smtClean="0"/>
              <a:t>(You know, you </a:t>
            </a:r>
            <a:r>
              <a:rPr lang="en-US" b="1" baseline="0" dirty="0" err="1" smtClean="0"/>
              <a:t>gotta</a:t>
            </a:r>
            <a:r>
              <a:rPr lang="en-US" b="1" baseline="0" dirty="0" smtClean="0"/>
              <a:t> wonder about those images that are pinned to the map in the middle of the Bay, but besides Alcatraz, I hope those are for images taken from a boat and not just someone playing “Pin the Tail on the Donkey” with our historical resources!).</a:t>
            </a:r>
          </a:p>
          <a:p>
            <a:endParaRPr lang="en-US" baseline="0" dirty="0" smtClean="0"/>
          </a:p>
          <a:p>
            <a:r>
              <a:rPr lang="en-US" baseline="0" dirty="0" smtClean="0"/>
              <a:t>So to summarize:  Getting information directly from the community, to CROWDSOURCE THIS METADATA, is very powerful indeed.  </a:t>
            </a:r>
            <a:r>
              <a:rPr lang="en-US" u="sng" baseline="0" dirty="0" smtClean="0"/>
              <a:t>And fun</a:t>
            </a:r>
            <a:r>
              <a:rPr lang="en-US" baseline="0" dirty="0" smtClean="0"/>
              <a:t>.  And can only lead to the type of engagement that will carry over to other service areas for your library.</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35</a:t>
            </a:fld>
            <a:endParaRPr lang="en-US"/>
          </a:p>
        </p:txBody>
      </p:sp>
    </p:spTree>
    <p:extLst>
      <p:ext uri="{BB962C8B-B14F-4D97-AF65-F5344CB8AC3E}">
        <p14:creationId xmlns:p14="http://schemas.microsoft.com/office/powerpoint/2010/main" val="1179454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Yet another theme</a:t>
            </a:r>
            <a:r>
              <a:rPr lang="en-US" baseline="0" dirty="0" smtClean="0"/>
              <a:t> is calendaring.  Do you all recognize what this is?  Old-timey newspapers used to tell you what happened on that date in history.</a:t>
            </a:r>
          </a:p>
          <a:p>
            <a:endParaRPr lang="en-US" baseline="0" dirty="0" smtClean="0"/>
          </a:p>
          <a:p>
            <a:r>
              <a:rPr lang="en-US" baseline="0" dirty="0" smtClean="0"/>
              <a:t>It dawned on me one day that our internal spreadsheet of anniversaries and dates could be put to use online in the same way.</a:t>
            </a:r>
          </a:p>
          <a:p>
            <a:endParaRPr lang="en-US" baseline="0" dirty="0" smtClean="0"/>
          </a:p>
          <a:p>
            <a:r>
              <a:rPr lang="en-US" baseline="0" dirty="0" smtClean="0"/>
              <a:t>Over the years, we had built up a “ready reference” file answering the same old questions:</a:t>
            </a:r>
          </a:p>
          <a:p>
            <a:endParaRPr lang="en-US" baseline="0" dirty="0" smtClean="0"/>
          </a:p>
          <a:p>
            <a:r>
              <a:rPr lang="en-US" baseline="0" dirty="0" smtClean="0"/>
              <a:t>When did this streetcar line open?</a:t>
            </a:r>
          </a:p>
          <a:p>
            <a:r>
              <a:rPr lang="en-US" baseline="0" dirty="0" smtClean="0"/>
              <a:t>When did they build that freeway?</a:t>
            </a:r>
          </a:p>
          <a:p>
            <a:r>
              <a:rPr lang="en-US" baseline="0" dirty="0" smtClean="0"/>
              <a:t>When did the Board of Directors vote to do something in particular?</a:t>
            </a:r>
          </a:p>
          <a:p>
            <a:endParaRPr lang="en-US" baseline="0" dirty="0" smtClean="0"/>
          </a:p>
          <a:p>
            <a:r>
              <a:rPr lang="en-US" baseline="0" dirty="0" smtClean="0"/>
              <a:t>If these are our most important questions being asked, why keep all that good stuff to myself?  So I built a “This Date in Los Angeles Transportation History” feature on my Primary Resources blog.</a:t>
            </a:r>
          </a:p>
        </p:txBody>
      </p:sp>
      <p:sp>
        <p:nvSpPr>
          <p:cNvPr id="4" name="Slide Number Placeholder 3"/>
          <p:cNvSpPr>
            <a:spLocks noGrp="1"/>
          </p:cNvSpPr>
          <p:nvPr>
            <p:ph type="sldNum" sz="quarter" idx="10"/>
          </p:nvPr>
        </p:nvSpPr>
        <p:spPr/>
        <p:txBody>
          <a:bodyPr/>
          <a:lstStyle/>
          <a:p>
            <a:fld id="{11F31D6D-0650-4DA1-B5DF-16AB7451A1A0}" type="slidenum">
              <a:rPr lang="en-US" smtClean="0"/>
              <a:t>36</a:t>
            </a:fld>
            <a:endParaRPr lang="en-US"/>
          </a:p>
        </p:txBody>
      </p:sp>
    </p:spTree>
    <p:extLst>
      <p:ext uri="{BB962C8B-B14F-4D97-AF65-F5344CB8AC3E}">
        <p14:creationId xmlns:p14="http://schemas.microsoft.com/office/powerpoint/2010/main" val="447950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right, you can see a</a:t>
            </a:r>
            <a:r>
              <a:rPr lang="en-US" baseline="0" dirty="0" smtClean="0"/>
              <a:t> calendar with an accordion-style monthly list.</a:t>
            </a:r>
          </a:p>
          <a:p>
            <a:endParaRPr lang="en-US" baseline="0" dirty="0" smtClean="0"/>
          </a:p>
          <a:p>
            <a:r>
              <a:rPr lang="en-US" baseline="0" dirty="0" smtClean="0"/>
              <a:t>When you click on a particular month, it opens up so you can select a particular date.</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37</a:t>
            </a:fld>
            <a:endParaRPr lang="en-US"/>
          </a:p>
        </p:txBody>
      </p:sp>
    </p:spTree>
    <p:extLst>
      <p:ext uri="{BB962C8B-B14F-4D97-AF65-F5344CB8AC3E}">
        <p14:creationId xmlns:p14="http://schemas.microsoft.com/office/powerpoint/2010/main" val="4051480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two examples of date entries.</a:t>
            </a:r>
          </a:p>
          <a:p>
            <a:endParaRPr lang="en-US" dirty="0" smtClean="0"/>
          </a:p>
          <a:p>
            <a:r>
              <a:rPr lang="en-US" dirty="0" smtClean="0"/>
              <a:t>On the left, you can see I can embed one of our YouTube videos from our YouTube channel right into the date, along with hyperlinks to digitized reports, maps, photos, and other items.</a:t>
            </a:r>
          </a:p>
          <a:p>
            <a:endParaRPr lang="en-US" dirty="0" smtClean="0"/>
          </a:p>
          <a:p>
            <a:r>
              <a:rPr lang="en-US" dirty="0" smtClean="0"/>
              <a:t>On the right is archival footage of Shirley Temple inaugurating new streetcars in Los Angeles</a:t>
            </a:r>
            <a:r>
              <a:rPr lang="en-US" baseline="0" dirty="0" smtClean="0"/>
              <a:t> in 1937.  Let’s watch that for a moment…</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38</a:t>
            </a:fld>
            <a:endParaRPr lang="en-US"/>
          </a:p>
        </p:txBody>
      </p:sp>
    </p:spTree>
    <p:extLst>
      <p:ext uri="{BB962C8B-B14F-4D97-AF65-F5344CB8AC3E}">
        <p14:creationId xmlns:p14="http://schemas.microsoft.com/office/powerpoint/2010/main" val="1532087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any rate, local history quickly goes viral.  Our “This Date in Los Angeles Transportation History” gets tweeted out every day along with the news –</a:t>
            </a:r>
            <a:r>
              <a:rPr lang="en-US" baseline="0" dirty="0" smtClean="0"/>
              <a:t> it is the first thing I send out because, hey, I think it is most important!  </a:t>
            </a:r>
          </a:p>
          <a:p>
            <a:endParaRPr lang="en-US" baseline="0" dirty="0" smtClean="0"/>
          </a:p>
          <a:p>
            <a:r>
              <a:rPr lang="en-US" baseline="0" dirty="0" smtClean="0"/>
              <a:t>But when you get picked up by the </a:t>
            </a:r>
            <a:r>
              <a:rPr lang="en-US" baseline="0" dirty="0" err="1" smtClean="0"/>
              <a:t>LAHistory</a:t>
            </a:r>
            <a:r>
              <a:rPr lang="en-US" baseline="0" dirty="0" smtClean="0"/>
              <a:t> Twitter account and then Los Angeles Public Library, you quickly have thousands and thousands of eyeballs on your social media properties and lots of awareness of what you are doing.</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39</a:t>
            </a:fld>
            <a:endParaRPr lang="en-US"/>
          </a:p>
        </p:txBody>
      </p:sp>
    </p:spTree>
    <p:extLst>
      <p:ext uri="{BB962C8B-B14F-4D97-AF65-F5344CB8AC3E}">
        <p14:creationId xmlns:p14="http://schemas.microsoft.com/office/powerpoint/2010/main" val="389553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we attempt</a:t>
            </a:r>
            <a:r>
              <a:rPr lang="en-US" baseline="0" dirty="0" smtClean="0"/>
              <a:t> to serve that very broad and disparate audience from the 15</a:t>
            </a:r>
            <a:r>
              <a:rPr lang="en-US" baseline="30000" dirty="0" smtClean="0"/>
              <a:t>th</a:t>
            </a:r>
            <a:r>
              <a:rPr lang="en-US" baseline="0" dirty="0" smtClean="0"/>
              <a:t> floor of a building in downtown Los Angeles – not the most accessible place for the public.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oh yes, we do it all with just 1.5 Librarians.  I’m ONE, and my Library Administrator is the .5 (He also oversees Records Management, which takes him away from the Library half of his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Obviously, the traditional service model does not work.  By the way, here is what I am looking at outside the window right now, so if it sounds like a heavy workload, at least I have an incredibly inspiring view.  In the photo on the left you can see the Hollywood Sign and famous Griffith Observatory, and out the other window is our iconic Union Station in the foreground of the downtown skyline.</a:t>
            </a:r>
            <a:endParaRPr lang="en-US" dirty="0" smtClean="0"/>
          </a:p>
          <a:p>
            <a:endParaRPr lang="en-US" dirty="0"/>
          </a:p>
        </p:txBody>
      </p:sp>
      <p:sp>
        <p:nvSpPr>
          <p:cNvPr id="4" name="Slide Number Placeholder 3"/>
          <p:cNvSpPr>
            <a:spLocks noGrp="1"/>
          </p:cNvSpPr>
          <p:nvPr>
            <p:ph type="sldNum" sz="quarter" idx="10"/>
          </p:nvPr>
        </p:nvSpPr>
        <p:spPr/>
        <p:txBody>
          <a:bodyPr/>
          <a:lstStyle/>
          <a:p>
            <a:fld id="{1DEC402B-9329-49E7-B8EC-7E372E9E26A7}" type="slidenum">
              <a:rPr lang="en-US" smtClean="0"/>
              <a:t>4</a:t>
            </a:fld>
            <a:endParaRPr lang="en-US"/>
          </a:p>
        </p:txBody>
      </p:sp>
    </p:spTree>
    <p:extLst>
      <p:ext uri="{BB962C8B-B14F-4D97-AF65-F5344CB8AC3E}">
        <p14:creationId xmlns:p14="http://schemas.microsoft.com/office/powerpoint/2010/main" val="2520158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want to highlight</a:t>
            </a:r>
            <a:r>
              <a:rPr lang="en-US" baseline="0" dirty="0" smtClean="0"/>
              <a:t> the value of storytelling – the personalized touch we can all bring to local history in building community.</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40</a:t>
            </a:fld>
            <a:endParaRPr lang="en-US"/>
          </a:p>
        </p:txBody>
      </p:sp>
    </p:spTree>
    <p:extLst>
      <p:ext uri="{BB962C8B-B14F-4D97-AF65-F5344CB8AC3E}">
        <p14:creationId xmlns:p14="http://schemas.microsoft.com/office/powerpoint/2010/main" val="4210788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asked a very good question awhile back:</a:t>
            </a:r>
            <a:r>
              <a:rPr lang="en-US" baseline="0" dirty="0" smtClean="0"/>
              <a:t>  “When were the first female streetcar operators hired?”</a:t>
            </a:r>
          </a:p>
          <a:p>
            <a:endParaRPr lang="en-US" baseline="0" dirty="0" smtClean="0"/>
          </a:p>
          <a:p>
            <a:r>
              <a:rPr lang="en-US" baseline="0" dirty="0" smtClean="0"/>
              <a:t>We knew the story of the “</a:t>
            </a:r>
            <a:r>
              <a:rPr lang="en-US" baseline="0" dirty="0" err="1" smtClean="0"/>
              <a:t>motormanettes</a:t>
            </a:r>
            <a:r>
              <a:rPr lang="en-US" baseline="0" dirty="0" smtClean="0"/>
              <a:t>,” but the public did not.  These women were hired to backfill key positions in operations when so many men had been sent off to fight in World War II.</a:t>
            </a:r>
          </a:p>
          <a:p>
            <a:endParaRPr lang="en-US" baseline="0" dirty="0" smtClean="0"/>
          </a:p>
          <a:p>
            <a:r>
              <a:rPr lang="en-US" baseline="0" dirty="0" smtClean="0"/>
              <a:t>When we researched even further, we discovered the first female operator was from long before World War II – and she was African-American!</a:t>
            </a:r>
          </a:p>
          <a:p>
            <a:endParaRPr lang="en-US" baseline="0" dirty="0" smtClean="0"/>
          </a:p>
          <a:p>
            <a:r>
              <a:rPr lang="en-US" baseline="0" dirty="0" smtClean="0"/>
              <a:t>On the right, you see Arcola </a:t>
            </a:r>
            <a:r>
              <a:rPr lang="en-US" baseline="0" dirty="0" err="1" smtClean="0"/>
              <a:t>Philpott</a:t>
            </a:r>
            <a:r>
              <a:rPr lang="en-US" baseline="0" dirty="0" smtClean="0"/>
              <a:t>, who drove a streetcar in the 1920s.  </a:t>
            </a:r>
          </a:p>
          <a:p>
            <a:endParaRPr lang="en-US" baseline="0" dirty="0" smtClean="0"/>
          </a:p>
          <a:p>
            <a:r>
              <a:rPr lang="en-US" baseline="0" dirty="0" smtClean="0"/>
              <a:t>When our “Expo Line” recently opened, the first two operators based on seniority were African American women, so this was a great opportunity for the Library to get out in front of the community and a lot of eyeballs with a story that everyone enjoyed hearing about.</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41</a:t>
            </a:fld>
            <a:endParaRPr lang="en-US"/>
          </a:p>
        </p:txBody>
      </p:sp>
    </p:spTree>
    <p:extLst>
      <p:ext uri="{BB962C8B-B14F-4D97-AF65-F5344CB8AC3E}">
        <p14:creationId xmlns:p14="http://schemas.microsoft.com/office/powerpoint/2010/main" val="3410944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to </a:t>
            </a:r>
            <a:r>
              <a:rPr lang="en-US" dirty="0" err="1" smtClean="0"/>
              <a:t>Historypin</a:t>
            </a:r>
            <a:r>
              <a:rPr lang="en-US" baseline="0" dirty="0" smtClean="0"/>
              <a:t> for a minute, it can also be used to tell stories.  We looked at the “LIST” view of images, but there is also a “TOURS” view, where you can lead users through images and other resources in a particular order.</a:t>
            </a:r>
          </a:p>
          <a:p>
            <a:endParaRPr lang="en-US" baseline="0" dirty="0" smtClean="0"/>
          </a:p>
          <a:p>
            <a:r>
              <a:rPr lang="en-US" baseline="0" dirty="0" smtClean="0"/>
              <a:t>We capitalized on an anniversary unrelated to Los Angeles to tell one of our stories.  The 2012 Summer Olympics in London was a perfect opportunity to relate the story behind the transportation component of the 1984 Summer Olympics in Los Angeles.</a:t>
            </a:r>
          </a:p>
          <a:p>
            <a:endParaRPr lang="en-US" baseline="0" dirty="0" smtClean="0"/>
          </a:p>
          <a:p>
            <a:r>
              <a:rPr lang="en-US" baseline="0" dirty="0" smtClean="0"/>
              <a:t>The ‘84 Games were the only Summer Olympics in modern history without rail to shuttle people between the venues.  It was all done by buses, and the games were a huge success and turned a profit.  So we built that story in </a:t>
            </a:r>
            <a:r>
              <a:rPr lang="en-US" baseline="0" dirty="0" err="1" smtClean="0"/>
              <a:t>Historypin</a:t>
            </a:r>
            <a:r>
              <a:rPr lang="en-US" baseline="0" dirty="0" smtClean="0"/>
              <a:t> and engaged a lot of users and new users along the way.</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42</a:t>
            </a:fld>
            <a:endParaRPr lang="en-US"/>
          </a:p>
        </p:txBody>
      </p:sp>
    </p:spTree>
    <p:extLst>
      <p:ext uri="{BB962C8B-B14F-4D97-AF65-F5344CB8AC3E}">
        <p14:creationId xmlns:p14="http://schemas.microsoft.com/office/powerpoint/2010/main" val="3966968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story of the 1984 Games became</a:t>
            </a:r>
            <a:r>
              <a:rPr lang="en-US" baseline="0" dirty="0" smtClean="0"/>
              <a:t> a platform for other kinds of storytelling.  Our Primary Resources Blog compliments our website in that it can feature longer stories that again, link to digitized documents, as well as photos, maps, video, and other resources.</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43</a:t>
            </a:fld>
            <a:endParaRPr lang="en-US"/>
          </a:p>
        </p:txBody>
      </p:sp>
    </p:spTree>
    <p:extLst>
      <p:ext uri="{BB962C8B-B14F-4D97-AF65-F5344CB8AC3E}">
        <p14:creationId xmlns:p14="http://schemas.microsoft.com/office/powerpoint/2010/main" val="432702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Normally not very compelling public service announcements were soon of high interest once we painted a full picture of how Los</a:t>
            </a:r>
            <a:r>
              <a:rPr lang="en-US" baseline="0" dirty="0" smtClean="0"/>
              <a:t> Angeles pulled this off.  Yes, that IS a screenshot of Phyllis Diller telling </a:t>
            </a:r>
            <a:r>
              <a:rPr lang="en-US" baseline="0" dirty="0" err="1" smtClean="0"/>
              <a:t>Angelenos</a:t>
            </a:r>
            <a:r>
              <a:rPr lang="en-US" baseline="0" dirty="0" smtClean="0"/>
              <a:t> during primetime television not to drive if you don’t have to!</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44</a:t>
            </a:fld>
            <a:endParaRPr lang="en-US"/>
          </a:p>
        </p:txBody>
      </p:sp>
    </p:spTree>
    <p:extLst>
      <p:ext uri="{BB962C8B-B14F-4D97-AF65-F5344CB8AC3E}">
        <p14:creationId xmlns:p14="http://schemas.microsoft.com/office/powerpoint/2010/main" val="480952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have dug deeper and deeper into our resources, it became</a:t>
            </a:r>
            <a:r>
              <a:rPr lang="en-US" baseline="0" dirty="0" smtClean="0"/>
              <a:t> apparent that we were actually creating new resources all on their own.</a:t>
            </a:r>
          </a:p>
          <a:p>
            <a:endParaRPr lang="en-US" baseline="0" dirty="0" smtClean="0"/>
          </a:p>
          <a:p>
            <a:r>
              <a:rPr lang="en-US" baseline="0" dirty="0" smtClean="0"/>
              <a:t>Here is a cover letter that accompanied a 1962 report for a monorail plan in Los Angeles.  In the wake of Disneyland opening in 1955, and a push by science fiction writer Ray Bradbury, several plans for monorail service around L.A. made it to the drafting table. </a:t>
            </a:r>
          </a:p>
          <a:p>
            <a:endParaRPr lang="en-US" baseline="0" dirty="0" smtClean="0"/>
          </a:p>
          <a:p>
            <a:r>
              <a:rPr lang="en-US" baseline="0" dirty="0" smtClean="0"/>
              <a:t>Monorails were futuristic and so was Los Angeles in the post-WWII building boom.</a:t>
            </a:r>
          </a:p>
          <a:p>
            <a:endParaRPr lang="en-US" baseline="0" dirty="0" smtClean="0"/>
          </a:p>
          <a:p>
            <a:r>
              <a:rPr lang="en-US" baseline="0" dirty="0" smtClean="0"/>
              <a:t>But this dusty old typewritten report looks rather dull, doesn’t it?</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45</a:t>
            </a:fld>
            <a:endParaRPr lang="en-US"/>
          </a:p>
        </p:txBody>
      </p:sp>
    </p:spTree>
    <p:extLst>
      <p:ext uri="{BB962C8B-B14F-4D97-AF65-F5344CB8AC3E}">
        <p14:creationId xmlns:p14="http://schemas.microsoft.com/office/powerpoint/2010/main" val="280450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a:t>
            </a:r>
            <a:r>
              <a:rPr lang="en-US" baseline="0" dirty="0" smtClean="0"/>
              <a:t> until you get to the illustrations!</a:t>
            </a:r>
          </a:p>
          <a:p>
            <a:endParaRPr lang="en-US" baseline="0" dirty="0" smtClean="0"/>
          </a:p>
          <a:p>
            <a:r>
              <a:rPr lang="en-US" baseline="0" dirty="0" smtClean="0"/>
              <a:t>Here is a rendering for the suspended monorail that would have zipped up the Los Angeles River from Long Beach to downtown.  How ridiculous looking is that thing?  It looks like something from THE JETSONS, right?</a:t>
            </a:r>
          </a:p>
          <a:p>
            <a:endParaRPr lang="en-US" baseline="0" dirty="0" smtClean="0"/>
          </a:p>
          <a:p>
            <a:r>
              <a:rPr lang="en-US" baseline="0" dirty="0" smtClean="0"/>
              <a:t>The rocket-like part on top of the rail serves no purpose, and neither do the “tailfins.”  I mean, what aerodynamic component is necessary when you are on a fixed-</a:t>
            </a:r>
            <a:r>
              <a:rPr lang="en-US" baseline="0" dirty="0" err="1" smtClean="0"/>
              <a:t>guideway</a:t>
            </a:r>
            <a:r>
              <a:rPr lang="en-US" baseline="0" dirty="0" smtClean="0"/>
              <a:t>?</a:t>
            </a:r>
          </a:p>
          <a:p>
            <a:endParaRPr lang="en-US" baseline="0" dirty="0" smtClean="0"/>
          </a:p>
          <a:p>
            <a:r>
              <a:rPr lang="en-US" baseline="0" dirty="0" smtClean="0"/>
              <a:t>So this is an opportunity to engage our users with some questions. Were the tailfins supposed to look futuristic? Were they meant to look like an expensive automobile of the era, making public transportation more palatable?  What WAS the design consideration for the whole thing?  </a:t>
            </a:r>
          </a:p>
          <a:p>
            <a:endParaRPr lang="en-US" baseline="0" dirty="0" smtClean="0"/>
          </a:p>
          <a:p>
            <a:r>
              <a:rPr lang="en-US" baseline="0" dirty="0" smtClean="0"/>
              <a:t>It is a thought-provoking image that I harvested from the report, and added to our Flickr collection, and used in a blog post and some tweets.  Before you know it, I am getting calls from two architects who have been selected to curate an exhibit at Los Angeles’ Architecture and Design Museum called “Never Built L.A.”</a:t>
            </a:r>
          </a:p>
          <a:p>
            <a:endParaRPr lang="en-US" baseline="0" dirty="0" smtClean="0"/>
          </a:p>
          <a:p>
            <a:r>
              <a:rPr lang="en-US" baseline="0" dirty="0" smtClean="0"/>
              <a:t>They found my image online and wanted to check out all sorts of things we had.  By harvesting embedded resources, we were able to reach new audiences – not just the two architects…</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46</a:t>
            </a:fld>
            <a:endParaRPr lang="en-US"/>
          </a:p>
        </p:txBody>
      </p:sp>
    </p:spTree>
    <p:extLst>
      <p:ext uri="{BB962C8B-B14F-4D97-AF65-F5344CB8AC3E}">
        <p14:creationId xmlns:p14="http://schemas.microsoft.com/office/powerpoint/2010/main" val="2795410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everyone</a:t>
            </a:r>
            <a:r>
              <a:rPr lang="en-US" baseline="0" dirty="0" smtClean="0"/>
              <a:t> who went to the exhibit.  And here you see on the right a replica of that image on the front of the museum next to the front door, so every attendee can see it, as well as everyone driving down Wilshire Boulevard, the grandest street in Los Angeles, across from our Los Angeles County Museum of Art.</a:t>
            </a:r>
          </a:p>
          <a:p>
            <a:endParaRPr lang="en-US" baseline="0" dirty="0" smtClean="0"/>
          </a:p>
          <a:p>
            <a:r>
              <a:rPr lang="en-US" baseline="0" dirty="0" smtClean="0"/>
              <a:t>It pays to leverage those embedded resources – so look closely for them, they are engagement opportunities no matter what size library you are!</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47</a:t>
            </a:fld>
            <a:endParaRPr lang="en-US"/>
          </a:p>
        </p:txBody>
      </p:sp>
    </p:spTree>
    <p:extLst>
      <p:ext uri="{BB962C8B-B14F-4D97-AF65-F5344CB8AC3E}">
        <p14:creationId xmlns:p14="http://schemas.microsoft.com/office/powerpoint/2010/main" val="3256523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another view of it – just think of the stories you can create</a:t>
            </a:r>
            <a:r>
              <a:rPr lang="en-US" baseline="0" dirty="0" smtClean="0"/>
              <a:t> from one photo – not unlike the stories being created in Kansas City as people interact with those 1940 WPA photographs of every building…</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48</a:t>
            </a:fld>
            <a:endParaRPr lang="en-US"/>
          </a:p>
        </p:txBody>
      </p:sp>
    </p:spTree>
    <p:extLst>
      <p:ext uri="{BB962C8B-B14F-4D97-AF65-F5344CB8AC3E}">
        <p14:creationId xmlns:p14="http://schemas.microsoft.com/office/powerpoint/2010/main" val="3592632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Looking forward, I am currently working with L.A. as Subject members in the </a:t>
            </a:r>
            <a:r>
              <a:rPr lang="en-US" baseline="0" dirty="0" err="1" smtClean="0"/>
              <a:t>Historypin</a:t>
            </a:r>
            <a:r>
              <a:rPr lang="en-US" baseline="0" dirty="0" smtClean="0"/>
              <a:t> environment to get more members’ digitized images uploaded to create an incredible experience for both the user and the participants.  It can only create closer working relationships and higher visibility for all, while users enjoy a robust mash-up of historic and contemporary Los Angeles.</a:t>
            </a:r>
          </a:p>
          <a:p>
            <a:endParaRPr lang="en-US" baseline="0" dirty="0" smtClean="0"/>
          </a:p>
          <a:p>
            <a:r>
              <a:rPr lang="en-US" baseline="0" dirty="0" smtClean="0"/>
              <a:t>I also hope we can partner with other organizations outside of the library/archive world who value this type of work as well. For example, the LA Conservancy.</a:t>
            </a:r>
          </a:p>
          <a:p>
            <a:endParaRPr lang="en-US" baseline="0" dirty="0" smtClean="0"/>
          </a:p>
          <a:p>
            <a:r>
              <a:rPr lang="en-US" baseline="0" dirty="0" smtClean="0"/>
              <a:t>While they don’t have collections, they do have extraordinary, trained docents who provide historical walking tours of Los Angeles.  Imagine a high-interest guided walking tour supplemented by “augmented reality” on your phone or tablet.  Pre-loaded tours could be accessed on loaned </a:t>
            </a:r>
            <a:r>
              <a:rPr lang="en-US" baseline="0" dirty="0" err="1" smtClean="0"/>
              <a:t>iPads</a:t>
            </a:r>
            <a:r>
              <a:rPr lang="en-US" baseline="0" dirty="0" smtClean="0"/>
              <a:t> – there’s lots of potential for cross-pollination with what people are doing in Museums as well.</a:t>
            </a:r>
          </a:p>
          <a:p>
            <a:endParaRPr lang="en-US" baseline="0" dirty="0" smtClean="0"/>
          </a:p>
          <a:p>
            <a:r>
              <a:rPr lang="en-US" baseline="0" dirty="0" smtClean="0"/>
              <a:t>The sky’s the limit, and I intend to explore how high we can fly with this one.</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49</a:t>
            </a:fld>
            <a:endParaRPr lang="en-US"/>
          </a:p>
        </p:txBody>
      </p:sp>
    </p:spTree>
    <p:extLst>
      <p:ext uri="{BB962C8B-B14F-4D97-AF65-F5344CB8AC3E}">
        <p14:creationId xmlns:p14="http://schemas.microsoft.com/office/powerpoint/2010/main" val="331629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could do an entire presentation about the collection and its history, but I want to talk to you about meeting the challenge of outreach through innovation despite being resource-challenged.  In the downturn of 2008, our Library took a 57% budget cut – yet we managed to come back swinging more successfully than ever, and here’s how.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image is from a 1946 report from a steel manufacturer that proposed removing all the sidewalks from downtown Los Angeles to make more room for cars.  Long fascinating story, but clearly this never ended up happening!)</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a:t>
            </a:fld>
            <a:endParaRPr lang="en-US"/>
          </a:p>
        </p:txBody>
      </p:sp>
    </p:spTree>
    <p:extLst>
      <p:ext uri="{BB962C8B-B14F-4D97-AF65-F5344CB8AC3E}">
        <p14:creationId xmlns:p14="http://schemas.microsoft.com/office/powerpoint/2010/main" val="3249682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t>
            </a:r>
            <a:r>
              <a:rPr lang="en-US" baseline="0" dirty="0" smtClean="0"/>
              <a:t> how about </a:t>
            </a:r>
            <a:r>
              <a:rPr lang="en-US" baseline="0" dirty="0" err="1" smtClean="0"/>
              <a:t>takin</a:t>
            </a:r>
            <a:r>
              <a:rPr lang="en-US" baseline="0" dirty="0" smtClean="0"/>
              <a:t>’ it to the streets?</a:t>
            </a:r>
          </a:p>
          <a:p>
            <a:endParaRPr lang="en-US" baseline="0" dirty="0" smtClean="0"/>
          </a:p>
          <a:p>
            <a:r>
              <a:rPr lang="en-US" baseline="0" dirty="0" smtClean="0"/>
              <a:t>Last year, we celebrated the 75</a:t>
            </a:r>
            <a:r>
              <a:rPr lang="en-US" baseline="30000" dirty="0" smtClean="0"/>
              <a:t>th</a:t>
            </a:r>
            <a:r>
              <a:rPr lang="en-US" baseline="0" dirty="0" smtClean="0"/>
              <a:t> anniversary of our historic Union Station.  This occasion served as the role-out of Metro’s prototype interactive transit kiosks.</a:t>
            </a:r>
          </a:p>
          <a:p>
            <a:endParaRPr lang="en-US" baseline="0" dirty="0" smtClean="0"/>
          </a:p>
          <a:p>
            <a:r>
              <a:rPr lang="en-US" baseline="0" dirty="0" smtClean="0"/>
              <a:t>These digital fixtures feature </a:t>
            </a:r>
            <a:r>
              <a:rPr lang="en-US" baseline="0" dirty="0" err="1" smtClean="0"/>
              <a:t>wayfinding</a:t>
            </a:r>
            <a:r>
              <a:rPr lang="en-US" baseline="0" dirty="0" smtClean="0"/>
              <a:t>, how to buy a ticket, how to get from point A to point B, information about public art in each station, etc.</a:t>
            </a:r>
          </a:p>
          <a:p>
            <a:endParaRPr lang="en-US" baseline="0" dirty="0" smtClean="0"/>
          </a:p>
          <a:p>
            <a:r>
              <a:rPr lang="en-US" baseline="0" dirty="0" smtClean="0"/>
              <a:t>But our Director of web and mobile asked me if I wanted to develop content for the kiosks as well.  Short answer: </a:t>
            </a:r>
            <a:r>
              <a:rPr lang="en-US" b="1" baseline="0" dirty="0" smtClean="0"/>
              <a:t>OF COURSE!</a:t>
            </a:r>
          </a:p>
          <a:p>
            <a:endParaRPr lang="en-US" b="1" baseline="0" dirty="0" smtClean="0"/>
          </a:p>
          <a:p>
            <a:r>
              <a:rPr lang="en-US" b="0" baseline="0" dirty="0" smtClean="0"/>
              <a:t>I knew that the </a:t>
            </a:r>
            <a:r>
              <a:rPr lang="en-US" b="0" baseline="0" dirty="0" err="1" smtClean="0"/>
              <a:t>Tiki</a:t>
            </a:r>
            <a:r>
              <a:rPr lang="en-US" b="0" baseline="0" dirty="0" smtClean="0"/>
              <a:t>-Toki timelines outlined earlier would be a great product to tell the story of Union Station, so I created on that went from the birth of the architect John Parkinson to the current Master Plan for the Station</a:t>
            </a:r>
            <a:endParaRPr lang="en-US" b="0" dirty="0"/>
          </a:p>
        </p:txBody>
      </p:sp>
      <p:sp>
        <p:nvSpPr>
          <p:cNvPr id="4" name="Slide Number Placeholder 3"/>
          <p:cNvSpPr>
            <a:spLocks noGrp="1"/>
          </p:cNvSpPr>
          <p:nvPr>
            <p:ph type="sldNum" sz="quarter" idx="10"/>
          </p:nvPr>
        </p:nvSpPr>
        <p:spPr/>
        <p:txBody>
          <a:bodyPr/>
          <a:lstStyle/>
          <a:p>
            <a:fld id="{11F31D6D-0650-4DA1-B5DF-16AB7451A1A0}" type="slidenum">
              <a:rPr lang="en-US" smtClean="0"/>
              <a:t>50</a:t>
            </a:fld>
            <a:endParaRPr lang="en-US"/>
          </a:p>
        </p:txBody>
      </p:sp>
    </p:spTree>
    <p:extLst>
      <p:ext uri="{BB962C8B-B14F-4D97-AF65-F5344CB8AC3E}">
        <p14:creationId xmlns:p14="http://schemas.microsoft.com/office/powerpoint/2010/main" val="1640715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very unflattering photo of yours truly</a:t>
            </a:r>
            <a:r>
              <a:rPr lang="en-US" baseline="0" dirty="0" smtClean="0"/>
              <a:t> giving a demonstration of the timeline to some guests.  You can see the chronology slider at the bottom, and each data point opens to expand up to the full screen for users to interact with.  It was a smashing success, and it really engaged our users.</a:t>
            </a:r>
          </a:p>
          <a:p>
            <a:endParaRPr lang="en-US" baseline="0" dirty="0" smtClean="0"/>
          </a:p>
          <a:p>
            <a:r>
              <a:rPr lang="en-US" baseline="0" dirty="0" smtClean="0"/>
              <a:t>You can do this too, on a smaller scale perhaps.  A lot of hotels have these vertical “View Sonic” monitors in their lobby.  What a great place to start, by promoting your library services to visitors, right?</a:t>
            </a:r>
          </a:p>
          <a:p>
            <a:endParaRPr lang="en-US" baseline="0" dirty="0" smtClean="0"/>
          </a:p>
          <a:p>
            <a:r>
              <a:rPr lang="en-US" baseline="0" dirty="0" smtClean="0"/>
              <a:t>Behind my hand, you can see an image that merits some mention here.</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51</a:t>
            </a:fld>
            <a:endParaRPr lang="en-US"/>
          </a:p>
        </p:txBody>
      </p:sp>
    </p:spTree>
    <p:extLst>
      <p:ext uri="{BB962C8B-B14F-4D97-AF65-F5344CB8AC3E}">
        <p14:creationId xmlns:p14="http://schemas.microsoft.com/office/powerpoint/2010/main" val="3372941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the 1968 proposal for “METRO PORT,” the newfangled</a:t>
            </a:r>
            <a:r>
              <a:rPr lang="en-US" baseline="0" dirty="0" smtClean="0"/>
              <a:t> way to get from downtown to Los Angeles International Airport.</a:t>
            </a:r>
          </a:p>
          <a:p>
            <a:endParaRPr lang="en-US" baseline="0" dirty="0" smtClean="0"/>
          </a:p>
          <a:p>
            <a:r>
              <a:rPr lang="en-US" baseline="0" dirty="0" smtClean="0"/>
              <a:t>Essentially, you would take a train or park your car at the Metro Port, and board a bus that would be lifted up by a helicopter to whisk you away.  I thought for sure, “NO. WAY.”  This is totally some kind of joke.</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52</a:t>
            </a:fld>
            <a:endParaRPr lang="en-US"/>
          </a:p>
        </p:txBody>
      </p:sp>
    </p:spTree>
    <p:extLst>
      <p:ext uri="{BB962C8B-B14F-4D97-AF65-F5344CB8AC3E}">
        <p14:creationId xmlns:p14="http://schemas.microsoft.com/office/powerpoint/2010/main" val="1130910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further research</a:t>
            </a:r>
            <a:r>
              <a:rPr lang="en-US" baseline="0" dirty="0" smtClean="0"/>
              <a:t> led me to the UCLA Special Collections where they had images of the model built and which were seriously considered.  I have done a lot of crazy things in my life, but getting in a bus lifted up by the claws of a helicopter is not – and never will be – one of them.</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53</a:t>
            </a:fld>
            <a:endParaRPr lang="en-US"/>
          </a:p>
        </p:txBody>
      </p:sp>
    </p:spTree>
    <p:extLst>
      <p:ext uri="{BB962C8B-B14F-4D97-AF65-F5344CB8AC3E}">
        <p14:creationId xmlns:p14="http://schemas.microsoft.com/office/powerpoint/2010/main" val="93637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all of these projects, it is hard to keep track of everything in one place,</a:t>
            </a:r>
            <a:r>
              <a:rPr lang="en-US" baseline="0" dirty="0" smtClean="0"/>
              <a:t> which is why it is worth considering building a knowledge base.</a:t>
            </a:r>
          </a:p>
          <a:p>
            <a:endParaRPr lang="en-US" baseline="0" dirty="0" smtClean="0"/>
          </a:p>
          <a:p>
            <a:r>
              <a:rPr lang="en-US" baseline="0" dirty="0" smtClean="0"/>
              <a:t>Consider this a giant FAQ of library information.  A place you can share all of your frequently asked questions.  I am a very strong advocate of Wikipedia, and we could definitely just build pages there.</a:t>
            </a:r>
          </a:p>
          <a:p>
            <a:endParaRPr lang="en-US" baseline="0" dirty="0" smtClean="0"/>
          </a:p>
          <a:p>
            <a:r>
              <a:rPr lang="en-US" baseline="0" dirty="0" smtClean="0"/>
              <a:t>But there are two drawbacks to that.  We are highly specialized in what our organization does, and we have no control over other people editing our pages with potentially wrong information, and no staffing to stay on top of that.  Also, our own product allows us to track how many people are using it and what they are looking for.</a:t>
            </a:r>
          </a:p>
          <a:p>
            <a:endParaRPr lang="en-US" baseline="0" dirty="0" smtClean="0"/>
          </a:p>
          <a:p>
            <a:r>
              <a:rPr lang="en-US" baseline="0" dirty="0" smtClean="0"/>
              <a:t>But for public and academic libraries, it is DEFINITELY worthwhile to consider building a presence on Wikipedia.  Not just for your institution, but for your community.  Libraries have an incredible opportunity to manage how their communities are defined online.  Did you know that when you do a Google Search, and that box of concise information shows up on the right, that is taken directly from Wikipedia?  So while you may not have any say over the search engine optimization of Google Search Results of anything to do with your community, you DO have a say over what Wikipedia says about you, and you should consider playing a role in that.</a:t>
            </a:r>
          </a:p>
          <a:p>
            <a:endParaRPr lang="en-US" baseline="0" dirty="0" smtClean="0"/>
          </a:p>
          <a:p>
            <a:r>
              <a:rPr lang="en-US" baseline="0" dirty="0" smtClean="0"/>
              <a:t>There are a lot of libraries now fully engaged in Wikipedia “Edit-A-Thons,” crowdsourcing users to work with primary resources to create Wikipedia pages. We don’t have time to go into that here, but you not only get a more robust Wikipedia presence, but you are engaging users and building community at the same time.</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54</a:t>
            </a:fld>
            <a:endParaRPr lang="en-US"/>
          </a:p>
        </p:txBody>
      </p:sp>
    </p:spTree>
    <p:extLst>
      <p:ext uri="{BB962C8B-B14F-4D97-AF65-F5344CB8AC3E}">
        <p14:creationId xmlns:p14="http://schemas.microsoft.com/office/powerpoint/2010/main" val="36362554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final strategic direction is digital data alchemy.  We live in an increasingly digital world.  Even the smallest towns produce a lot of born-digital data.  What is being done with it?  What should, if anything, libraries do with it?</a:t>
            </a:r>
            <a:endParaRPr lang="en-US" dirty="0"/>
          </a:p>
        </p:txBody>
      </p:sp>
      <p:sp>
        <p:nvSpPr>
          <p:cNvPr id="4" name="Slide Number Placeholder 3"/>
          <p:cNvSpPr>
            <a:spLocks noGrp="1"/>
          </p:cNvSpPr>
          <p:nvPr>
            <p:ph type="sldNum" sz="quarter" idx="10"/>
          </p:nvPr>
        </p:nvSpPr>
        <p:spPr/>
        <p:txBody>
          <a:bodyPr/>
          <a:lstStyle/>
          <a:p>
            <a:fld id="{1DEC402B-9329-49E7-B8EC-7E372E9E26A7}" type="slidenum">
              <a:rPr lang="en-US" smtClean="0"/>
              <a:t>55</a:t>
            </a:fld>
            <a:endParaRPr lang="en-US"/>
          </a:p>
        </p:txBody>
      </p:sp>
    </p:spTree>
    <p:extLst>
      <p:ext uri="{BB962C8B-B14F-4D97-AF65-F5344CB8AC3E}">
        <p14:creationId xmlns:p14="http://schemas.microsoft.com/office/powerpoint/2010/main" val="17435888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next frontier for librarians.</a:t>
            </a:r>
            <a:r>
              <a:rPr lang="en-US" baseline="0" dirty="0" smtClean="0"/>
              <a:t>  There is so much opportunity here, it is its own presentation.  But let’s just cover a few basics.</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56</a:t>
            </a:fld>
            <a:endParaRPr lang="en-US"/>
          </a:p>
        </p:txBody>
      </p:sp>
    </p:spTree>
    <p:extLst>
      <p:ext uri="{BB962C8B-B14F-4D97-AF65-F5344CB8AC3E}">
        <p14:creationId xmlns:p14="http://schemas.microsoft.com/office/powerpoint/2010/main" val="22685522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From the beginning of time until the year 2003, we humans created 5 </a:t>
            </a:r>
            <a:r>
              <a:rPr lang="en-US" dirty="0" err="1" smtClean="0"/>
              <a:t>exabytes</a:t>
            </a:r>
            <a:r>
              <a:rPr lang="en-US" dirty="0" smtClean="0"/>
              <a:t> of data (5 billion gigabytes). In</a:t>
            </a:r>
            <a:r>
              <a:rPr lang="en-US" baseline="0" dirty="0" smtClean="0"/>
              <a:t> the year 2011, we created that much data EVERY TWO DAYS.  In other words, 90% of all the data in the world was created 2009-2011.</a:t>
            </a:r>
          </a:p>
          <a:p>
            <a:pPr marL="171450" indent="-171450">
              <a:buFont typeface="Arial" panose="020B0604020202020204" pitchFamily="34" charset="0"/>
              <a:buChar char="•"/>
            </a:pPr>
            <a:r>
              <a:rPr lang="en-US" baseline="0" dirty="0" smtClean="0"/>
              <a:t>Again, from 2011, 10% of all the photos ever taken in history, were taken that year.</a:t>
            </a:r>
          </a:p>
          <a:p>
            <a:pPr marL="171450" indent="-171450">
              <a:buFont typeface="Arial" panose="020B0604020202020204" pitchFamily="34" charset="0"/>
              <a:buChar char="•"/>
            </a:pPr>
            <a:r>
              <a:rPr lang="en-US" baseline="0" dirty="0" smtClean="0"/>
              <a:t>Every hour, we create enough internet traffic to fill 7 billion DVDs. (Every hour!)</a:t>
            </a:r>
          </a:p>
          <a:p>
            <a:pPr marL="171450" indent="-171450">
              <a:buFont typeface="Arial" panose="020B0604020202020204" pitchFamily="34" charset="0"/>
              <a:buChar char="•"/>
            </a:pPr>
            <a:r>
              <a:rPr lang="en-US" baseline="0" dirty="0" smtClean="0"/>
              <a:t>The amount of data generated between 2012 and 2015 was expected to double.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Data is not generated only at the national or even state level.  Look at all of the information being generated at the county or city level. By Universities and private enterprise that is sharing it on the web.  Think about all the micro-level data being generated by drone photography.  So we can imagine what this is like at the local level.</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57</a:t>
            </a:fld>
            <a:endParaRPr lang="en-US"/>
          </a:p>
        </p:txBody>
      </p:sp>
    </p:spTree>
    <p:extLst>
      <p:ext uri="{BB962C8B-B14F-4D97-AF65-F5344CB8AC3E}">
        <p14:creationId xmlns:p14="http://schemas.microsoft.com/office/powerpoint/2010/main" val="4286859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food for thought.  A city in the heart of the Silicon Valley in California (which shall remain nameless) recently went to the “open data by default” mode.</a:t>
            </a:r>
          </a:p>
          <a:p>
            <a:endParaRPr lang="en-US" baseline="0" dirty="0" smtClean="0"/>
          </a:p>
          <a:p>
            <a:r>
              <a:rPr lang="en-US" baseline="0" dirty="0" smtClean="0"/>
              <a:t>In other words, in the name of government transparency and adhering to sunshine laws, all city-generated data would be shared unless it was security sensitive or needed to be redacted.  This is great for app development, urban planners, and others.</a:t>
            </a:r>
          </a:p>
          <a:p>
            <a:endParaRPr lang="en-US" baseline="0" dirty="0" smtClean="0"/>
          </a:p>
          <a:p>
            <a:r>
              <a:rPr lang="en-US" baseline="0" dirty="0" smtClean="0"/>
              <a:t>So I wanted to contact the Library to see what role they would be playing in collecting the data. Hosting it.  Providing access to it or teaching the public how to use it.  The answer I got:  “Oh, we don’t want to get involved in that.”</a:t>
            </a:r>
          </a:p>
          <a:p>
            <a:endParaRPr lang="en-US" baseline="0" dirty="0" smtClean="0"/>
          </a:p>
          <a:p>
            <a:r>
              <a:rPr lang="en-US" baseline="0" dirty="0" smtClean="0"/>
              <a:t>Umm… OK.  This is information about your own city, and just because it is in a new format or media that you might not be totally comfortable with, that means you are not going to get “involved?”</a:t>
            </a:r>
          </a:p>
          <a:p>
            <a:endParaRPr lang="en-US" baseline="0" dirty="0" smtClean="0"/>
          </a:p>
          <a:p>
            <a:r>
              <a:rPr lang="en-US" baseline="0" dirty="0" smtClean="0"/>
              <a:t>Now mind you this is in the heart of Silicon Valley.  I just don’t get it.  We need to find ways to keep up, and many people are stepping up to keep up.  We have collected and diligently work with patrons in their use of government publications and census data in print for decades, so why the change? Why aren’t we all changing?</a:t>
            </a:r>
          </a:p>
          <a:p>
            <a:endParaRPr lang="en-US" baseline="0" dirty="0" smtClean="0"/>
          </a:p>
          <a:p>
            <a:r>
              <a:rPr lang="en-US" baseline="0" dirty="0" smtClean="0"/>
              <a:t>It is something we will have to deal with more and more, so I pose to you that the time to think about it is NOW.</a:t>
            </a:r>
          </a:p>
          <a:p>
            <a:endParaRPr lang="en-US" baseline="0" dirty="0" smtClean="0"/>
          </a:p>
          <a:p>
            <a:r>
              <a:rPr lang="en-US" baseline="0" dirty="0" smtClean="0"/>
              <a:t>And what you’re looking at here is a rendering from the 1982 proposed downtown People Mover. Because we all know that white go-go boots really are the go-to work uniform of the smart set in the financial district.</a:t>
            </a:r>
          </a:p>
        </p:txBody>
      </p:sp>
      <p:sp>
        <p:nvSpPr>
          <p:cNvPr id="4" name="Slide Number Placeholder 3"/>
          <p:cNvSpPr>
            <a:spLocks noGrp="1"/>
          </p:cNvSpPr>
          <p:nvPr>
            <p:ph type="sldNum" sz="quarter" idx="10"/>
          </p:nvPr>
        </p:nvSpPr>
        <p:spPr/>
        <p:txBody>
          <a:bodyPr/>
          <a:lstStyle/>
          <a:p>
            <a:fld id="{1DEC402B-9329-49E7-B8EC-7E372E9E26A7}" type="slidenum">
              <a:rPr lang="en-US" smtClean="0"/>
              <a:t>58</a:t>
            </a:fld>
            <a:endParaRPr lang="en-US"/>
          </a:p>
        </p:txBody>
      </p:sp>
    </p:spTree>
    <p:extLst>
      <p:ext uri="{BB962C8B-B14F-4D97-AF65-F5344CB8AC3E}">
        <p14:creationId xmlns:p14="http://schemas.microsoft.com/office/powerpoint/2010/main" val="6985053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where do we go from here?  I have really enjoyed this opportunity to speak to you, and toss out some considerations for you.  I would love to hear from you, and you’ll find my email address in the final slide.</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59</a:t>
            </a:fld>
            <a:endParaRPr lang="en-US"/>
          </a:p>
        </p:txBody>
      </p:sp>
    </p:spTree>
    <p:extLst>
      <p:ext uri="{BB962C8B-B14F-4D97-AF65-F5344CB8AC3E}">
        <p14:creationId xmlns:p14="http://schemas.microsoft.com/office/powerpoint/2010/main" val="373972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purposes of this talk, I have identified THREE of those STRATEGIC  DIRECTIONS as roles that you may want to investigate further:</a:t>
            </a:r>
          </a:p>
          <a:p>
            <a:endParaRPr lang="en-US" baseline="0" dirty="0" smtClean="0"/>
          </a:p>
          <a:p>
            <a:r>
              <a:rPr lang="en-US" baseline="0" dirty="0" smtClean="0"/>
              <a:t>They are:</a:t>
            </a:r>
          </a:p>
          <a:p>
            <a:endParaRPr lang="en-US" baseline="0" dirty="0" smtClean="0"/>
          </a:p>
          <a:p>
            <a:pPr marL="171450" indent="-171450">
              <a:buFont typeface="Arial" panose="020B0604020202020204" pitchFamily="34" charset="0"/>
              <a:buChar char="•"/>
            </a:pPr>
            <a:r>
              <a:rPr lang="en-US" baseline="0" dirty="0" smtClean="0"/>
              <a:t>News aggregation and dissemination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Community </a:t>
            </a:r>
            <a:r>
              <a:rPr lang="en-US" baseline="0" dirty="0" err="1" smtClean="0"/>
              <a:t>curation</a:t>
            </a: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And what I refer to as Digital Data </a:t>
            </a:r>
            <a:r>
              <a:rPr lang="en-US" baseline="0" dirty="0" err="1" smtClean="0"/>
              <a:t>Alcheny</a:t>
            </a:r>
            <a:endParaRPr lang="en-US" baseline="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FFECA5DE-4C59-4951-857D-B6DBA0EAA46F}" type="slidenum">
              <a:rPr lang="en-US" smtClean="0"/>
              <a:t>6</a:t>
            </a:fld>
            <a:endParaRPr lang="en-US"/>
          </a:p>
        </p:txBody>
      </p:sp>
    </p:spTree>
    <p:extLst>
      <p:ext uri="{BB962C8B-B14F-4D97-AF65-F5344CB8AC3E}">
        <p14:creationId xmlns:p14="http://schemas.microsoft.com/office/powerpoint/2010/main" val="262709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close out the presentation with just one more story – something that illustrates</a:t>
            </a:r>
            <a:r>
              <a:rPr lang="en-US" baseline="0" dirty="0" smtClean="0"/>
              <a:t> just where some of these endeavors can take you, so be prepared…TO SUCCEED!</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60</a:t>
            </a:fld>
            <a:endParaRPr lang="en-US"/>
          </a:p>
        </p:txBody>
      </p:sp>
    </p:spTree>
    <p:extLst>
      <p:ext uri="{BB962C8B-B14F-4D97-AF65-F5344CB8AC3E}">
        <p14:creationId xmlns:p14="http://schemas.microsoft.com/office/powerpoint/2010/main" val="1297100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mentioned to you early</a:t>
            </a:r>
            <a:r>
              <a:rPr lang="en-US" baseline="0" dirty="0" smtClean="0"/>
              <a:t> on that the first call for a subway in Los Angeles was in 1911.  Several years ago, one of the first things I did was to round up all of the historic traffic plans for Los Angeles during the era before public governance, until 1957.</a:t>
            </a:r>
          </a:p>
          <a:p>
            <a:endParaRPr lang="en-US" baseline="0" dirty="0" smtClean="0"/>
          </a:p>
          <a:p>
            <a:r>
              <a:rPr lang="en-US" baseline="0" dirty="0" smtClean="0"/>
              <a:t>I digitized them and created a web page for them.</a:t>
            </a:r>
          </a:p>
          <a:p>
            <a:endParaRPr lang="en-US" baseline="0" dirty="0" smtClean="0"/>
          </a:p>
          <a:p>
            <a:r>
              <a:rPr lang="en-US" baseline="0" dirty="0" smtClean="0"/>
              <a:t>I got a call from a curator at the Getty Museum who wanted to look at the originals.  Now, I know you are out of state, but you just don’t say no to The Getty.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61</a:t>
            </a:fld>
            <a:endParaRPr lang="en-US"/>
          </a:p>
        </p:txBody>
      </p:sp>
    </p:spTree>
    <p:extLst>
      <p:ext uri="{BB962C8B-B14F-4D97-AF65-F5344CB8AC3E}">
        <p14:creationId xmlns:p14="http://schemas.microsoft.com/office/powerpoint/2010/main" val="2249818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ended up asking to use several</a:t>
            </a:r>
            <a:r>
              <a:rPr lang="en-US" baseline="0" dirty="0" smtClean="0"/>
              <a:t> of our items for a prominent exhibit two years ago which brought us ever more attention.</a:t>
            </a:r>
          </a:p>
          <a:p>
            <a:endParaRPr lang="en-US" baseline="0" dirty="0" smtClean="0"/>
          </a:p>
          <a:p>
            <a:r>
              <a:rPr lang="en-US" baseline="0" dirty="0" smtClean="0"/>
              <a:t>A few months later, I got a call from a curator at the National Building Museum in Washington, D.C.  It turns out that the exhibit was now going to move on the nation’s capital, and he was asking permission to re-photograph one of our digitized archive reports.</a:t>
            </a:r>
          </a:p>
          <a:p>
            <a:endParaRPr lang="en-US" baseline="0" dirty="0" smtClean="0"/>
          </a:p>
          <a:p>
            <a:r>
              <a:rPr lang="en-US" baseline="0" dirty="0" smtClean="0"/>
              <a:t>I said, Sure, but the Getty had already photographed everything at .TIF file high-resolution, so why did he need to re-do it?</a:t>
            </a:r>
          </a:p>
          <a:p>
            <a:endParaRPr lang="en-US" baseline="0" dirty="0" smtClean="0"/>
          </a:p>
          <a:p>
            <a:r>
              <a:rPr lang="en-US" baseline="0" dirty="0" smtClean="0"/>
              <a:t>And he told me that it was because he wanted to use it for another purpose….</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62</a:t>
            </a:fld>
            <a:endParaRPr lang="en-US"/>
          </a:p>
        </p:txBody>
      </p:sp>
    </p:spTree>
    <p:extLst>
      <p:ext uri="{BB962C8B-B14F-4D97-AF65-F5344CB8AC3E}">
        <p14:creationId xmlns:p14="http://schemas.microsoft.com/office/powerpoint/2010/main" val="1755475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needed to be blown up to 12 feet tall at the</a:t>
            </a:r>
            <a:r>
              <a:rPr lang="en-US" baseline="0" dirty="0" smtClean="0"/>
              <a:t> entrance to the Transportation Gallery in the National Building Museum.</a:t>
            </a:r>
          </a:p>
          <a:p>
            <a:endParaRPr lang="en-US" baseline="0" dirty="0" smtClean="0"/>
          </a:p>
          <a:p>
            <a:r>
              <a:rPr lang="en-US" baseline="0" dirty="0" smtClean="0"/>
              <a:t>You can’t put a price on being able to tell you CEO that some of your dusty old reports were now the focal point of a museum exhibit in Washington, D.C.</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63</a:t>
            </a:fld>
            <a:endParaRPr lang="en-US"/>
          </a:p>
        </p:txBody>
      </p:sp>
    </p:spTree>
    <p:extLst>
      <p:ext uri="{BB962C8B-B14F-4D97-AF65-F5344CB8AC3E}">
        <p14:creationId xmlns:p14="http://schemas.microsoft.com/office/powerpoint/2010/main" val="18329366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thank you again, and to encourage you to buddy up, assist</a:t>
            </a:r>
            <a:r>
              <a:rPr lang="en-US" baseline="0" dirty="0" smtClean="0"/>
              <a:t> each other, collaborate, not be afraid or embarrassed to ask for help, and to send me an email if you would like more information...</a:t>
            </a:r>
          </a:p>
          <a:p>
            <a:endParaRPr lang="en-US" baseline="0" dirty="0" smtClean="0"/>
          </a:p>
          <a:p>
            <a:r>
              <a:rPr lang="en-US" baseline="0" dirty="0" smtClean="0"/>
              <a:t>AND I do make myself available for staff development talks and strategic planning as related to social media, digitization and user engagement as well…</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64</a:t>
            </a:fld>
            <a:endParaRPr lang="en-US"/>
          </a:p>
        </p:txBody>
      </p:sp>
    </p:spTree>
    <p:extLst>
      <p:ext uri="{BB962C8B-B14F-4D97-AF65-F5344CB8AC3E}">
        <p14:creationId xmlns:p14="http://schemas.microsoft.com/office/powerpoint/2010/main" val="14477750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with that – shall we open it up for questions?</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65</a:t>
            </a:fld>
            <a:endParaRPr lang="en-US"/>
          </a:p>
        </p:txBody>
      </p:sp>
    </p:spTree>
    <p:extLst>
      <p:ext uri="{BB962C8B-B14F-4D97-AF65-F5344CB8AC3E}">
        <p14:creationId xmlns:p14="http://schemas.microsoft.com/office/powerpoint/2010/main" val="14830477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EC402B-9329-49E7-B8EC-7E372E9E26A7}" type="slidenum">
              <a:rPr lang="en-US" smtClean="0"/>
              <a:t>66</a:t>
            </a:fld>
            <a:endParaRPr lang="en-US"/>
          </a:p>
        </p:txBody>
      </p:sp>
    </p:spTree>
    <p:extLst>
      <p:ext uri="{BB962C8B-B14F-4D97-AF65-F5344CB8AC3E}">
        <p14:creationId xmlns:p14="http://schemas.microsoft.com/office/powerpoint/2010/main" val="880646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start with news aggregation and dissemination.  </a:t>
            </a:r>
            <a:r>
              <a:rPr lang="en-US" b="1" baseline="0" dirty="0" smtClean="0"/>
              <a:t>Why would a library want to get involved in THIS?</a:t>
            </a:r>
          </a:p>
          <a:p>
            <a:endParaRPr lang="en-US" baseline="0" dirty="0" smtClean="0"/>
          </a:p>
          <a:p>
            <a:r>
              <a:rPr lang="en-US" baseline="0" dirty="0" smtClean="0"/>
              <a:t>As libraries strive to position themselves in an increasingly technological world as not just RELEVANT, but VITAL, one strategic direction is to leverage our expertise as information professionals in GATHERING and PUSHING organizational or community news from a variety of sources into a must-read digest.</a:t>
            </a:r>
          </a:p>
          <a:p>
            <a:endParaRPr lang="en-US" baseline="0" dirty="0" smtClean="0"/>
          </a:p>
          <a:p>
            <a:r>
              <a:rPr lang="en-US" baseline="0" dirty="0" smtClean="0"/>
              <a:t>So what are we looking at here.  On the left is a traditional newsstand, circa 1950s.  On the RIGHT, a contemporary or “MODERN” newsstand.  What’s so MODERN about it?  The HOUSING of the structure holding the media, not the TYPE of media, or the WAY in which the consumer accesses the information contained IN IT.  </a:t>
            </a:r>
          </a:p>
          <a:p>
            <a:endParaRPr lang="en-US" baseline="0" dirty="0" smtClean="0"/>
          </a:p>
          <a:p>
            <a:r>
              <a:rPr lang="en-US" baseline="0" dirty="0" smtClean="0"/>
              <a:t>The consumer still has to make their choice based on past experience with a particular publication, or what they see on the cover (given that you aren’t supposed to stand there and read the entire publication).</a:t>
            </a:r>
          </a:p>
          <a:p>
            <a:endParaRPr lang="en-US" baseline="0" dirty="0" smtClean="0"/>
          </a:p>
          <a:p>
            <a:r>
              <a:rPr lang="en-US" baseline="0" dirty="0" smtClean="0"/>
              <a:t>The consumer has to TAKE THEIR CHANCES on what they find inside will be important or interesting to them.  And with broadcast news, it’s whatever fits into a pre-determined time period.</a:t>
            </a:r>
          </a:p>
          <a:p>
            <a:endParaRPr lang="en-US" baseline="0" dirty="0" smtClean="0"/>
          </a:p>
          <a:p>
            <a:r>
              <a:rPr lang="en-US" baseline="0" dirty="0" smtClean="0"/>
              <a:t>But new tools allow libraries to BREAK DOWN those restrictions.  This isn’t about replacing news sources – or even newsstands – it’s ABOUT CONTRIBUTING TO THE QUALITY OF LIFE OF THE USERS.  Aggregating news and information helps them do their jobs or live their lives better without the DISTRACTION FROM, or LABOR </a:t>
            </a:r>
            <a:r>
              <a:rPr lang="en-US" b="1" baseline="0" dirty="0" smtClean="0"/>
              <a:t>OF</a:t>
            </a:r>
            <a:r>
              <a:rPr lang="en-US" baseline="0" dirty="0" smtClean="0"/>
              <a:t> finding information they want…need…or even don’t realize they need.</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7</a:t>
            </a:fld>
            <a:endParaRPr lang="en-US"/>
          </a:p>
        </p:txBody>
      </p:sp>
    </p:spTree>
    <p:extLst>
      <p:ext uri="{BB962C8B-B14F-4D97-AF65-F5344CB8AC3E}">
        <p14:creationId xmlns:p14="http://schemas.microsoft.com/office/powerpoint/2010/main" val="293611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factors</a:t>
            </a:r>
            <a:r>
              <a:rPr lang="en-US" baseline="0" dirty="0" smtClean="0"/>
              <a:t> contribute to how news today is generated, published, disseminated, consumed and shared.</a:t>
            </a:r>
            <a:r>
              <a:rPr lang="en-US" baseline="0" dirty="0"/>
              <a:t> </a:t>
            </a:r>
            <a:r>
              <a:rPr lang="en-US" baseline="0" dirty="0" smtClean="0"/>
              <a:t> In many ways, the radical changes to news and journalism mirror the rapid evolution of libraries in recent years.</a:t>
            </a:r>
          </a:p>
          <a:p>
            <a:endParaRPr lang="en-US" baseline="0" dirty="0" smtClean="0"/>
          </a:p>
          <a:p>
            <a:r>
              <a:rPr lang="en-US" baseline="0" dirty="0" smtClean="0"/>
              <a:t>Libraries used to be the gatekeepers of information, where you went when you were seeking access to information.  NOW, people have all the access they want in certain ways, and it is FINDABILITY they crave.  Anyone who has done a Google search, no matter how specific, and gotten 10 million search results knows what I mean.</a:t>
            </a:r>
          </a:p>
          <a:p>
            <a:endParaRPr lang="en-US" baseline="0" dirty="0" smtClean="0"/>
          </a:p>
          <a:p>
            <a:r>
              <a:rPr lang="en-US" baseline="0" dirty="0" smtClean="0"/>
              <a:t>So our users appreciate the library as an intermediary in providing quality information in a timely manner.</a:t>
            </a:r>
          </a:p>
        </p:txBody>
      </p:sp>
      <p:sp>
        <p:nvSpPr>
          <p:cNvPr id="4" name="Slide Number Placeholder 3"/>
          <p:cNvSpPr>
            <a:spLocks noGrp="1"/>
          </p:cNvSpPr>
          <p:nvPr>
            <p:ph type="sldNum" sz="quarter" idx="10"/>
          </p:nvPr>
        </p:nvSpPr>
        <p:spPr/>
        <p:txBody>
          <a:bodyPr/>
          <a:lstStyle/>
          <a:p>
            <a:fld id="{11F31D6D-0650-4DA1-B5DF-16AB7451A1A0}" type="slidenum">
              <a:rPr lang="en-US" smtClean="0"/>
              <a:t>8</a:t>
            </a:fld>
            <a:endParaRPr lang="en-US"/>
          </a:p>
        </p:txBody>
      </p:sp>
    </p:spTree>
    <p:extLst>
      <p:ext uri="{BB962C8B-B14F-4D97-AF65-F5344CB8AC3E}">
        <p14:creationId xmlns:p14="http://schemas.microsoft.com/office/powerpoint/2010/main" val="3673404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this in</a:t>
            </a:r>
            <a:r>
              <a:rPr lang="en-US" baseline="0" dirty="0" smtClean="0"/>
              <a:t> response to what people are asking for, but can we serve them in ways they need when they are NOT asking?</a:t>
            </a:r>
          </a:p>
          <a:p>
            <a:endParaRPr lang="en-US" baseline="0" dirty="0" smtClean="0"/>
          </a:p>
          <a:p>
            <a:r>
              <a:rPr lang="en-US" baseline="0" dirty="0" smtClean="0"/>
              <a:t>Sure.  Let’s take a look at how news consumption has evolved – you can see in the chart on the left that news intake via social media has grown remarkably in just a couple of years (and these charts are already a couple of years out of date, but you get the idea).  In the chart on the right, we see that Twitter and Facebook are near the top of the list for social media sites feeding news consumption.</a:t>
            </a:r>
            <a:endParaRPr lang="en-US" dirty="0"/>
          </a:p>
        </p:txBody>
      </p:sp>
      <p:sp>
        <p:nvSpPr>
          <p:cNvPr id="4" name="Slide Number Placeholder 3"/>
          <p:cNvSpPr>
            <a:spLocks noGrp="1"/>
          </p:cNvSpPr>
          <p:nvPr>
            <p:ph type="sldNum" sz="quarter" idx="10"/>
          </p:nvPr>
        </p:nvSpPr>
        <p:spPr/>
        <p:txBody>
          <a:bodyPr/>
          <a:lstStyle/>
          <a:p>
            <a:fld id="{1DEC402B-9329-49E7-B8EC-7E372E9E26A7}" type="slidenum">
              <a:rPr lang="en-US" smtClean="0"/>
              <a:t>9</a:t>
            </a:fld>
            <a:endParaRPr lang="en-US"/>
          </a:p>
        </p:txBody>
      </p:sp>
    </p:spTree>
    <p:extLst>
      <p:ext uri="{BB962C8B-B14F-4D97-AF65-F5344CB8AC3E}">
        <p14:creationId xmlns:p14="http://schemas.microsoft.com/office/powerpoint/2010/main" val="276709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80E183C-7C1F-4A9F-991E-D1DF5BE36C01}" type="datetimeFigureOut">
              <a:rPr lang="en-US" smtClean="0"/>
              <a:t>3/24/2015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E2C6AE3-31E9-4270-9CEF-901DB952CF4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0E183C-7C1F-4A9F-991E-D1DF5BE36C01}"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0E183C-7C1F-4A9F-991E-D1DF5BE36C01}"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0E183C-7C1F-4A9F-991E-D1DF5BE36C01}"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80E183C-7C1F-4A9F-991E-D1DF5BE36C01}"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6AE3-31E9-4270-9CEF-901DB952CF4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80E183C-7C1F-4A9F-991E-D1DF5BE36C01}"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80E183C-7C1F-4A9F-991E-D1DF5BE36C01}" type="datetimeFigureOut">
              <a:rPr lang="en-US" smtClean="0"/>
              <a:t>3/24/2015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80E183C-7C1F-4A9F-991E-D1DF5BE36C01}" type="datetimeFigureOut">
              <a:rPr lang="en-US" smtClean="0"/>
              <a:t>3/24/2015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E183C-7C1F-4A9F-991E-D1DF5BE36C01}" type="datetimeFigureOut">
              <a:rPr lang="en-US" smtClean="0"/>
              <a:t>3/24/2015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80E183C-7C1F-4A9F-991E-D1DF5BE36C01}"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80E183C-7C1F-4A9F-991E-D1DF5BE36C01}"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E2C6AE3-31E9-4270-9CEF-901DB952CF47}"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80E183C-7C1F-4A9F-991E-D1DF5BE36C01}" type="datetimeFigureOut">
              <a:rPr lang="en-US" smtClean="0"/>
              <a:t>3/24/2015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E2C6AE3-31E9-4270-9CEF-901DB952CF47}"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mailto:bicknellk@metro.net"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hyperlink" Target="http://metroprimaryresources.info/" TargetMode="External"/><Relationship Id="rId4" Type="http://schemas.openxmlformats.org/officeDocument/2006/relationships/hyperlink" Target="http://www.metro.net/library"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flickr.com/photos/metrolibraryarchive/sets" TargetMode="External"/><Relationship Id="rId3" Type="http://schemas.openxmlformats.org/officeDocument/2006/relationships/hyperlink" Target="http://metro.net/library" TargetMode="External"/><Relationship Id="rId7" Type="http://schemas.openxmlformats.org/officeDocument/2006/relationships/hyperlink" Target="http://bit.ly/1G9hFec"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bit.ly/1bph9gz" TargetMode="External"/><Relationship Id="rId11" Type="http://schemas.openxmlformats.org/officeDocument/2006/relationships/hyperlink" Target="https://www.historypin.org/channels/view/9987/#!photos/list/" TargetMode="External"/><Relationship Id="rId5" Type="http://schemas.openxmlformats.org/officeDocument/2006/relationships/hyperlink" Target="http://www.laassubject.org/" TargetMode="External"/><Relationship Id="rId10" Type="http://schemas.openxmlformats.org/officeDocument/2006/relationships/hyperlink" Target="http://lacmtalibrary.tumblr.com/" TargetMode="External"/><Relationship Id="rId4" Type="http://schemas.openxmlformats.org/officeDocument/2006/relationships/hyperlink" Target="http://metroprimaryresources.info/" TargetMode="External"/><Relationship Id="rId9" Type="http://schemas.openxmlformats.org/officeDocument/2006/relationships/hyperlink" Target="https://www.youtube.com/user/metrolibraria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8200"/>
            <a:ext cx="7851648" cy="3657600"/>
          </a:xfrm>
        </p:spPr>
        <p:txBody>
          <a:bodyPr>
            <a:normAutofit fontScale="90000"/>
          </a:bodyPr>
          <a:lstStyle/>
          <a:p>
            <a:pPr algn="ctr"/>
            <a:r>
              <a:rPr lang="en-US" dirty="0" smtClean="0"/>
              <a:t>COMMUNITY CURATION, NEWS AGGREGATION &amp; “DATA ALCHEMY”:</a:t>
            </a:r>
            <a:br>
              <a:rPr lang="en-US" dirty="0" smtClean="0"/>
            </a:br>
            <a:r>
              <a:rPr lang="en-US" dirty="0" smtClean="0"/>
              <a:t>The Bleeding Edge of Library Opportunity</a:t>
            </a:r>
            <a:endParaRPr lang="en-US" dirty="0"/>
          </a:p>
        </p:txBody>
      </p:sp>
      <p:sp>
        <p:nvSpPr>
          <p:cNvPr id="3" name="Subtitle 2"/>
          <p:cNvSpPr>
            <a:spLocks noGrp="1"/>
          </p:cNvSpPr>
          <p:nvPr>
            <p:ph type="subTitle" idx="1"/>
          </p:nvPr>
        </p:nvSpPr>
        <p:spPr>
          <a:xfrm>
            <a:off x="533400" y="4876800"/>
            <a:ext cx="7854696" cy="1905000"/>
          </a:xfrm>
        </p:spPr>
        <p:txBody>
          <a:bodyPr>
            <a:normAutofit fontScale="77500" lnSpcReduction="20000"/>
          </a:bodyPr>
          <a:lstStyle/>
          <a:p>
            <a:pPr algn="ctr"/>
            <a:r>
              <a:rPr lang="en-US" dirty="0" smtClean="0"/>
              <a:t>Texas Library Association</a:t>
            </a:r>
          </a:p>
          <a:p>
            <a:pPr algn="ctr"/>
            <a:r>
              <a:rPr lang="en-US" dirty="0" smtClean="0"/>
              <a:t>March 24, 2015</a:t>
            </a:r>
          </a:p>
          <a:p>
            <a:pPr algn="l"/>
            <a:endParaRPr lang="en-US" dirty="0" smtClean="0"/>
          </a:p>
          <a:p>
            <a:pPr algn="l"/>
            <a:r>
              <a:rPr lang="en-US" dirty="0" err="1" smtClean="0"/>
              <a:t>Kenn</a:t>
            </a:r>
            <a:r>
              <a:rPr lang="en-US" dirty="0" smtClean="0"/>
              <a:t> Bicknell</a:t>
            </a:r>
            <a:endParaRPr lang="en-US" b="1" dirty="0" smtClean="0">
              <a:solidFill>
                <a:schemeClr val="bg1"/>
              </a:solidFill>
            </a:endParaRPr>
          </a:p>
          <a:p>
            <a:pPr algn="l"/>
            <a:r>
              <a:rPr lang="en-US" i="1" dirty="0" smtClean="0"/>
              <a:t>Digital Resources Librarian</a:t>
            </a:r>
          </a:p>
          <a:p>
            <a:pPr algn="l"/>
            <a:r>
              <a:rPr lang="en-US" i="1" dirty="0" smtClean="0"/>
              <a:t>Los Angeles County Metropolitan Transportation Authority</a:t>
            </a:r>
            <a:endParaRPr lang="en-US" i="1" dirty="0"/>
          </a:p>
        </p:txBody>
      </p:sp>
    </p:spTree>
    <p:extLst>
      <p:ext uri="{BB962C8B-B14F-4D97-AF65-F5344CB8AC3E}">
        <p14:creationId xmlns:p14="http://schemas.microsoft.com/office/powerpoint/2010/main" val="1525123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Blogger Headlines Product</a:t>
            </a:r>
            <a:endParaRPr lang="en-US" dirty="0"/>
          </a:p>
        </p:txBody>
      </p:sp>
      <p:pic>
        <p:nvPicPr>
          <p:cNvPr id="20482" name="Picture 2" descr="J:\Kenn Bicknell\PRESENTATIONS\images\headlines-2009-screensho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0450" y="1935163"/>
            <a:ext cx="7023099"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802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Aggregation &amp; Mobile Access</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6637" y="2162969"/>
            <a:ext cx="1990725" cy="3933825"/>
          </a:xfrm>
        </p:spPr>
      </p:pic>
    </p:spTree>
    <p:extLst>
      <p:ext uri="{BB962C8B-B14F-4D97-AF65-F5344CB8AC3E}">
        <p14:creationId xmlns:p14="http://schemas.microsoft.com/office/powerpoint/2010/main" val="3184039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t>Online Newspaper:</a:t>
            </a:r>
            <a:br>
              <a:rPr lang="en-US" dirty="0" smtClean="0"/>
            </a:br>
            <a:r>
              <a:rPr lang="en-US" dirty="0" smtClean="0"/>
              <a:t>The Library as News Channel</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5400" y="2286000"/>
            <a:ext cx="6469380" cy="4309110"/>
          </a:xfrm>
        </p:spPr>
      </p:pic>
    </p:spTree>
    <p:extLst>
      <p:ext uri="{BB962C8B-B14F-4D97-AF65-F5344CB8AC3E}">
        <p14:creationId xmlns:p14="http://schemas.microsoft.com/office/powerpoint/2010/main" val="4205729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Creating Your Own Newspaper</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2590800"/>
            <a:ext cx="4038600" cy="2547808"/>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43400" y="2590800"/>
            <a:ext cx="4038600" cy="3040828"/>
          </a:xfrm>
        </p:spPr>
      </p:pic>
    </p:spTree>
    <p:extLst>
      <p:ext uri="{BB962C8B-B14F-4D97-AF65-F5344CB8AC3E}">
        <p14:creationId xmlns:p14="http://schemas.microsoft.com/office/powerpoint/2010/main" val="3141894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Featured Content Every Day</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895600"/>
            <a:ext cx="4038600" cy="2522047"/>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876795"/>
            <a:ext cx="4038600" cy="2522047"/>
          </a:xfrm>
        </p:spPr>
      </p:pic>
    </p:spTree>
    <p:extLst>
      <p:ext uri="{BB962C8B-B14F-4D97-AF65-F5344CB8AC3E}">
        <p14:creationId xmlns:p14="http://schemas.microsoft.com/office/powerpoint/2010/main" val="11423646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039112"/>
          </a:xfrm>
        </p:spPr>
        <p:txBody>
          <a:bodyPr>
            <a:normAutofit/>
          </a:bodyPr>
          <a:lstStyle/>
          <a:p>
            <a:pPr algn="ctr"/>
            <a:r>
              <a:rPr lang="en-US" dirty="0">
                <a:solidFill>
                  <a:schemeClr val="tx1"/>
                </a:solidFill>
              </a:rPr>
              <a:t>STRATEGIC DIRECTION </a:t>
            </a:r>
            <a:r>
              <a:rPr lang="en-US" dirty="0" smtClean="0">
                <a:solidFill>
                  <a:schemeClr val="tx1"/>
                </a:solidFill>
              </a:rPr>
              <a:t>#2:</a:t>
            </a:r>
            <a:r>
              <a:rPr lang="en-US" dirty="0">
                <a:solidFill>
                  <a:srgbClr val="FF0000"/>
                </a:solidFill>
              </a:rPr>
              <a:t/>
            </a:r>
            <a:br>
              <a:rPr lang="en-US" dirty="0">
                <a:solidFill>
                  <a:srgbClr val="FF0000"/>
                </a:solidFill>
              </a:rPr>
            </a:br>
            <a:r>
              <a:rPr lang="en-US" dirty="0" smtClean="0">
                <a:solidFill>
                  <a:srgbClr val="FF0000"/>
                </a:solidFill>
              </a:rPr>
              <a:t>COMMUNITY CURATION</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92096" y="2971800"/>
            <a:ext cx="455980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879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t>Theme:</a:t>
            </a:r>
            <a:br>
              <a:rPr lang="en-US" dirty="0" smtClean="0"/>
            </a:br>
            <a:r>
              <a:rPr lang="en-US" dirty="0" smtClean="0"/>
              <a:t>Local History Advocacy</a:t>
            </a:r>
            <a:endParaRPr lang="en-US" dirty="0"/>
          </a:p>
        </p:txBody>
      </p:sp>
      <p:pic>
        <p:nvPicPr>
          <p:cNvPr id="21506" name="Picture 2" descr="J:\Kenn Bicknell\PRESENTATIONS\images\pe-map-local-history-advocacy.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362200"/>
            <a:ext cx="7098883"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8229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 as Subject</a:t>
            </a:r>
            <a:endParaRPr lang="en-US" dirty="0"/>
          </a:p>
        </p:txBody>
      </p:sp>
      <p:pic>
        <p:nvPicPr>
          <p:cNvPr id="27651" name="Picture 3" descr="J:\Kenn Bicknell\PRESENTATIONS\images\laassubject-directory-pinmap.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71680" y="1935163"/>
            <a:ext cx="6000639"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6591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ctr"/>
            <a:r>
              <a:rPr lang="en-US" dirty="0" smtClean="0"/>
              <a:t>L.A. as Subject</a:t>
            </a:r>
            <a:endParaRPr lang="en-US" dirty="0"/>
          </a:p>
        </p:txBody>
      </p:sp>
      <p:pic>
        <p:nvPicPr>
          <p:cNvPr id="26626" name="Picture 2" descr="J:\Kenn Bicknell\PRESENTATIONS\images\laassubject-front-page-738x598.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63468" y="1935163"/>
            <a:ext cx="5417064"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387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Media Partnerships</a:t>
            </a:r>
            <a:endParaRPr lang="en-US" dirty="0"/>
          </a:p>
        </p:txBody>
      </p:sp>
      <p:pic>
        <p:nvPicPr>
          <p:cNvPr id="25602" name="Picture 2" descr="J:\Kenn Bicknell\PRESENTATIONS\images\laassubject-kcet-story-bicyclin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36665" y="1935163"/>
            <a:ext cx="5270670"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02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219200"/>
          </a:xfrm>
        </p:spPr>
        <p:txBody>
          <a:bodyPr>
            <a:normAutofit fontScale="90000"/>
          </a:bodyPr>
          <a:lstStyle/>
          <a:p>
            <a:pPr algn="ctr"/>
            <a:r>
              <a:rPr lang="en-US" dirty="0" smtClean="0"/>
              <a:t>Who Am I?</a:t>
            </a:r>
            <a:br>
              <a:rPr lang="en-US" dirty="0" smtClean="0"/>
            </a:br>
            <a:r>
              <a:rPr lang="en-US" dirty="0" smtClean="0"/>
              <a:t>About The Metro Library</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95600" y="2209800"/>
            <a:ext cx="339709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268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Archives Bazaar</a:t>
            </a:r>
            <a:endParaRPr lang="en-US" dirty="0"/>
          </a:p>
        </p:txBody>
      </p:sp>
      <p:pic>
        <p:nvPicPr>
          <p:cNvPr id="23554" name="Picture 2" descr="J:\Kenn Bicknell\PRESENTATIONS\images\laassubject-archives-bazaar-group-photo.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623344"/>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J:\Kenn Bicknell\PRESENTATIONS\images\laassubject-archives-bazaar-group-photo-2.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667000"/>
            <a:ext cx="3733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558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Archives Bazaar</a:t>
            </a:r>
            <a:endParaRPr lang="en-US" dirty="0"/>
          </a:p>
        </p:txBody>
      </p:sp>
      <p:pic>
        <p:nvPicPr>
          <p:cNvPr id="22531" name="Picture 3" descr="J:\Kenn Bicknell\PRESENTATIONS\images\laassubject-austin-archives-bazaar.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83509" y="1935163"/>
            <a:ext cx="3976981"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3961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828800"/>
          </a:xfrm>
        </p:spPr>
        <p:txBody>
          <a:bodyPr>
            <a:normAutofit fontScale="90000"/>
          </a:bodyPr>
          <a:lstStyle/>
          <a:p>
            <a:r>
              <a:rPr lang="en-US" dirty="0" smtClean="0"/>
              <a:t>Case Study: </a:t>
            </a:r>
            <a:br>
              <a:rPr lang="en-US" dirty="0" smtClean="0"/>
            </a:br>
            <a:r>
              <a:rPr lang="en-US" dirty="0" smtClean="0"/>
              <a:t>Kansas City (MO) </a:t>
            </a:r>
            <a:br>
              <a:rPr lang="en-US" dirty="0" smtClean="0"/>
            </a:br>
            <a:r>
              <a:rPr lang="en-US" dirty="0" smtClean="0"/>
              <a:t>Then &amp; Now</a:t>
            </a:r>
            <a:endParaRPr lang="en-US" dirty="0"/>
          </a:p>
        </p:txBody>
      </p:sp>
      <p:sp>
        <p:nvSpPr>
          <p:cNvPr id="3" name="Content Placeholder 2"/>
          <p:cNvSpPr>
            <a:spLocks noGrp="1"/>
          </p:cNvSpPr>
          <p:nvPr>
            <p:ph idx="1"/>
          </p:nvPr>
        </p:nvSpPr>
        <p:spPr>
          <a:xfrm>
            <a:off x="457200" y="3352800"/>
            <a:ext cx="8229600" cy="3276600"/>
          </a:xfrm>
        </p:spPr>
        <p:txBody>
          <a:bodyPr>
            <a:normAutofit lnSpcReduction="10000"/>
          </a:bodyPr>
          <a:lstStyle/>
          <a:p>
            <a:r>
              <a:rPr lang="en-US" u="sng" dirty="0" smtClean="0"/>
              <a:t>NEED</a:t>
            </a:r>
            <a:r>
              <a:rPr lang="en-US" dirty="0" smtClean="0"/>
              <a:t>: Engendering interest in city’s history via one comprehensive resource: 1940 Tax Assessment photos</a:t>
            </a:r>
          </a:p>
          <a:p>
            <a:r>
              <a:rPr lang="en-US" u="sng" dirty="0" smtClean="0"/>
              <a:t>PROPOSAL</a:t>
            </a:r>
            <a:r>
              <a:rPr lang="en-US" dirty="0" smtClean="0"/>
              <a:t>: </a:t>
            </a:r>
            <a:r>
              <a:rPr lang="en-US" dirty="0" err="1" smtClean="0"/>
              <a:t>Crowdsource</a:t>
            </a:r>
            <a:r>
              <a:rPr lang="en-US" dirty="0" smtClean="0"/>
              <a:t> item-level metadata, add contemporary images as platform for storytelling, neighborhood development</a:t>
            </a:r>
          </a:p>
          <a:p>
            <a:r>
              <a:rPr lang="en-US" u="sng" dirty="0" smtClean="0"/>
              <a:t>OUTCOMES</a:t>
            </a:r>
            <a:r>
              <a:rPr lang="en-US" dirty="0" smtClean="0"/>
              <a:t>: Citizen sense of place, increase knowledge about historic assets, link past to present and future, model for other cities</a:t>
            </a:r>
            <a:endParaRPr lang="en-US" dirty="0"/>
          </a:p>
        </p:txBody>
      </p:sp>
      <p:pic>
        <p:nvPicPr>
          <p:cNvPr id="7170" name="Picture 2" descr="J:\Kenn Bicknell\PRESENTATIONS\images\case-studies\local-history\kansas-city-then-n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914400"/>
            <a:ext cx="3886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78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524000"/>
          </a:xfrm>
        </p:spPr>
        <p:txBody>
          <a:bodyPr>
            <a:normAutofit fontScale="90000"/>
          </a:bodyPr>
          <a:lstStyle/>
          <a:p>
            <a:pPr algn="ctr"/>
            <a:r>
              <a:rPr lang="en-US" dirty="0" smtClean="0"/>
              <a:t>Theme:</a:t>
            </a:r>
            <a:br>
              <a:rPr lang="en-US" dirty="0" smtClean="0"/>
            </a:br>
            <a:r>
              <a:rPr lang="en-US" dirty="0" smtClean="0"/>
              <a:t>New(</a:t>
            </a:r>
            <a:r>
              <a:rPr lang="en-US" dirty="0" err="1" smtClean="0"/>
              <a:t>ish</a:t>
            </a:r>
            <a:r>
              <a:rPr lang="en-US" dirty="0" smtClean="0"/>
              <a:t>) Technology Tools</a:t>
            </a:r>
            <a:endParaRPr lang="en-US" dirty="0"/>
          </a:p>
        </p:txBody>
      </p:sp>
      <p:pic>
        <p:nvPicPr>
          <p:cNvPr id="28674" name="Picture 2" descr="J:\Kenn Bicknell\PRESENTATIONS\images\museums-tomorrow-qr-code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2438400"/>
            <a:ext cx="5705475"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359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Timelines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1066762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Family Trees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3882896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ScenePast</a:t>
            </a:r>
            <a:r>
              <a:rPr lang="en-US" dirty="0" smtClean="0"/>
              <a:t> App</a:t>
            </a:r>
            <a:endParaRPr lang="en-US" dirty="0"/>
          </a:p>
        </p:txBody>
      </p:sp>
      <p:pic>
        <p:nvPicPr>
          <p:cNvPr id="31746" name="Picture 2" descr="J:\Kenn Bicknell\PRESENTATIONS\images\ScenePast-graumans-chinese-theatre.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03743" y="1920875"/>
            <a:ext cx="3345513" cy="4433888"/>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J:\Kenn Bicknell\PRESENTATIONS\images\ScenePast-boston-quincy-market.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14327" y="1920875"/>
            <a:ext cx="3706346" cy="443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318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ScenePast</a:t>
            </a:r>
            <a:r>
              <a:rPr lang="en-US" dirty="0" smtClean="0"/>
              <a:t> App</a:t>
            </a:r>
            <a:endParaRPr lang="en-US" dirty="0"/>
          </a:p>
        </p:txBody>
      </p:sp>
      <p:pic>
        <p:nvPicPr>
          <p:cNvPr id="32770" name="Picture 2" descr="J:\Kenn Bicknell\PRESENTATIONS\images\ScenePast-disneyland-hote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56572"/>
            <a:ext cx="8229600" cy="434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565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did this happen?</a:t>
            </a:r>
            <a:endParaRPr lang="en-US" dirty="0"/>
          </a:p>
        </p:txBody>
      </p:sp>
      <p:pic>
        <p:nvPicPr>
          <p:cNvPr id="6147" name="Picture 3" descr="J:\Flickr\20141105-stat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7821" y="1935163"/>
            <a:ext cx="760835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063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a:bodyPr>
          <a:lstStyle/>
          <a:p>
            <a:pPr algn="ctr"/>
            <a:r>
              <a:rPr lang="en-US" dirty="0" smtClean="0"/>
              <a:t>Theme:</a:t>
            </a:r>
            <a:br>
              <a:rPr lang="en-US" dirty="0" smtClean="0"/>
            </a:br>
            <a:r>
              <a:rPr lang="en-US" dirty="0" err="1" smtClean="0"/>
              <a:t>Volumization</a:t>
            </a:r>
            <a:endParaRPr lang="en-US" dirty="0"/>
          </a:p>
        </p:txBody>
      </p:sp>
      <p:pic>
        <p:nvPicPr>
          <p:cNvPr id="35842" name="Picture 2" descr="J:\Kenn Bicknell\PRESENTATIONS\images\social-media-tiles.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687644"/>
            <a:ext cx="8229600" cy="288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722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Collections &amp; Services Overview</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2209800"/>
            <a:ext cx="6472902" cy="4389437"/>
          </a:xfrm>
        </p:spPr>
      </p:pic>
    </p:spTree>
    <p:extLst>
      <p:ext uri="{BB962C8B-B14F-4D97-AF65-F5344CB8AC3E}">
        <p14:creationId xmlns:p14="http://schemas.microsoft.com/office/powerpoint/2010/main" val="2416170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Leverage Tools</a:t>
            </a:r>
            <a:endParaRPr lang="en-US" dirty="0"/>
          </a:p>
        </p:txBody>
      </p:sp>
      <p:pic>
        <p:nvPicPr>
          <p:cNvPr id="34818" name="Picture 2" descr="J:\Kenn Bicknell\PRESENTATIONS\images\social_media-keyboar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84032" y="1935163"/>
            <a:ext cx="6575935"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1731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10512"/>
          </a:xfrm>
        </p:spPr>
        <p:txBody>
          <a:bodyPr>
            <a:normAutofit fontScale="90000"/>
          </a:bodyPr>
          <a:lstStyle/>
          <a:p>
            <a:pPr algn="ctr"/>
            <a:r>
              <a:rPr lang="en-US" dirty="0" smtClean="0"/>
              <a:t>Theme: </a:t>
            </a:r>
            <a:br>
              <a:rPr lang="en-US" dirty="0" smtClean="0"/>
            </a:br>
            <a:r>
              <a:rPr lang="en-US" dirty="0" smtClean="0"/>
              <a:t>Beyond “Traditional” Social Media</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876795"/>
            <a:ext cx="4038600" cy="2522047"/>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876795"/>
            <a:ext cx="4038600" cy="2522047"/>
          </a:xfrm>
        </p:spPr>
      </p:pic>
    </p:spTree>
    <p:extLst>
      <p:ext uri="{BB962C8B-B14F-4D97-AF65-F5344CB8AC3E}">
        <p14:creationId xmlns:p14="http://schemas.microsoft.com/office/powerpoint/2010/main" val="788470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Historypin</a:t>
            </a:r>
            <a:r>
              <a:rPr lang="en-US" dirty="0" smtClean="0"/>
              <a:t>: Augmented Reality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22703503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Augmented Reality</a:t>
            </a:r>
            <a:endParaRPr lang="en-US" dirty="0"/>
          </a:p>
        </p:txBody>
      </p:sp>
      <p:sp>
        <p:nvSpPr>
          <p:cNvPr id="3" name="Text Placeholder 2"/>
          <p:cNvSpPr>
            <a:spLocks noGrp="1"/>
          </p:cNvSpPr>
          <p:nvPr>
            <p:ph type="body" idx="1"/>
          </p:nvPr>
        </p:nvSpPr>
        <p:spPr>
          <a:xfrm>
            <a:off x="457200" y="2057400"/>
            <a:ext cx="4040188" cy="838200"/>
          </a:xfrm>
        </p:spPr>
        <p:txBody>
          <a:bodyPr/>
          <a:lstStyle/>
          <a:p>
            <a:pPr algn="ctr"/>
            <a:r>
              <a:rPr lang="en-US" dirty="0" smtClean="0"/>
              <a:t>Google Street View</a:t>
            </a:r>
            <a:endParaRPr lang="en-US" dirty="0"/>
          </a:p>
        </p:txBody>
      </p:sp>
      <p:sp>
        <p:nvSpPr>
          <p:cNvPr id="4" name="Text Placeholder 3"/>
          <p:cNvSpPr>
            <a:spLocks noGrp="1"/>
          </p:cNvSpPr>
          <p:nvPr>
            <p:ph type="body" sz="half" idx="3"/>
          </p:nvPr>
        </p:nvSpPr>
        <p:spPr>
          <a:xfrm>
            <a:off x="4645025" y="2057400"/>
            <a:ext cx="4041775" cy="838200"/>
          </a:xfrm>
        </p:spPr>
        <p:txBody>
          <a:bodyPr/>
          <a:lstStyle/>
          <a:p>
            <a:pPr algn="ctr"/>
            <a:r>
              <a:rPr lang="en-US" dirty="0" smtClean="0"/>
              <a:t>Fade Button Slider</a:t>
            </a:r>
            <a:endParaRPr lang="en-US" dirty="0"/>
          </a:p>
        </p:txBody>
      </p:sp>
      <p:pic>
        <p:nvPicPr>
          <p:cNvPr id="7" name="Content Placeholder 8"/>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57204" y="3176339"/>
            <a:ext cx="4040180" cy="2523034"/>
          </a:xfrm>
        </p:spPr>
      </p:pic>
      <p:pic>
        <p:nvPicPr>
          <p:cNvPr id="8" name="Content Placeholder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822" y="3176339"/>
            <a:ext cx="4040180" cy="2523034"/>
          </a:xfrm>
        </p:spPr>
      </p:pic>
    </p:spTree>
    <p:extLst>
      <p:ext uri="{BB962C8B-B14F-4D97-AF65-F5344CB8AC3E}">
        <p14:creationId xmlns:p14="http://schemas.microsoft.com/office/powerpoint/2010/main" val="599982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Case Study: Santa Ana PL</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8924" y="1935163"/>
            <a:ext cx="6226151" cy="4389437"/>
          </a:xfrm>
        </p:spPr>
      </p:pic>
    </p:spTree>
    <p:extLst>
      <p:ext uri="{BB962C8B-B14F-4D97-AF65-F5344CB8AC3E}">
        <p14:creationId xmlns:p14="http://schemas.microsoft.com/office/powerpoint/2010/main" val="1703955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Collaboration Around New Tools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33010527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Theme: Calendaring</a:t>
            </a:r>
            <a:endParaRPr lang="en-US" dirty="0"/>
          </a:p>
        </p:txBody>
      </p:sp>
      <p:pic>
        <p:nvPicPr>
          <p:cNvPr id="29699" name="Picture 3" descr="J:\Kenn Bicknell\PRESENTATIONS\images\calendaring-this-date-in-history-sandusky-star-journal-oh-14-dec-19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57500" y="2215356"/>
            <a:ext cx="34290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4107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Calendar</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3348032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24712"/>
          </a:xfrm>
        </p:spPr>
        <p:txBody>
          <a:bodyPr>
            <a:normAutofit/>
          </a:bodyPr>
          <a:lstStyle/>
          <a:p>
            <a:pPr algn="ctr"/>
            <a:r>
              <a:rPr lang="en-US" dirty="0" smtClean="0"/>
              <a:t>Sample </a:t>
            </a:r>
            <a:r>
              <a:rPr lang="en-US" dirty="0"/>
              <a:t>Calendar </a:t>
            </a:r>
            <a:r>
              <a:rPr lang="en-US" dirty="0" smtClean="0"/>
              <a:t>Entries</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09646"/>
            <a:ext cx="4038600" cy="3656345"/>
          </a:xfrm>
        </p:spPr>
      </p:pic>
      <p:pic>
        <p:nvPicPr>
          <p:cNvPr id="7170" name="Picture 2" descr="J:\Kenn Bicknell\PRESENTATIONS\images\calendar-this-date-november-9-screenshot.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7200" y="2286000"/>
            <a:ext cx="40386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6864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Local History Goes Viral</a:t>
            </a:r>
            <a:endParaRPr lang="en-US" dirty="0"/>
          </a:p>
        </p:txBody>
      </p:sp>
      <p:pic>
        <p:nvPicPr>
          <p:cNvPr id="307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5886" y="1956469"/>
            <a:ext cx="5572227" cy="4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1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Breed Opportunities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3001963"/>
            <a:ext cx="4038600" cy="2271712"/>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3001963"/>
            <a:ext cx="4038600" cy="2271712"/>
          </a:xfrm>
        </p:spPr>
      </p:pic>
    </p:spTree>
    <p:extLst>
      <p:ext uri="{BB962C8B-B14F-4D97-AF65-F5344CB8AC3E}">
        <p14:creationId xmlns:p14="http://schemas.microsoft.com/office/powerpoint/2010/main" val="332462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rmAutofit fontScale="90000"/>
          </a:bodyPr>
          <a:lstStyle/>
          <a:p>
            <a:pPr algn="ctr"/>
            <a:r>
              <a:rPr lang="en-US" dirty="0" smtClean="0"/>
              <a:t>Theme: </a:t>
            </a:r>
            <a:br>
              <a:rPr lang="en-US" dirty="0" smtClean="0"/>
            </a:br>
            <a:r>
              <a:rPr lang="en-US" dirty="0" smtClean="0"/>
              <a:t>Storytelling Comes Alive</a:t>
            </a:r>
            <a:endParaRPr lang="en-US" dirty="0"/>
          </a:p>
        </p:txBody>
      </p:sp>
      <p:pic>
        <p:nvPicPr>
          <p:cNvPr id="36867" name="Picture 3" descr="J:\Kenn Bicknell\PRESENTATIONS\images\storytelling-comes-aliv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8229600" cy="429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6614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pPr algn="ctr"/>
            <a:r>
              <a:rPr lang="en-US" dirty="0" smtClean="0"/>
              <a:t>L.A.’s First “</a:t>
            </a:r>
            <a:r>
              <a:rPr lang="en-US" dirty="0" err="1" smtClean="0"/>
              <a:t>Motormanettes</a:t>
            </a:r>
            <a:r>
              <a:rPr lang="en-US" dirty="0" smtClean="0"/>
              <a:t>”</a:t>
            </a:r>
            <a:endParaRPr lang="en-US" dirty="0"/>
          </a:p>
        </p:txBody>
      </p:sp>
      <p:pic>
        <p:nvPicPr>
          <p:cNvPr id="37891" name="Picture 3" descr="J:\Kenn Bicknell\PRESENTATIONS\images\storytelling-motormanettes.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4290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J:\Kenn Bicknell\PRESENTATIONS\images\storytelling-arcola-philpott.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57800" y="2438400"/>
            <a:ext cx="2667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633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1984 Summer Olympics Tour</a:t>
            </a:r>
            <a:endParaRPr lang="en-US" dirty="0"/>
          </a:p>
        </p:txBody>
      </p:sp>
      <p:pic>
        <p:nvPicPr>
          <p:cNvPr id="38914" name="Picture 2" descr="J:\Kenn Bicknell\PRESENTATIONS\images\historypin-1980-summer-olympics-tou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2555" y="1935163"/>
            <a:ext cx="7698890"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554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1984 Olympics: Storytelling</a:t>
            </a:r>
            <a:endParaRPr lang="en-US" dirty="0"/>
          </a:p>
        </p:txBody>
      </p:sp>
      <p:pic>
        <p:nvPicPr>
          <p:cNvPr id="39939" name="Picture 3" descr="J:\Kenn Bicknell\PRESENTATIONS\images\storytelling-1980-olympics-primary-resources-stor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66798" y="1935163"/>
            <a:ext cx="5210404"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391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1984 Olympics: Storytelling</a:t>
            </a:r>
            <a:endParaRPr lang="en-US" dirty="0"/>
          </a:p>
        </p:txBody>
      </p:sp>
      <p:pic>
        <p:nvPicPr>
          <p:cNvPr id="40962" name="Picture 2" descr="J:\Kenn Bicknell\PRESENTATIONS\images\storytelling-1980-olympics-youtube-celebrity-psa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5971" y="1935163"/>
            <a:ext cx="531205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1399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pPr algn="ctr"/>
            <a:r>
              <a:rPr lang="en-US" dirty="0" smtClean="0"/>
              <a:t>Theme: </a:t>
            </a:r>
            <a:br>
              <a:rPr lang="en-US" dirty="0" smtClean="0"/>
            </a:br>
            <a:r>
              <a:rPr lang="en-US" dirty="0" smtClean="0"/>
              <a:t>Exploiting Embedded Resources</a:t>
            </a:r>
            <a:endParaRPr lang="en-US" dirty="0"/>
          </a:p>
        </p:txBody>
      </p:sp>
      <p:pic>
        <p:nvPicPr>
          <p:cNvPr id="45058" name="Picture 2" descr="J:\Kenn Bicknell\PRESENTATIONS\images\embedded-resources-monorail-goodell-1962-lette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9400" y="2286000"/>
            <a:ext cx="340010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57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Goodell</a:t>
            </a:r>
            <a:r>
              <a:rPr lang="en-US" dirty="0" smtClean="0"/>
              <a:t> Monorail Rendering</a:t>
            </a:r>
            <a:endParaRPr lang="en-US" dirty="0"/>
          </a:p>
        </p:txBody>
      </p:sp>
      <p:pic>
        <p:nvPicPr>
          <p:cNvPr id="41987" name="Picture 3" descr="J:\Kenn Bicknell\PRESENTATIONS\images\embedded-resources-monorail-goodell-196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3770" y="1935163"/>
            <a:ext cx="5736459"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862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A+D Museum: </a:t>
            </a:r>
            <a:r>
              <a:rPr lang="en-US" i="1" dirty="0" smtClean="0"/>
              <a:t>Never Built </a:t>
            </a:r>
            <a:r>
              <a:rPr lang="en-US" dirty="0" smtClean="0"/>
              <a:t>Exhibit</a:t>
            </a:r>
            <a:endParaRPr lang="en-US" dirty="0"/>
          </a:p>
        </p:txBody>
      </p:sp>
      <p:pic>
        <p:nvPicPr>
          <p:cNvPr id="43010" name="Picture 2" descr="J:\Kenn Bicknell\PRESENTATIONS\images\embedded-resources-monorail-ad-museum-fron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149107"/>
            <a:ext cx="8229600" cy="396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6629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pPr algn="ctr"/>
            <a:r>
              <a:rPr lang="en-US" dirty="0" err="1" smtClean="0"/>
              <a:t>Goodell</a:t>
            </a:r>
            <a:r>
              <a:rPr lang="en-US" dirty="0" smtClean="0"/>
              <a:t> Monorail, 1962: What stories does this image tell?</a:t>
            </a:r>
            <a:endParaRPr lang="en-US" dirty="0"/>
          </a:p>
        </p:txBody>
      </p:sp>
      <p:pic>
        <p:nvPicPr>
          <p:cNvPr id="44035" name="Picture 3" descr="J:\Kenn Bicknell\PRESENTATIONS\images\embedded-resources-monorail-goodell-1962-closeup.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2209800"/>
            <a:ext cx="5854536"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3004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t>Theme: </a:t>
            </a:r>
            <a:br>
              <a:rPr lang="en-US" dirty="0" smtClean="0"/>
            </a:br>
            <a:r>
              <a:rPr lang="en-US" dirty="0" smtClean="0"/>
              <a:t>Creative Collaboration</a:t>
            </a:r>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7846232" cy="40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275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295400"/>
          </a:xfrm>
        </p:spPr>
        <p:txBody>
          <a:bodyPr>
            <a:normAutofit fontScale="90000"/>
          </a:bodyPr>
          <a:lstStyle/>
          <a:p>
            <a:pPr algn="ctr"/>
            <a:r>
              <a:rPr lang="en-US" dirty="0"/>
              <a:t>The Perfect Storm </a:t>
            </a:r>
            <a:br>
              <a:rPr lang="en-US" dirty="0"/>
            </a:br>
            <a:r>
              <a:rPr lang="en-US" dirty="0"/>
              <a:t>Drives Innovation</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63871" y="2819400"/>
            <a:ext cx="481625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5245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a:t>
            </a:r>
            <a:r>
              <a:rPr lang="en-US" dirty="0" err="1" smtClean="0"/>
              <a:t>Exo</a:t>
            </a:r>
            <a:r>
              <a:rPr lang="en-US" dirty="0" smtClean="0"/>
              <a:t>-Library</a:t>
            </a:r>
            <a:endParaRPr lang="en-US" dirty="0"/>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33096" y="1920875"/>
            <a:ext cx="3686808"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1905000"/>
            <a:ext cx="4038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5863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69193" y="1935163"/>
            <a:ext cx="6205613"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4607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3074" name="Picture 2" descr="J:\Kenn Bicknell\PRESENTATIONS\images\transit-kiosks-metropor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5943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5752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4099" name="Picture 3" descr="J:\Kenn Bicknell\PRESENTATIONS\images\transit-kiosks-metroport-model-ucl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8608" y="2106009"/>
            <a:ext cx="3986784" cy="404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2394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658112"/>
          </a:xfrm>
        </p:spPr>
        <p:txBody>
          <a:bodyPr>
            <a:normAutofit/>
          </a:bodyPr>
          <a:lstStyle/>
          <a:p>
            <a:pPr algn="ctr"/>
            <a:r>
              <a:rPr lang="en-US" dirty="0" smtClean="0"/>
              <a:t>Theme: </a:t>
            </a:r>
            <a:br>
              <a:rPr lang="en-US" dirty="0" smtClean="0"/>
            </a:br>
            <a:r>
              <a:rPr lang="en-US" dirty="0" smtClean="0"/>
              <a:t>Knowledge Base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2819400"/>
            <a:ext cx="5763430" cy="3600953"/>
          </a:xfrm>
        </p:spPr>
      </p:pic>
    </p:spTree>
    <p:extLst>
      <p:ext uri="{BB962C8B-B14F-4D97-AF65-F5344CB8AC3E}">
        <p14:creationId xmlns:p14="http://schemas.microsoft.com/office/powerpoint/2010/main" val="7409519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solidFill>
                  <a:schemeClr val="tx1"/>
                </a:solidFill>
              </a:rPr>
              <a:t>STRATEGIC DIRECTION #3: </a:t>
            </a:r>
            <a:r>
              <a:rPr lang="en-US" dirty="0" smtClean="0">
                <a:solidFill>
                  <a:srgbClr val="FF0000"/>
                </a:solidFill>
              </a:rPr>
              <a:t/>
            </a:r>
            <a:br>
              <a:rPr lang="en-US" dirty="0" smtClean="0">
                <a:solidFill>
                  <a:srgbClr val="FF0000"/>
                </a:solidFill>
              </a:rPr>
            </a:br>
            <a:r>
              <a:rPr lang="en-US" dirty="0" smtClean="0">
                <a:solidFill>
                  <a:srgbClr val="FF0000"/>
                </a:solidFill>
              </a:rPr>
              <a:t>DATA ALCHEMY	</a:t>
            </a:r>
            <a:endParaRPr lang="en-US" dirty="0">
              <a:solidFill>
                <a:srgbClr val="FF0000"/>
              </a:solidFill>
            </a:endParaRPr>
          </a:p>
        </p:txBody>
      </p:sp>
      <p:pic>
        <p:nvPicPr>
          <p:cNvPr id="8194" name="Picture 2" descr="J:\Kenn Bicknell\PRESENTATIONS\images\case-studies\data\big-data-making-the-world-go-roun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15378" y="2438400"/>
            <a:ext cx="3313243"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9511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Open Data: “The New Oil”</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92234" y="1958181"/>
            <a:ext cx="4559531" cy="4343400"/>
          </a:xfrm>
        </p:spPr>
      </p:pic>
    </p:spTree>
    <p:extLst>
      <p:ext uri="{BB962C8B-B14F-4D97-AF65-F5344CB8AC3E}">
        <p14:creationId xmlns:p14="http://schemas.microsoft.com/office/powerpoint/2010/main" val="23521284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pPr algn="ctr"/>
            <a:r>
              <a:rPr lang="en-US" dirty="0" smtClean="0"/>
              <a:t>Some statistics, please…</a:t>
            </a:r>
            <a:endParaRPr lang="en-US"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904999"/>
            <a:ext cx="4523002" cy="434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descr="C:\Users\bicknellk\Desktop\data-is-the-new-oi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247" y="1905000"/>
            <a:ext cx="3714750" cy="434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5540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 </a:t>
            </a:r>
            <a:r>
              <a:rPr lang="en-US" dirty="0" err="1" smtClean="0"/>
              <a:t>Reintermediate</a:t>
            </a:r>
            <a:endParaRPr lang="en-US" dirty="0"/>
          </a:p>
        </p:txBody>
      </p:sp>
      <p:sp>
        <p:nvSpPr>
          <p:cNvPr id="3" name="Content Placeholder 2"/>
          <p:cNvSpPr>
            <a:spLocks noGrp="1"/>
          </p:cNvSpPr>
          <p:nvPr>
            <p:ph idx="1"/>
          </p:nvPr>
        </p:nvSpPr>
        <p:spPr/>
        <p:txBody>
          <a:bodyPr/>
          <a:lstStyle/>
          <a:p>
            <a:r>
              <a:rPr lang="en-US" dirty="0" smtClean="0"/>
              <a:t>Example: Civic open data by default</a:t>
            </a:r>
          </a:p>
          <a:p>
            <a:r>
              <a:rPr lang="en-US" dirty="0" smtClean="0"/>
              <a:t>What is the difference between census data in print and curating digital demographic data today?</a:t>
            </a:r>
            <a:endParaRPr lang="en-US" dirty="0"/>
          </a:p>
        </p:txBody>
      </p:sp>
      <p:pic>
        <p:nvPicPr>
          <p:cNvPr id="1026" name="Picture 2" descr="C:\Users\bicknellk\Desktop\peoplem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52798"/>
            <a:ext cx="5334000" cy="347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5605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lstStyle/>
          <a:p>
            <a:pPr algn="ctr"/>
            <a:r>
              <a:rPr lang="en-US" dirty="0" smtClean="0">
                <a:solidFill>
                  <a:schemeClr val="bg2">
                    <a:lumMod val="50000"/>
                  </a:schemeClr>
                </a:solidFill>
              </a:rPr>
              <a:t>The Path Forward</a:t>
            </a:r>
            <a:endParaRPr lang="en-US" dirty="0">
              <a:solidFill>
                <a:schemeClr val="bg2">
                  <a:lumMod val="50000"/>
                </a:schemeClr>
              </a:solidFill>
            </a:endParaRPr>
          </a:p>
        </p:txBody>
      </p:sp>
      <p:pic>
        <p:nvPicPr>
          <p:cNvPr id="13316" name="Picture 4" descr="J:\Kenn Bicknell\PRESENTATIONS\images\library_inspiratio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01091" y="2514600"/>
            <a:ext cx="5541818"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101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10512"/>
          </a:xfrm>
        </p:spPr>
        <p:txBody>
          <a:bodyPr>
            <a:normAutofit/>
          </a:bodyPr>
          <a:lstStyle/>
          <a:p>
            <a:pPr algn="ctr"/>
            <a:r>
              <a:rPr lang="en-US" dirty="0" smtClean="0"/>
              <a:t>ENGAGEMENT STRATEGIES</a:t>
            </a:r>
            <a:endParaRPr lang="en-US" dirty="0"/>
          </a:p>
        </p:txBody>
      </p:sp>
      <p:sp>
        <p:nvSpPr>
          <p:cNvPr id="3" name="Content Placeholder 2"/>
          <p:cNvSpPr>
            <a:spLocks noGrp="1"/>
          </p:cNvSpPr>
          <p:nvPr>
            <p:ph idx="1"/>
          </p:nvPr>
        </p:nvSpPr>
        <p:spPr>
          <a:xfrm>
            <a:off x="457200" y="3352800"/>
            <a:ext cx="8229600" cy="2971800"/>
          </a:xfrm>
        </p:spPr>
        <p:txBody>
          <a:bodyPr/>
          <a:lstStyle/>
          <a:p>
            <a:r>
              <a:rPr lang="en-US" dirty="0" smtClean="0">
                <a:solidFill>
                  <a:srgbClr val="FF0000"/>
                </a:solidFill>
              </a:rPr>
              <a:t>NEWS AGGREGATION &amp; DISSEMINATION</a:t>
            </a:r>
          </a:p>
          <a:p>
            <a:endParaRPr lang="en-US" dirty="0" smtClean="0">
              <a:solidFill>
                <a:srgbClr val="FF0000"/>
              </a:solidFill>
            </a:endParaRPr>
          </a:p>
          <a:p>
            <a:r>
              <a:rPr lang="en-US" dirty="0" smtClean="0">
                <a:solidFill>
                  <a:srgbClr val="FF0000"/>
                </a:solidFill>
              </a:rPr>
              <a:t>COMMUNITY CURATION</a:t>
            </a:r>
          </a:p>
          <a:p>
            <a:endParaRPr lang="en-US" dirty="0" smtClean="0">
              <a:solidFill>
                <a:srgbClr val="FF0000"/>
              </a:solidFill>
            </a:endParaRPr>
          </a:p>
          <a:p>
            <a:r>
              <a:rPr lang="en-US" dirty="0" smtClean="0">
                <a:solidFill>
                  <a:srgbClr val="FF0000"/>
                </a:solidFill>
              </a:rPr>
              <a:t>DIGITAL DATA ALCHEMY</a:t>
            </a:r>
            <a:endParaRPr lang="en-US" dirty="0">
              <a:solidFill>
                <a:srgbClr val="FF0000"/>
              </a:solidFill>
            </a:endParaRPr>
          </a:p>
        </p:txBody>
      </p:sp>
    </p:spTree>
    <p:extLst>
      <p:ext uri="{BB962C8B-B14F-4D97-AF65-F5344CB8AC3E}">
        <p14:creationId xmlns:p14="http://schemas.microsoft.com/office/powerpoint/2010/main" val="422313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600200"/>
          </a:xfrm>
        </p:spPr>
        <p:txBody>
          <a:bodyPr>
            <a:normAutofit fontScale="90000"/>
          </a:bodyPr>
          <a:lstStyle/>
          <a:p>
            <a:pPr algn="ctr"/>
            <a:r>
              <a:rPr lang="en-US" dirty="0" smtClean="0"/>
              <a:t>New Promotional Opportunities:</a:t>
            </a:r>
            <a:br>
              <a:rPr lang="en-US" dirty="0" smtClean="0"/>
            </a:br>
            <a:r>
              <a:rPr lang="en-US" dirty="0" smtClean="0"/>
              <a:t>A Cautionary Tale</a:t>
            </a:r>
            <a:endParaRPr lang="en-US" dirty="0"/>
          </a:p>
        </p:txBody>
      </p:sp>
      <p:pic>
        <p:nvPicPr>
          <p:cNvPr id="15362" name="Picture 2" descr="J:\Kenn Bicknell\PRESENTATIONS\images\question-mark-ke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2667000"/>
            <a:ext cx="6146800" cy="408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6179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fontScale="90000"/>
          </a:bodyPr>
          <a:lstStyle/>
          <a:p>
            <a:pPr algn="ctr"/>
            <a:r>
              <a:rPr lang="en-US" dirty="0" smtClean="0"/>
              <a:t>Los Angeles Historic Traffic Plans</a:t>
            </a:r>
            <a:endParaRPr lang="en-US" dirty="0"/>
          </a:p>
        </p:txBody>
      </p:sp>
      <p:pic>
        <p:nvPicPr>
          <p:cNvPr id="16387" name="Picture 3" descr="J:\Kenn Bicknell\PRESENTATIONS\images\digitized-historic-traffic-plans-list-screensho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517187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1629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Getty Museum: </a:t>
            </a:r>
            <a:r>
              <a:rPr lang="en-US" i="1" dirty="0" smtClean="0"/>
              <a:t>Overdrive</a:t>
            </a:r>
            <a:endParaRPr lang="en-US" i="1" dirty="0"/>
          </a:p>
        </p:txBody>
      </p:sp>
      <p:pic>
        <p:nvPicPr>
          <p:cNvPr id="17410" name="Picture 2" descr="J:\Kenn Bicknell\PRESENTATIONS\images\getty-overdrive-exhibi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722187"/>
            <a:ext cx="8229600" cy="281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9727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t>National Building Museum, Washington D.C.</a:t>
            </a:r>
            <a:endParaRPr lang="en-US" dirty="0"/>
          </a:p>
        </p:txBody>
      </p:sp>
      <p:pic>
        <p:nvPicPr>
          <p:cNvPr id="18434" name="Picture 2" descr="J:\Getty Overdrive Exhibit\20140106_160205 (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85333" y="2514600"/>
            <a:ext cx="677333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2827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a:bodyPr>
          <a:lstStyle/>
          <a:p>
            <a:pPr algn="ctr"/>
            <a:r>
              <a:rPr lang="en-US" dirty="0" smtClean="0"/>
              <a:t>How Can We Best Support </a:t>
            </a:r>
            <a:br>
              <a:rPr lang="en-US" dirty="0" smtClean="0"/>
            </a:br>
            <a:r>
              <a:rPr lang="en-US" dirty="0" smtClean="0"/>
              <a:t>Each Other?</a:t>
            </a:r>
            <a:endParaRPr lang="en-US" dirty="0"/>
          </a:p>
        </p:txBody>
      </p:sp>
      <p:pic>
        <p:nvPicPr>
          <p:cNvPr id="19458" name="Picture 2" descr="J:\Kenn Bicknell\PRESENTATIONS\images\heart-peop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29718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0184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7851648" cy="2209800"/>
          </a:xfrm>
        </p:spPr>
        <p:txBody>
          <a:bodyPr>
            <a:normAutofit fontScale="90000"/>
          </a:bodyPr>
          <a:lstStyle/>
          <a:p>
            <a:pPr algn="l"/>
            <a:r>
              <a:rPr lang="en-US" dirty="0" err="1" smtClean="0"/>
              <a:t>Kenn</a:t>
            </a:r>
            <a:r>
              <a:rPr lang="en-US" dirty="0" smtClean="0"/>
              <a:t> Bicknell</a:t>
            </a:r>
            <a:br>
              <a:rPr lang="en-US" dirty="0" smtClean="0"/>
            </a:br>
            <a:r>
              <a:rPr lang="en-US" dirty="0" smtClean="0"/>
              <a:t>email: </a:t>
            </a:r>
            <a:r>
              <a:rPr lang="en-US" dirty="0" smtClean="0">
                <a:hlinkClick r:id="rId3"/>
              </a:rPr>
              <a:t>bicknellk@metro.net</a:t>
            </a:r>
            <a:r>
              <a:rPr lang="en-US" dirty="0" smtClean="0"/>
              <a:t/>
            </a:r>
            <a:br>
              <a:rPr lang="en-US" dirty="0" smtClean="0"/>
            </a:br>
            <a:endParaRPr lang="en-US" dirty="0"/>
          </a:p>
        </p:txBody>
      </p:sp>
      <p:sp>
        <p:nvSpPr>
          <p:cNvPr id="3" name="Subtitle 2"/>
          <p:cNvSpPr>
            <a:spLocks noGrp="1"/>
          </p:cNvSpPr>
          <p:nvPr>
            <p:ph type="subTitle" idx="1"/>
          </p:nvPr>
        </p:nvSpPr>
        <p:spPr>
          <a:xfrm>
            <a:off x="533400" y="3733800"/>
            <a:ext cx="7854696" cy="2819400"/>
          </a:xfrm>
        </p:spPr>
        <p:txBody>
          <a:bodyPr>
            <a:normAutofit/>
          </a:bodyPr>
          <a:lstStyle/>
          <a:p>
            <a:pPr algn="l"/>
            <a:r>
              <a:rPr lang="en-US" dirty="0" smtClean="0">
                <a:hlinkClick r:id="rId4"/>
              </a:rPr>
              <a:t>www.metro.net/library</a:t>
            </a:r>
            <a:endParaRPr lang="en-US" dirty="0" smtClean="0"/>
          </a:p>
          <a:p>
            <a:pPr algn="l"/>
            <a:r>
              <a:rPr lang="en-US" dirty="0" smtClean="0">
                <a:hlinkClick r:id="rId5"/>
              </a:rPr>
              <a:t>http://metroprimaryresources.info</a:t>
            </a:r>
            <a:endParaRPr lang="en-US" dirty="0"/>
          </a:p>
          <a:p>
            <a:pPr algn="l"/>
            <a:r>
              <a:rPr lang="en-US" dirty="0" smtClean="0"/>
              <a:t>Librarycat.metro.net</a:t>
            </a:r>
          </a:p>
          <a:p>
            <a:pPr algn="l"/>
            <a:endParaRPr lang="en-US" dirty="0" smtClean="0"/>
          </a:p>
          <a:p>
            <a:pPr algn="l"/>
            <a:endParaRPr lang="en-US" dirty="0"/>
          </a:p>
          <a:p>
            <a:pPr algn="l"/>
            <a:endParaRPr lang="en-US" dirty="0" smtClean="0">
              <a:solidFill>
                <a:schemeClr val="bg1"/>
              </a:solidFill>
            </a:endParaRPr>
          </a:p>
          <a:p>
            <a:endParaRPr lang="en-US" dirty="0"/>
          </a:p>
        </p:txBody>
      </p:sp>
    </p:spTree>
    <p:extLst>
      <p:ext uri="{BB962C8B-B14F-4D97-AF65-F5344CB8AC3E}">
        <p14:creationId xmlns:p14="http://schemas.microsoft.com/office/powerpoint/2010/main" val="12883928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pPr algn="ctr"/>
            <a:r>
              <a:rPr lang="en-US" dirty="0" smtClean="0"/>
              <a:t>Resources</a:t>
            </a:r>
            <a:endParaRPr lang="en-US" dirty="0"/>
          </a:p>
        </p:txBody>
      </p:sp>
      <p:sp>
        <p:nvSpPr>
          <p:cNvPr id="3" name="Content Placeholder 2"/>
          <p:cNvSpPr>
            <a:spLocks noGrp="1"/>
          </p:cNvSpPr>
          <p:nvPr>
            <p:ph idx="1"/>
          </p:nvPr>
        </p:nvSpPr>
        <p:spPr>
          <a:xfrm>
            <a:off x="457200" y="1905000"/>
            <a:ext cx="8229600" cy="4724400"/>
          </a:xfrm>
        </p:spPr>
        <p:txBody>
          <a:bodyPr>
            <a:normAutofit/>
          </a:bodyPr>
          <a:lstStyle/>
          <a:p>
            <a:r>
              <a:rPr lang="en-US" sz="1800" dirty="0">
                <a:latin typeface="+mj-lt"/>
              </a:rPr>
              <a:t>Our Website: </a:t>
            </a:r>
            <a:r>
              <a:rPr lang="en-US" sz="1800" u="sng" dirty="0" smtClean="0">
                <a:solidFill>
                  <a:schemeClr val="accent1"/>
                </a:solidFill>
                <a:latin typeface="+mj-lt"/>
                <a:hlinkClick r:id="rId3"/>
              </a:rPr>
              <a:t>metro.net/library</a:t>
            </a:r>
            <a:endParaRPr lang="en-US" sz="1800" dirty="0">
              <a:solidFill>
                <a:schemeClr val="accent1"/>
              </a:solidFill>
              <a:latin typeface="+mj-lt"/>
            </a:endParaRPr>
          </a:p>
          <a:p>
            <a:r>
              <a:rPr lang="en-US" sz="1800" dirty="0">
                <a:latin typeface="+mj-lt"/>
              </a:rPr>
              <a:t>Our Primary Resources Blog (with “This Date in Los Angeles Transportation History”): </a:t>
            </a:r>
            <a:r>
              <a:rPr lang="en-US" sz="1800" u="sng" dirty="0" smtClean="0">
                <a:latin typeface="+mj-lt"/>
                <a:hlinkClick r:id="rId4"/>
              </a:rPr>
              <a:t>metroprimaryresources.info</a:t>
            </a:r>
            <a:endParaRPr lang="en-US" sz="1800" dirty="0">
              <a:latin typeface="+mj-lt"/>
            </a:endParaRPr>
          </a:p>
          <a:p>
            <a:r>
              <a:rPr lang="en-US" sz="1800" dirty="0">
                <a:latin typeface="+mj-lt"/>
              </a:rPr>
              <a:t>Daily Transportation Headlines: </a:t>
            </a:r>
            <a:r>
              <a:rPr lang="en-US" sz="1800" u="sng" dirty="0" smtClean="0">
                <a:latin typeface="+mj-lt"/>
                <a:hlinkClick r:id="rId4"/>
              </a:rPr>
              <a:t>headlines.metroprimaryresources.info</a:t>
            </a:r>
            <a:endParaRPr lang="en-US" sz="1800" dirty="0">
              <a:latin typeface="+mj-lt"/>
            </a:endParaRPr>
          </a:p>
          <a:p>
            <a:r>
              <a:rPr lang="en-US" sz="1800" dirty="0">
                <a:latin typeface="+mj-lt"/>
              </a:rPr>
              <a:t>L.A. as Subject: </a:t>
            </a:r>
            <a:r>
              <a:rPr lang="en-US" sz="1800" u="sng" dirty="0" smtClean="0">
                <a:latin typeface="+mj-lt"/>
                <a:hlinkClick r:id="rId5"/>
              </a:rPr>
              <a:t>laassubject.org</a:t>
            </a:r>
            <a:endParaRPr lang="en-US" sz="1800" dirty="0">
              <a:latin typeface="+mj-lt"/>
            </a:endParaRPr>
          </a:p>
          <a:p>
            <a:r>
              <a:rPr lang="en-US" sz="1800" dirty="0" err="1">
                <a:latin typeface="+mj-lt"/>
              </a:rPr>
              <a:t>Tiki</a:t>
            </a:r>
            <a:r>
              <a:rPr lang="en-US" sz="1800" dirty="0">
                <a:latin typeface="+mj-lt"/>
              </a:rPr>
              <a:t>-Toki timeline of Los Angeles transportation history: </a:t>
            </a:r>
            <a:r>
              <a:rPr lang="en-US" sz="1800" u="sng" dirty="0">
                <a:latin typeface="+mj-lt"/>
                <a:hlinkClick r:id="rId6"/>
              </a:rPr>
              <a:t>http://bit.ly/1bph9gz</a:t>
            </a:r>
            <a:endParaRPr lang="en-US" sz="1800" dirty="0">
              <a:latin typeface="+mj-lt"/>
            </a:endParaRPr>
          </a:p>
          <a:p>
            <a:r>
              <a:rPr lang="en-US" sz="1800" dirty="0" err="1">
                <a:latin typeface="+mj-lt"/>
              </a:rPr>
              <a:t>PeoplePlotr</a:t>
            </a:r>
            <a:r>
              <a:rPr lang="en-US" sz="1800" dirty="0">
                <a:latin typeface="+mj-lt"/>
              </a:rPr>
              <a:t> family tree of Los Angeles transportation: </a:t>
            </a:r>
            <a:r>
              <a:rPr lang="en-US" sz="1800" u="sng" dirty="0">
                <a:latin typeface="+mj-lt"/>
                <a:hlinkClick r:id="rId7"/>
              </a:rPr>
              <a:t>http://bit.ly/1G9hFec</a:t>
            </a:r>
            <a:endParaRPr lang="en-US" sz="1800" dirty="0">
              <a:latin typeface="+mj-lt"/>
            </a:endParaRPr>
          </a:p>
          <a:p>
            <a:r>
              <a:rPr lang="en-US" sz="1800" dirty="0">
                <a:latin typeface="+mj-lt"/>
              </a:rPr>
              <a:t>Our Flickr photo collection:  </a:t>
            </a:r>
            <a:r>
              <a:rPr lang="en-US" sz="1800" u="sng" dirty="0">
                <a:latin typeface="+mj-lt"/>
                <a:hlinkClick r:id="rId8"/>
              </a:rPr>
              <a:t>https://www.flickr.com/photos/metrolibraryarchive/sets</a:t>
            </a:r>
            <a:endParaRPr lang="en-US" sz="1800" dirty="0">
              <a:latin typeface="+mj-lt"/>
            </a:endParaRPr>
          </a:p>
          <a:p>
            <a:r>
              <a:rPr lang="en-US" sz="1800" dirty="0">
                <a:latin typeface="+mj-lt"/>
              </a:rPr>
              <a:t>Our YouTube channel: </a:t>
            </a:r>
            <a:r>
              <a:rPr lang="en-US" sz="1800" u="sng" dirty="0" smtClean="0">
                <a:latin typeface="+mj-lt"/>
                <a:hlinkClick r:id="rId9"/>
              </a:rPr>
              <a:t>youtube.com/user/</a:t>
            </a:r>
            <a:r>
              <a:rPr lang="en-US" sz="1800" u="sng" dirty="0" err="1" smtClean="0">
                <a:latin typeface="+mj-lt"/>
                <a:hlinkClick r:id="rId9"/>
              </a:rPr>
              <a:t>metrolibrarian</a:t>
            </a:r>
            <a:endParaRPr lang="en-US" sz="1800" dirty="0">
              <a:latin typeface="+mj-lt"/>
            </a:endParaRPr>
          </a:p>
          <a:p>
            <a:r>
              <a:rPr lang="en-US" sz="1800" dirty="0">
                <a:latin typeface="+mj-lt"/>
              </a:rPr>
              <a:t>Our </a:t>
            </a:r>
            <a:r>
              <a:rPr lang="en-US" sz="1800" dirty="0" err="1">
                <a:latin typeface="+mj-lt"/>
              </a:rPr>
              <a:t>Tumblr</a:t>
            </a:r>
            <a:r>
              <a:rPr lang="en-US" sz="1800" dirty="0">
                <a:latin typeface="+mj-lt"/>
              </a:rPr>
              <a:t> page: </a:t>
            </a:r>
            <a:r>
              <a:rPr lang="en-US" sz="1800" u="sng" dirty="0" smtClean="0">
                <a:latin typeface="+mj-lt"/>
                <a:hlinkClick r:id="rId10"/>
              </a:rPr>
              <a:t>lacmtalibrary.tumblr.com</a:t>
            </a:r>
            <a:r>
              <a:rPr lang="en-US" sz="1800" u="sng" dirty="0">
                <a:latin typeface="+mj-lt"/>
                <a:hlinkClick r:id="rId10"/>
              </a:rPr>
              <a:t>/</a:t>
            </a:r>
            <a:endParaRPr lang="en-US" sz="1800" dirty="0">
              <a:latin typeface="+mj-lt"/>
            </a:endParaRPr>
          </a:p>
          <a:p>
            <a:r>
              <a:rPr lang="en-US" sz="1800" dirty="0">
                <a:latin typeface="+mj-lt"/>
              </a:rPr>
              <a:t>Our </a:t>
            </a:r>
            <a:r>
              <a:rPr lang="en-US" sz="1800" dirty="0" err="1">
                <a:latin typeface="+mj-lt"/>
              </a:rPr>
              <a:t>Historypin</a:t>
            </a:r>
            <a:r>
              <a:rPr lang="en-US" sz="1800" dirty="0">
                <a:latin typeface="+mj-lt"/>
              </a:rPr>
              <a:t> site: </a:t>
            </a:r>
            <a:r>
              <a:rPr lang="en-US" sz="1800" u="sng" dirty="0">
                <a:latin typeface="+mj-lt"/>
                <a:hlinkClick r:id="rId11"/>
              </a:rPr>
              <a:t>https://www.historypin.org/channels/view/9987/#!photos/list/</a:t>
            </a:r>
            <a:endParaRPr lang="en-US" sz="1800" dirty="0">
              <a:latin typeface="+mj-lt"/>
            </a:endParaRPr>
          </a:p>
          <a:p>
            <a:r>
              <a:rPr lang="en-US" sz="1800" dirty="0">
                <a:latin typeface="+mj-lt"/>
              </a:rPr>
              <a:t>Our Twitter:  @</a:t>
            </a:r>
            <a:r>
              <a:rPr lang="en-US" sz="1800" dirty="0" err="1" smtClean="0">
                <a:latin typeface="+mj-lt"/>
              </a:rPr>
              <a:t>MetroLibrary</a:t>
            </a:r>
            <a:endParaRPr lang="en-US" sz="1800" dirty="0" smtClean="0">
              <a:latin typeface="+mj-lt"/>
            </a:endParaRPr>
          </a:p>
          <a:p>
            <a:r>
              <a:rPr lang="en-US" sz="1800" dirty="0" smtClean="0">
                <a:latin typeface="+mj-lt"/>
              </a:rPr>
              <a:t>Anything else, just ask me!  bicknellk@metro.net</a:t>
            </a:r>
            <a:endParaRPr lang="en-US" sz="1800" dirty="0">
              <a:latin typeface="+mj-lt"/>
            </a:endParaRPr>
          </a:p>
          <a:p>
            <a:endParaRPr lang="en-US" dirty="0"/>
          </a:p>
        </p:txBody>
      </p:sp>
    </p:spTree>
    <p:extLst>
      <p:ext uri="{BB962C8B-B14F-4D97-AF65-F5344CB8AC3E}">
        <p14:creationId xmlns:p14="http://schemas.microsoft.com/office/powerpoint/2010/main" val="2034379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91512"/>
          </a:xfrm>
        </p:spPr>
        <p:txBody>
          <a:bodyPr>
            <a:normAutofit fontScale="90000"/>
          </a:bodyPr>
          <a:lstStyle/>
          <a:p>
            <a:pPr algn="ctr"/>
            <a:r>
              <a:rPr lang="en-US" dirty="0">
                <a:solidFill>
                  <a:schemeClr val="tx1"/>
                </a:solidFill>
              </a:rPr>
              <a:t>STRATEGIC DIRECTION #1:</a:t>
            </a:r>
            <a:r>
              <a:rPr lang="en-US" dirty="0">
                <a:solidFill>
                  <a:srgbClr val="FF0000"/>
                </a:solidFill>
              </a:rPr>
              <a:t/>
            </a:r>
            <a:br>
              <a:rPr lang="en-US" dirty="0">
                <a:solidFill>
                  <a:srgbClr val="FF0000"/>
                </a:solidFill>
              </a:rPr>
            </a:br>
            <a:r>
              <a:rPr lang="en-US" dirty="0">
                <a:solidFill>
                  <a:srgbClr val="FF0000"/>
                </a:solidFill>
              </a:rPr>
              <a:t>NEWS AGGREGATION &amp; DISSEMINATION</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3429000"/>
            <a:ext cx="4038600" cy="3249917"/>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3429000"/>
            <a:ext cx="4038600" cy="3213894"/>
          </a:xfrm>
        </p:spPr>
      </p:pic>
    </p:spTree>
    <p:extLst>
      <p:ext uri="{BB962C8B-B14F-4D97-AF65-F5344CB8AC3E}">
        <p14:creationId xmlns:p14="http://schemas.microsoft.com/office/powerpoint/2010/main" val="1829571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a:bodyPr>
          <a:lstStyle/>
          <a:p>
            <a:pPr algn="ctr"/>
            <a:r>
              <a:rPr lang="en-US" dirty="0" smtClean="0">
                <a:solidFill>
                  <a:schemeClr val="tx1"/>
                </a:solidFill>
              </a:rPr>
              <a:t>Our Changing </a:t>
            </a:r>
            <a:br>
              <a:rPr lang="en-US" dirty="0" smtClean="0">
                <a:solidFill>
                  <a:schemeClr val="tx1"/>
                </a:solidFill>
              </a:rPr>
            </a:br>
            <a:r>
              <a:rPr lang="en-US" dirty="0" smtClean="0">
                <a:solidFill>
                  <a:schemeClr val="tx1"/>
                </a:solidFill>
              </a:rPr>
              <a:t>News Consumption</a:t>
            </a:r>
            <a:endParaRPr lang="en-US" dirty="0">
              <a:solidFill>
                <a:schemeClr val="tx1"/>
              </a:solidFill>
            </a:endParaRPr>
          </a:p>
        </p:txBody>
      </p:sp>
      <p:sp>
        <p:nvSpPr>
          <p:cNvPr id="3" name="Content Placeholder 2"/>
          <p:cNvSpPr>
            <a:spLocks noGrp="1"/>
          </p:cNvSpPr>
          <p:nvPr>
            <p:ph idx="1"/>
          </p:nvPr>
        </p:nvSpPr>
        <p:spPr>
          <a:xfrm>
            <a:off x="457200" y="2895600"/>
            <a:ext cx="8229600" cy="3429000"/>
          </a:xfrm>
        </p:spPr>
        <p:txBody>
          <a:bodyPr/>
          <a:lstStyle/>
          <a:p>
            <a:r>
              <a:rPr lang="en-US" dirty="0"/>
              <a:t>Growth in online news easy to disseminate</a:t>
            </a:r>
          </a:p>
          <a:p>
            <a:r>
              <a:rPr lang="en-US" dirty="0"/>
              <a:t>Growth in ways information can be repurposed &amp; shared</a:t>
            </a:r>
          </a:p>
          <a:p>
            <a:r>
              <a:rPr lang="en-US" dirty="0"/>
              <a:t>Growth in hyper-local citizen journalism</a:t>
            </a:r>
          </a:p>
          <a:p>
            <a:r>
              <a:rPr lang="en-US" dirty="0"/>
              <a:t>24/7 access to news and round-the-clock news cycle</a:t>
            </a:r>
          </a:p>
          <a:p>
            <a:r>
              <a:rPr lang="en-US" dirty="0"/>
              <a:t>Users welcoming valuable knowledge amidst info-glut</a:t>
            </a:r>
          </a:p>
          <a:p>
            <a:endParaRPr lang="en-US" dirty="0"/>
          </a:p>
        </p:txBody>
      </p:sp>
    </p:spTree>
    <p:extLst>
      <p:ext uri="{BB962C8B-B14F-4D97-AF65-F5344CB8AC3E}">
        <p14:creationId xmlns:p14="http://schemas.microsoft.com/office/powerpoint/2010/main" val="4270031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rmAutofit fontScale="90000"/>
          </a:bodyPr>
          <a:lstStyle/>
          <a:p>
            <a:pPr algn="ctr"/>
            <a:r>
              <a:rPr lang="en-US" dirty="0" smtClean="0"/>
              <a:t>Where they are looking </a:t>
            </a:r>
            <a:br>
              <a:rPr lang="en-US" dirty="0" smtClean="0"/>
            </a:br>
            <a:r>
              <a:rPr lang="en-US" dirty="0" smtClean="0"/>
              <a:t>for information</a:t>
            </a:r>
            <a:endParaRPr lang="en-US" dirty="0"/>
          </a:p>
        </p:txBody>
      </p:sp>
      <p:pic>
        <p:nvPicPr>
          <p:cNvPr id="3074" name="Picture 2" descr="J:\Kenn Bicknell\PRESENTATIONS\images\news-consumption-across-social-media-pew-chart-2013.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29200" y="2209800"/>
            <a:ext cx="3276600" cy="443388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J:\Kenn Bicknell\PRESENTATIONS\images\news-consumption-rise- across-social-media-pew-chart-2013.pn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685800" y="2209800"/>
            <a:ext cx="3581400" cy="449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2302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8386</TotalTime>
  <Words>8617</Words>
  <Application>Microsoft Office PowerPoint</Application>
  <PresentationFormat>On-screen Show (4:3)</PresentationFormat>
  <Paragraphs>501</Paragraphs>
  <Slides>66</Slides>
  <Notes>66</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Flow</vt:lpstr>
      <vt:lpstr>COMMUNITY CURATION, NEWS AGGREGATION &amp; “DATA ALCHEMY”: The Bleeding Edge of Library Opportunity</vt:lpstr>
      <vt:lpstr>Who Am I? About The Metro Library</vt:lpstr>
      <vt:lpstr>Collections &amp; Services Overview</vt:lpstr>
      <vt:lpstr>Challenges Breed Opportunities</vt:lpstr>
      <vt:lpstr>The Perfect Storm  Drives Innovation</vt:lpstr>
      <vt:lpstr>ENGAGEMENT STRATEGIES</vt:lpstr>
      <vt:lpstr>STRATEGIC DIRECTION #1: NEWS AGGREGATION &amp; DISSEMINATION</vt:lpstr>
      <vt:lpstr>Our Changing  News Consumption</vt:lpstr>
      <vt:lpstr>Where they are looking  for information</vt:lpstr>
      <vt:lpstr>Blogger Headlines Product</vt:lpstr>
      <vt:lpstr>Aggregation &amp; Mobile Access</vt:lpstr>
      <vt:lpstr>Online Newspaper: The Library as News Channel</vt:lpstr>
      <vt:lpstr>Creating Your Own Newspaper</vt:lpstr>
      <vt:lpstr>Featured Content Every Day</vt:lpstr>
      <vt:lpstr>STRATEGIC DIRECTION #2: COMMUNITY CURATION</vt:lpstr>
      <vt:lpstr>Theme: Local History Advocacy</vt:lpstr>
      <vt:lpstr>L.A. as Subject</vt:lpstr>
      <vt:lpstr>L.A. as Subject</vt:lpstr>
      <vt:lpstr>Media Partnerships</vt:lpstr>
      <vt:lpstr>Archives Bazaar</vt:lpstr>
      <vt:lpstr>Archives Bazaar</vt:lpstr>
      <vt:lpstr>Case Study:  Kansas City (MO)  Then &amp; Now</vt:lpstr>
      <vt:lpstr>Theme: New(ish) Technology Tools</vt:lpstr>
      <vt:lpstr>Interactive Timelines</vt:lpstr>
      <vt:lpstr>Interactive Family Trees</vt:lpstr>
      <vt:lpstr>ScenePast App</vt:lpstr>
      <vt:lpstr>ScenePast App</vt:lpstr>
      <vt:lpstr>How did this happen?</vt:lpstr>
      <vt:lpstr>Theme: Volumization</vt:lpstr>
      <vt:lpstr>Leverage Tools</vt:lpstr>
      <vt:lpstr>Theme:  Beyond “Traditional” Social Media</vt:lpstr>
      <vt:lpstr>Historypin: Augmented Reality</vt:lpstr>
      <vt:lpstr>Augmented Reality</vt:lpstr>
      <vt:lpstr>Case Study: Santa Ana PL</vt:lpstr>
      <vt:lpstr>Collaboration Around New Tools</vt:lpstr>
      <vt:lpstr>Theme: Calendaring</vt:lpstr>
      <vt:lpstr>Online Calendar</vt:lpstr>
      <vt:lpstr>Sample Calendar Entries</vt:lpstr>
      <vt:lpstr>Local History Goes Viral</vt:lpstr>
      <vt:lpstr>Theme:  Storytelling Comes Alive</vt:lpstr>
      <vt:lpstr>L.A.’s First “Motormanettes”</vt:lpstr>
      <vt:lpstr>1984 Summer Olympics Tour</vt:lpstr>
      <vt:lpstr>1984 Olympics: Storytelling</vt:lpstr>
      <vt:lpstr>1984 Olympics: Storytelling</vt:lpstr>
      <vt:lpstr>Theme:  Exploiting Embedded Resources</vt:lpstr>
      <vt:lpstr>Goodell Monorail Rendering</vt:lpstr>
      <vt:lpstr>A+D Museum: Never Built Exhibit</vt:lpstr>
      <vt:lpstr>Goodell Monorail, 1962: What stories does this image tell?</vt:lpstr>
      <vt:lpstr>Theme:  Creative Collaboration</vt:lpstr>
      <vt:lpstr>The Exo-Library</vt:lpstr>
      <vt:lpstr>Interactive Transit Kiosks</vt:lpstr>
      <vt:lpstr>Interactive Transit Kiosks</vt:lpstr>
      <vt:lpstr>Interactive Transit Kiosks</vt:lpstr>
      <vt:lpstr>Theme:  Knowledge Base</vt:lpstr>
      <vt:lpstr>STRATEGIC DIRECTION #3:  DATA ALCHEMY </vt:lpstr>
      <vt:lpstr>Open Data: “The New Oil”</vt:lpstr>
      <vt:lpstr>Some statistics, please…</vt:lpstr>
      <vt:lpstr>Opportunity: Reintermediate</vt:lpstr>
      <vt:lpstr>The Path Forward</vt:lpstr>
      <vt:lpstr>New Promotional Opportunities: A Cautionary Tale</vt:lpstr>
      <vt:lpstr>Los Angeles Historic Traffic Plans</vt:lpstr>
      <vt:lpstr>Getty Museum: Overdrive</vt:lpstr>
      <vt:lpstr>National Building Museum, Washington D.C.</vt:lpstr>
      <vt:lpstr>How Can We Best Support  Each Other?</vt:lpstr>
      <vt:lpstr>Kenn Bicknell email: bicknellk@metro.net </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CURATION, NEWS AGGREGATION &amp; “DATA ALCHEMY”: The Bleeding Edge of Library Opportunity</dc:title>
  <dc:creator>Bicknell, Kenneth D.</dc:creator>
  <cp:lastModifiedBy>Bicknell, Kenneth D.</cp:lastModifiedBy>
  <cp:revision>39</cp:revision>
  <cp:lastPrinted>2015-03-23T22:00:58Z</cp:lastPrinted>
  <dcterms:created xsi:type="dcterms:W3CDTF">2014-11-04T21:05:26Z</dcterms:created>
  <dcterms:modified xsi:type="dcterms:W3CDTF">2015-03-24T19:14:51Z</dcterms:modified>
</cp:coreProperties>
</file>