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sldIdLst>
    <p:sldId id="256" r:id="rId8"/>
    <p:sldId id="266" r:id="rId9"/>
    <p:sldId id="257" r:id="rId10"/>
    <p:sldId id="258" r:id="rId11"/>
    <p:sldId id="262" r:id="rId12"/>
    <p:sldId id="264" r:id="rId13"/>
    <p:sldId id="263" r:id="rId14"/>
    <p:sldId id="259" r:id="rId15"/>
    <p:sldId id="260" r:id="rId16"/>
    <p:sldId id="268" r:id="rId17"/>
    <p:sldId id="265" r:id="rId18"/>
    <p:sldId id="261" r:id="rId1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619" autoAdjust="0"/>
  </p:normalViewPr>
  <p:slideViewPr>
    <p:cSldViewPr snapToGrid="0">
      <p:cViewPr varScale="1">
        <p:scale>
          <a:sx n="66" d="100"/>
          <a:sy n="66" d="100"/>
        </p:scale>
        <p:origin x="1698" y="60"/>
      </p:cViewPr>
      <p:guideLst>
        <p:guide orient="horz" pos="1056"/>
        <p:guide pos="6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34509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42339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26669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47785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1E956-B066-D047-8D2A-031BB33ECFDC}"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151690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F1E956-B066-D047-8D2A-031BB33ECFDC}"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15537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F1E956-B066-D047-8D2A-031BB33ECFDC}"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367432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F1E956-B066-D047-8D2A-031BB33ECFDC}"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6447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1E956-B066-D047-8D2A-031BB33ECFDC}"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18000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1E956-B066-D047-8D2A-031BB33ECFDC}"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16496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1E956-B066-D047-8D2A-031BB33ECFDC}"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a:p>
        </p:txBody>
      </p:sp>
    </p:spTree>
    <p:extLst>
      <p:ext uri="{BB962C8B-B14F-4D97-AF65-F5344CB8AC3E}">
        <p14:creationId xmlns:p14="http://schemas.microsoft.com/office/powerpoint/2010/main" val="276112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1E956-B066-D047-8D2A-031BB33ECFDC}" type="datetimeFigureOut">
              <a:rPr lang="en-US" smtClean="0"/>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28A67-4EC4-1648-B0C1-6523FDEFFC68}" type="slidenum">
              <a:rPr lang="en-US" smtClean="0"/>
              <a:t>‹#›</a:t>
            </a:fld>
            <a:endParaRPr lang="en-US"/>
          </a:p>
        </p:txBody>
      </p:sp>
    </p:spTree>
    <p:extLst>
      <p:ext uri="{BB962C8B-B14F-4D97-AF65-F5344CB8AC3E}">
        <p14:creationId xmlns:p14="http://schemas.microsoft.com/office/powerpoint/2010/main" val="197601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hyperlink" Target="mailto:library@metro.net" TargetMode="External"/><Relationship Id="rId3" Type="http://schemas.openxmlformats.org/officeDocument/2006/relationships/hyperlink" Target="http://metro.net/library" TargetMode="External"/><Relationship Id="rId7" Type="http://schemas.openxmlformats.org/officeDocument/2006/relationships/hyperlink" Target="mailto:barrettm@metro.net" TargetMode="Externa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hyperlink" Target="http://lametro.nextrequest.com/" TargetMode="External"/><Relationship Id="rId5" Type="http://schemas.openxmlformats.org/officeDocument/2006/relationships/hyperlink" Target="http://metro.net/records" TargetMode="External"/><Relationship Id="rId4" Type="http://schemas.openxmlformats.org/officeDocument/2006/relationships/hyperlink" Target="http://headlines.metroprimaryresources.inf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60" y="7697"/>
            <a:ext cx="7772400" cy="877455"/>
          </a:xfrm>
        </p:spPr>
        <p:txBody>
          <a:bodyPr>
            <a:normAutofit/>
          </a:bodyPr>
          <a:lstStyle/>
          <a:p>
            <a:pPr algn="l"/>
            <a:r>
              <a:rPr lang="en-US" sz="3800" dirty="0" smtClean="0">
                <a:solidFill>
                  <a:schemeClr val="bg1"/>
                </a:solidFill>
                <a:latin typeface="Calibri"/>
                <a:cs typeface="Calibri"/>
              </a:rPr>
              <a:t>Video Surveillance </a:t>
            </a:r>
            <a:endParaRPr lang="en-US" sz="3800" dirty="0">
              <a:solidFill>
                <a:schemeClr val="bg1"/>
              </a:solidFill>
              <a:latin typeface="Calibri"/>
              <a:cs typeface="Calibri"/>
            </a:endParaRPr>
          </a:p>
        </p:txBody>
      </p:sp>
      <p:sp>
        <p:nvSpPr>
          <p:cNvPr id="3" name="Subtitle 2"/>
          <p:cNvSpPr>
            <a:spLocks noGrp="1"/>
          </p:cNvSpPr>
          <p:nvPr>
            <p:ph type="subTitle" idx="1"/>
          </p:nvPr>
        </p:nvSpPr>
        <p:spPr>
          <a:xfrm>
            <a:off x="859750" y="854364"/>
            <a:ext cx="7322127" cy="431030"/>
          </a:xfrm>
        </p:spPr>
        <p:txBody>
          <a:bodyPr>
            <a:normAutofit fontScale="85000" lnSpcReduction="10000"/>
          </a:bodyPr>
          <a:lstStyle/>
          <a:p>
            <a:pPr algn="l"/>
            <a:r>
              <a:rPr lang="en-US" sz="2300" i="1" dirty="0" smtClean="0">
                <a:solidFill>
                  <a:schemeClr val="bg1"/>
                </a:solidFill>
                <a:latin typeface="Calibri"/>
                <a:cs typeface="Calibri"/>
              </a:rPr>
              <a:t>Matthew Barrett, Transportation Research Library, Archive &amp; Records</a:t>
            </a:r>
            <a:endParaRPr lang="en-US" sz="2300" i="1" dirty="0">
              <a:solidFill>
                <a:schemeClr val="bg1"/>
              </a:solidFill>
              <a:latin typeface="Calibri"/>
              <a:cs typeface="Calibri"/>
            </a:endParaRPr>
          </a:p>
        </p:txBody>
      </p:sp>
    </p:spTree>
    <p:extLst>
      <p:ext uri="{BB962C8B-B14F-4D97-AF65-F5344CB8AC3E}">
        <p14:creationId xmlns:p14="http://schemas.microsoft.com/office/powerpoint/2010/main" val="4140294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844742" y="116850"/>
            <a:ext cx="6096000" cy="639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Calibri"/>
                <a:cs typeface="Calibri"/>
              </a:rPr>
              <a:t>Video – Unauthorized Release?</a:t>
            </a:r>
            <a:endParaRPr lang="en-US" sz="3200" dirty="0">
              <a:solidFill>
                <a:schemeClr val="bg1"/>
              </a:solidFill>
              <a:latin typeface="Calibri"/>
              <a:cs typeface="Calibri"/>
            </a:endParaRPr>
          </a:p>
        </p:txBody>
      </p:sp>
      <p:pic>
        <p:nvPicPr>
          <p:cNvPr id="2" name="Picture 1"/>
          <p:cNvPicPr>
            <a:picLocks noChangeAspect="1"/>
          </p:cNvPicPr>
          <p:nvPr/>
        </p:nvPicPr>
        <p:blipFill>
          <a:blip r:embed="rId3"/>
          <a:stretch>
            <a:fillRect/>
          </a:stretch>
        </p:blipFill>
        <p:spPr>
          <a:xfrm>
            <a:off x="1309008" y="885370"/>
            <a:ext cx="6767286" cy="5413829"/>
          </a:xfrm>
          <a:prstGeom prst="rect">
            <a:avLst/>
          </a:prstGeom>
        </p:spPr>
      </p:pic>
    </p:spTree>
    <p:extLst>
      <p:ext uri="{BB962C8B-B14F-4D97-AF65-F5344CB8AC3E}">
        <p14:creationId xmlns:p14="http://schemas.microsoft.com/office/powerpoint/2010/main" val="50335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34309" y="1316616"/>
            <a:ext cx="8229600" cy="2600712"/>
          </a:xfrm>
          <a:prstGeom prst="rect">
            <a:avLst/>
          </a:prstGeom>
          <a:noFill/>
        </p:spPr>
        <p:txBody>
          <a:bodyPr wrap="square" rtlCol="0">
            <a:spAutoFit/>
          </a:bodyPr>
          <a:lstStyle/>
          <a:p>
            <a:pPr indent="-274320">
              <a:buFont typeface="Arial"/>
              <a:buChar char="•"/>
            </a:pPr>
            <a:r>
              <a:rPr lang="en-US" sz="2800" dirty="0" smtClean="0">
                <a:solidFill>
                  <a:srgbClr val="FFFFFF"/>
                </a:solidFill>
                <a:latin typeface="Calibri"/>
                <a:cs typeface="Calibri"/>
              </a:rPr>
              <a:t>Currently manual old school “chain of custody”</a:t>
            </a:r>
            <a:endParaRPr lang="en-US" sz="2700" dirty="0">
              <a:solidFill>
                <a:srgbClr val="FFFFFF"/>
              </a:solidFill>
              <a:latin typeface="ScalaSansLF-Regular"/>
              <a:cs typeface="Calibri"/>
            </a:endParaRPr>
          </a:p>
          <a:p>
            <a:pPr indent="-274320">
              <a:buFont typeface="Arial"/>
              <a:buChar char="•"/>
            </a:pPr>
            <a:r>
              <a:rPr lang="en-US" sz="2700" dirty="0" smtClean="0">
                <a:solidFill>
                  <a:srgbClr val="FFFFFF"/>
                </a:solidFill>
                <a:latin typeface="ScalaSansLF-Regular"/>
                <a:cs typeface="Calibri"/>
              </a:rPr>
              <a:t>Moving to automated Digital Incident Management System, Wi-Fi downloading at end of day vehicle pull-in</a:t>
            </a:r>
          </a:p>
          <a:p>
            <a:pPr indent="-274320">
              <a:buFont typeface="Arial"/>
              <a:buChar char="•"/>
            </a:pPr>
            <a:r>
              <a:rPr lang="en-US" sz="2700" dirty="0" smtClean="0">
                <a:solidFill>
                  <a:srgbClr val="FFFFFF"/>
                </a:solidFill>
                <a:latin typeface="ScalaSansLF-Regular"/>
                <a:cs typeface="Calibri"/>
              </a:rPr>
              <a:t>24,000 DVR Incidents annually on average, bus only</a:t>
            </a:r>
          </a:p>
          <a:p>
            <a:pPr indent="-274320">
              <a:buFont typeface="Arial"/>
              <a:buChar char="•"/>
            </a:pPr>
            <a:r>
              <a:rPr lang="en-US" sz="2700" dirty="0" smtClean="0">
                <a:solidFill>
                  <a:srgbClr val="FFFFFF"/>
                </a:solidFill>
                <a:latin typeface="ScalaSansLF-Regular"/>
                <a:cs typeface="Calibri"/>
              </a:rPr>
              <a:t>Frequent upgrades to technology for efficiencies</a:t>
            </a:r>
          </a:p>
          <a:p>
            <a:pPr indent="-274320">
              <a:buFont typeface="Arial"/>
              <a:buChar char="•"/>
            </a:pPr>
            <a:r>
              <a:rPr lang="en-US" sz="2700" dirty="0" smtClean="0">
                <a:solidFill>
                  <a:srgbClr val="FFFFFF"/>
                </a:solidFill>
                <a:latin typeface="ScalaSansLF-Regular"/>
                <a:cs typeface="Calibri"/>
              </a:rPr>
              <a:t>Homeland Security Funding Grants</a:t>
            </a:r>
            <a:endParaRPr lang="en-US" sz="2800" dirty="0" smtClean="0">
              <a:solidFill>
                <a:srgbClr val="FFFFFF"/>
              </a:solidFill>
              <a:latin typeface="Calibri"/>
              <a:cs typeface="Calibri"/>
            </a:endParaRPr>
          </a:p>
        </p:txBody>
      </p:sp>
      <p:sp>
        <p:nvSpPr>
          <p:cNvPr id="6" name="Title 1"/>
          <p:cNvSpPr txBox="1">
            <a:spLocks/>
          </p:cNvSpPr>
          <p:nvPr/>
        </p:nvSpPr>
        <p:spPr>
          <a:xfrm>
            <a:off x="844742" y="116850"/>
            <a:ext cx="6096000" cy="639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Calibri"/>
                <a:cs typeface="Calibri"/>
              </a:rPr>
              <a:t>Video Management</a:t>
            </a:r>
            <a:endParaRPr lang="en-US" sz="3200" dirty="0">
              <a:solidFill>
                <a:schemeClr val="bg1"/>
              </a:solidFill>
              <a:latin typeface="Calibri"/>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589" y="3983557"/>
            <a:ext cx="2474536" cy="20002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6163" y="3983557"/>
            <a:ext cx="2857500" cy="2000250"/>
          </a:xfrm>
          <a:prstGeom prst="rect">
            <a:avLst/>
          </a:prstGeom>
        </p:spPr>
      </p:pic>
      <p:sp>
        <p:nvSpPr>
          <p:cNvPr id="4" name="Right Arrow 3"/>
          <p:cNvSpPr/>
          <p:nvPr/>
        </p:nvSpPr>
        <p:spPr>
          <a:xfrm>
            <a:off x="3651858" y="4494662"/>
            <a:ext cx="1596572" cy="8432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482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857" y="1045028"/>
            <a:ext cx="4412426" cy="2862322"/>
          </a:xfrm>
          <a:prstGeom prst="rect">
            <a:avLst/>
          </a:prstGeom>
          <a:noFill/>
        </p:spPr>
        <p:txBody>
          <a:bodyPr wrap="none" rtlCol="0">
            <a:spAutoFit/>
          </a:bodyPr>
          <a:lstStyle/>
          <a:p>
            <a:endParaRPr lang="en-US" dirty="0" smtClean="0"/>
          </a:p>
          <a:p>
            <a:r>
              <a:rPr lang="en-US" dirty="0">
                <a:hlinkClick r:id="rId3"/>
              </a:rPr>
              <a:t>http://metro.net/library</a:t>
            </a:r>
            <a:endParaRPr lang="en-US" dirty="0"/>
          </a:p>
          <a:p>
            <a:r>
              <a:rPr lang="en-US" dirty="0">
                <a:hlinkClick r:id="rId4"/>
              </a:rPr>
              <a:t>http://</a:t>
            </a:r>
            <a:r>
              <a:rPr lang="en-US" dirty="0" smtClean="0">
                <a:hlinkClick r:id="rId4"/>
              </a:rPr>
              <a:t>headlines.metroprimaryresources.info</a:t>
            </a:r>
            <a:endParaRPr lang="en-US" dirty="0" smtClean="0"/>
          </a:p>
          <a:p>
            <a:endParaRPr lang="en-US" dirty="0" smtClean="0">
              <a:hlinkClick r:id="rId5"/>
            </a:endParaRPr>
          </a:p>
          <a:p>
            <a:r>
              <a:rPr lang="en-US" dirty="0" smtClean="0">
                <a:hlinkClick r:id="rId5"/>
              </a:rPr>
              <a:t>http</a:t>
            </a:r>
            <a:r>
              <a:rPr lang="en-US" dirty="0">
                <a:hlinkClick r:id="rId5"/>
              </a:rPr>
              <a:t>://metro.net/records</a:t>
            </a:r>
            <a:r>
              <a:rPr lang="en-US" dirty="0"/>
              <a:t> </a:t>
            </a:r>
          </a:p>
          <a:p>
            <a:r>
              <a:rPr lang="en-US" dirty="0" smtClean="0">
                <a:hlinkClick r:id="rId6"/>
              </a:rPr>
              <a:t>http://lametro.nextrequest.com</a:t>
            </a:r>
            <a:r>
              <a:rPr lang="en-US" dirty="0" smtClean="0"/>
              <a:t> </a:t>
            </a:r>
            <a:endParaRPr lang="en-US" dirty="0"/>
          </a:p>
          <a:p>
            <a:endParaRPr lang="en-US" dirty="0"/>
          </a:p>
          <a:p>
            <a:r>
              <a:rPr lang="en-US" dirty="0">
                <a:hlinkClick r:id="rId7"/>
              </a:rPr>
              <a:t>barrettm@metro.net</a:t>
            </a:r>
            <a:endParaRPr lang="en-US" dirty="0"/>
          </a:p>
          <a:p>
            <a:r>
              <a:rPr lang="en-US" dirty="0">
                <a:hlinkClick r:id="rId8"/>
              </a:rPr>
              <a:t>library@metro.net</a:t>
            </a:r>
            <a:endParaRPr lang="en-US" dirty="0"/>
          </a:p>
          <a:p>
            <a:endParaRPr lang="en-US" dirty="0"/>
          </a:p>
        </p:txBody>
      </p:sp>
    </p:spTree>
    <p:extLst>
      <p:ext uri="{BB962C8B-B14F-4D97-AF65-F5344CB8AC3E}">
        <p14:creationId xmlns:p14="http://schemas.microsoft.com/office/powerpoint/2010/main" val="2094679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742" y="116850"/>
            <a:ext cx="6096000" cy="639762"/>
          </a:xfrm>
        </p:spPr>
        <p:txBody>
          <a:bodyPr>
            <a:noAutofit/>
          </a:bodyPr>
          <a:lstStyle/>
          <a:p>
            <a:pPr algn="l"/>
            <a:r>
              <a:rPr lang="en-US" sz="3200" dirty="0" smtClean="0">
                <a:solidFill>
                  <a:schemeClr val="bg1"/>
                </a:solidFill>
                <a:latin typeface="Calibri"/>
                <a:cs typeface="Calibri"/>
              </a:rPr>
              <a:t>Los Angeles County Metropolitan Transportation Authority</a:t>
            </a:r>
            <a:endParaRPr lang="en-US" sz="3200" dirty="0">
              <a:solidFill>
                <a:schemeClr val="bg1"/>
              </a:solidFill>
              <a:latin typeface="Calibri"/>
              <a:cs typeface="Calibri"/>
            </a:endParaRPr>
          </a:p>
        </p:txBody>
      </p:sp>
      <p:sp>
        <p:nvSpPr>
          <p:cNvPr id="5" name="TextBox 4"/>
          <p:cNvSpPr txBox="1"/>
          <p:nvPr/>
        </p:nvSpPr>
        <p:spPr>
          <a:xfrm>
            <a:off x="-701591" y="2388866"/>
            <a:ext cx="184666" cy="369332"/>
          </a:xfrm>
          <a:prstGeom prst="rect">
            <a:avLst/>
          </a:prstGeom>
          <a:noFill/>
        </p:spPr>
        <p:txBody>
          <a:bodyPr wrap="none" rtlCol="0">
            <a:spAutoFit/>
          </a:bodyPr>
          <a:lstStyle/>
          <a:p>
            <a:endParaRPr lang="en-US" dirty="0"/>
          </a:p>
        </p:txBody>
      </p:sp>
      <p:sp>
        <p:nvSpPr>
          <p:cNvPr id="4" name="TextBox 3"/>
          <p:cNvSpPr txBox="1"/>
          <p:nvPr/>
        </p:nvSpPr>
        <p:spPr>
          <a:xfrm>
            <a:off x="318444" y="1327366"/>
            <a:ext cx="8735020" cy="5632311"/>
          </a:xfrm>
          <a:prstGeom prst="rect">
            <a:avLst/>
          </a:prstGeom>
          <a:noFill/>
        </p:spPr>
        <p:txBody>
          <a:bodyPr wrap="none" rtlCol="0">
            <a:spAutoFit/>
          </a:bodyPr>
          <a:lstStyle/>
          <a:p>
            <a:r>
              <a:rPr lang="en-US" dirty="0" smtClean="0">
                <a:solidFill>
                  <a:schemeClr val="bg1"/>
                </a:solidFill>
              </a:rPr>
              <a:t>Transportation Library began in 1895 via Henry Huntington’s Los Angeles Railway</a:t>
            </a:r>
          </a:p>
          <a:p>
            <a:r>
              <a:rPr lang="en-US" dirty="0" smtClean="0">
                <a:solidFill>
                  <a:schemeClr val="bg1"/>
                </a:solidFill>
              </a:rPr>
              <a:t>Nation’s Largest Transit Operator Research library</a:t>
            </a:r>
          </a:p>
          <a:p>
            <a:r>
              <a:rPr lang="en-US" dirty="0" smtClean="0">
                <a:solidFill>
                  <a:schemeClr val="bg1"/>
                </a:solidFill>
              </a:rPr>
              <a:t>National Academy of Sciences’ Transportation Research Board Affiliate</a:t>
            </a:r>
          </a:p>
          <a:p>
            <a:r>
              <a:rPr lang="en-US" dirty="0" smtClean="0">
                <a:solidFill>
                  <a:schemeClr val="bg1"/>
                </a:solidFill>
              </a:rPr>
              <a:t>National Transportation Library Partner</a:t>
            </a:r>
          </a:p>
          <a:p>
            <a:r>
              <a:rPr lang="en-US" dirty="0" smtClean="0">
                <a:solidFill>
                  <a:schemeClr val="bg1"/>
                </a:solidFill>
              </a:rPr>
              <a:t>Member Western Transportation Knowledge Network</a:t>
            </a:r>
          </a:p>
          <a:p>
            <a:r>
              <a:rPr lang="en-US" dirty="0" smtClean="0">
                <a:solidFill>
                  <a:schemeClr val="bg1"/>
                </a:solidFill>
              </a:rPr>
              <a:t>Member National Transportation Knowledge Network</a:t>
            </a:r>
          </a:p>
          <a:p>
            <a:r>
              <a:rPr lang="en-US" dirty="0" smtClean="0">
                <a:solidFill>
                  <a:schemeClr val="bg1"/>
                </a:solidFill>
              </a:rPr>
              <a:t>Staff memberships in SLA, ARMA, ALA, and SAA</a:t>
            </a:r>
          </a:p>
          <a:p>
            <a:endParaRPr lang="en-US" dirty="0" smtClean="0">
              <a:solidFill>
                <a:schemeClr val="bg1"/>
              </a:solidFill>
            </a:endParaRPr>
          </a:p>
          <a:p>
            <a:r>
              <a:rPr lang="en-US" dirty="0" smtClean="0">
                <a:solidFill>
                  <a:schemeClr val="bg1"/>
                </a:solidFill>
              </a:rPr>
              <a:t>Research Library, Archive and Records Management Center</a:t>
            </a:r>
          </a:p>
          <a:p>
            <a:r>
              <a:rPr lang="en-US" dirty="0" smtClean="0">
                <a:solidFill>
                  <a:schemeClr val="bg1"/>
                </a:solidFill>
              </a:rPr>
              <a:t>50,000 items catalogued in EOS ILS, </a:t>
            </a:r>
          </a:p>
          <a:p>
            <a:r>
              <a:rPr lang="en-US" dirty="0" smtClean="0">
                <a:solidFill>
                  <a:schemeClr val="bg1"/>
                </a:solidFill>
              </a:rPr>
              <a:t>75,000 Inactive Records boxes indexed, stored at Iron Mountain </a:t>
            </a:r>
          </a:p>
          <a:p>
            <a:r>
              <a:rPr lang="en-US" dirty="0" smtClean="0">
                <a:solidFill>
                  <a:schemeClr val="bg1"/>
                </a:solidFill>
              </a:rPr>
              <a:t>Millions of pages digitized, Oracle URM and SharePoint</a:t>
            </a:r>
            <a:endParaRPr lang="en-US" dirty="0">
              <a:solidFill>
                <a:schemeClr val="bg1"/>
              </a:solidFill>
            </a:endParaRPr>
          </a:p>
          <a:p>
            <a:r>
              <a:rPr lang="en-US" dirty="0" smtClean="0">
                <a:solidFill>
                  <a:schemeClr val="bg1"/>
                </a:solidFill>
              </a:rPr>
              <a:t>5 employees with MLIS</a:t>
            </a:r>
          </a:p>
          <a:p>
            <a:r>
              <a:rPr lang="en-US" dirty="0" smtClean="0">
                <a:solidFill>
                  <a:schemeClr val="bg1"/>
                </a:solidFill>
              </a:rPr>
              <a:t>3 employees with NARA certification</a:t>
            </a:r>
          </a:p>
          <a:p>
            <a:r>
              <a:rPr lang="en-US" dirty="0" smtClean="0">
                <a:solidFill>
                  <a:schemeClr val="bg1"/>
                </a:solidFill>
              </a:rPr>
              <a:t>3 employees dedicated to scanning</a:t>
            </a:r>
          </a:p>
          <a:p>
            <a:r>
              <a:rPr lang="en-US" dirty="0" smtClean="0">
                <a:solidFill>
                  <a:schemeClr val="bg1"/>
                </a:solidFill>
              </a:rPr>
              <a:t>1 employee dedicated to box management with </a:t>
            </a:r>
            <a:r>
              <a:rPr lang="en-US" dirty="0">
                <a:solidFill>
                  <a:schemeClr val="bg1"/>
                </a:solidFill>
              </a:rPr>
              <a:t>I</a:t>
            </a:r>
            <a:r>
              <a:rPr lang="en-US" dirty="0" smtClean="0">
                <a:solidFill>
                  <a:schemeClr val="bg1"/>
                </a:solidFill>
              </a:rPr>
              <a:t>ron Mountain</a:t>
            </a:r>
          </a:p>
          <a:p>
            <a:r>
              <a:rPr lang="en-US" dirty="0" smtClean="0">
                <a:solidFill>
                  <a:schemeClr val="bg1"/>
                </a:solidFill>
              </a:rPr>
              <a:t>New Electronic Records </a:t>
            </a:r>
            <a:r>
              <a:rPr lang="en-US" dirty="0">
                <a:solidFill>
                  <a:schemeClr val="bg1"/>
                </a:solidFill>
              </a:rPr>
              <a:t>M</a:t>
            </a:r>
            <a:r>
              <a:rPr lang="en-US" dirty="0" smtClean="0">
                <a:solidFill>
                  <a:schemeClr val="bg1"/>
                </a:solidFill>
              </a:rPr>
              <a:t>anagement function for E-Discovery, Federated search and more</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134272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4742" y="116850"/>
            <a:ext cx="6096000" cy="639762"/>
          </a:xfrm>
        </p:spPr>
        <p:txBody>
          <a:bodyPr>
            <a:noAutofit/>
          </a:bodyPr>
          <a:lstStyle/>
          <a:p>
            <a:pPr algn="l"/>
            <a:r>
              <a:rPr lang="en-US" sz="3200" dirty="0" smtClean="0">
                <a:solidFill>
                  <a:schemeClr val="bg1"/>
                </a:solidFill>
                <a:latin typeface="Calibri"/>
                <a:cs typeface="Calibri"/>
              </a:rPr>
              <a:t>Los Angeles County Metropolitan Transportation Authority</a:t>
            </a:r>
            <a:endParaRPr lang="en-US" sz="3200" dirty="0">
              <a:solidFill>
                <a:schemeClr val="bg1"/>
              </a:solidFill>
              <a:latin typeface="Calibri"/>
              <a:cs typeface="Calibri"/>
            </a:endParaRPr>
          </a:p>
        </p:txBody>
      </p:sp>
      <p:sp>
        <p:nvSpPr>
          <p:cNvPr id="5" name="TextBox 4"/>
          <p:cNvSpPr txBox="1"/>
          <p:nvPr/>
        </p:nvSpPr>
        <p:spPr>
          <a:xfrm>
            <a:off x="-701591" y="2388866"/>
            <a:ext cx="184666" cy="369332"/>
          </a:xfrm>
          <a:prstGeom prst="rect">
            <a:avLst/>
          </a:prstGeom>
          <a:noFill/>
        </p:spPr>
        <p:txBody>
          <a:bodyPr wrap="none" rtlCol="0">
            <a:spAutoFit/>
          </a:bodyPr>
          <a:lstStyle/>
          <a:p>
            <a:endParaRPr lang="en-US" dirty="0"/>
          </a:p>
        </p:txBody>
      </p:sp>
      <p:sp>
        <p:nvSpPr>
          <p:cNvPr id="4" name="TextBox 3"/>
          <p:cNvSpPr txBox="1"/>
          <p:nvPr/>
        </p:nvSpPr>
        <p:spPr>
          <a:xfrm>
            <a:off x="594216" y="1283823"/>
            <a:ext cx="4274247" cy="5078313"/>
          </a:xfrm>
          <a:prstGeom prst="rect">
            <a:avLst/>
          </a:prstGeom>
          <a:noFill/>
        </p:spPr>
        <p:txBody>
          <a:bodyPr wrap="none" rtlCol="0">
            <a:spAutoFit/>
          </a:bodyPr>
          <a:lstStyle/>
          <a:p>
            <a:r>
              <a:rPr lang="en-US" dirty="0" smtClean="0">
                <a:solidFill>
                  <a:schemeClr val="bg1"/>
                </a:solidFill>
              </a:rPr>
              <a:t>Annual Budget = $5.6 Billion</a:t>
            </a:r>
          </a:p>
          <a:p>
            <a:r>
              <a:rPr lang="en-US" dirty="0" smtClean="0">
                <a:solidFill>
                  <a:schemeClr val="bg1"/>
                </a:solidFill>
              </a:rPr>
              <a:t>9,892 Full Time Employees</a:t>
            </a:r>
          </a:p>
          <a:p>
            <a:r>
              <a:rPr lang="en-US" dirty="0" smtClean="0">
                <a:solidFill>
                  <a:schemeClr val="bg1"/>
                </a:solidFill>
              </a:rPr>
              <a:t>Transit </a:t>
            </a:r>
            <a:r>
              <a:rPr lang="en-US" dirty="0">
                <a:solidFill>
                  <a:schemeClr val="bg1"/>
                </a:solidFill>
              </a:rPr>
              <a:t>Service Area = 1,433 square miles</a:t>
            </a:r>
          </a:p>
          <a:p>
            <a:r>
              <a:rPr lang="en-US" dirty="0" smtClean="0">
                <a:solidFill>
                  <a:schemeClr val="bg1"/>
                </a:solidFill>
              </a:rPr>
              <a:t>11 Bus Operations Divisions</a:t>
            </a:r>
          </a:p>
          <a:p>
            <a:r>
              <a:rPr lang="en-US" dirty="0" smtClean="0">
                <a:solidFill>
                  <a:schemeClr val="bg1"/>
                </a:solidFill>
              </a:rPr>
              <a:t>170 Bus Routes</a:t>
            </a:r>
          </a:p>
          <a:p>
            <a:r>
              <a:rPr lang="en-US" dirty="0" smtClean="0">
                <a:solidFill>
                  <a:schemeClr val="bg1"/>
                </a:solidFill>
              </a:rPr>
              <a:t>15,967 Bus Stops</a:t>
            </a:r>
          </a:p>
          <a:p>
            <a:r>
              <a:rPr lang="en-US" dirty="0" smtClean="0">
                <a:solidFill>
                  <a:schemeClr val="bg1"/>
                </a:solidFill>
              </a:rPr>
              <a:t>2,228 Buses</a:t>
            </a:r>
          </a:p>
          <a:p>
            <a:r>
              <a:rPr lang="en-US" dirty="0" smtClean="0">
                <a:solidFill>
                  <a:schemeClr val="bg1"/>
                </a:solidFill>
              </a:rPr>
              <a:t>6 Rail Operations Divisions</a:t>
            </a:r>
          </a:p>
          <a:p>
            <a:r>
              <a:rPr lang="en-US" dirty="0" smtClean="0">
                <a:solidFill>
                  <a:schemeClr val="bg1"/>
                </a:solidFill>
              </a:rPr>
              <a:t>100 </a:t>
            </a:r>
            <a:r>
              <a:rPr lang="en-US" dirty="0" smtClean="0">
                <a:solidFill>
                  <a:schemeClr val="bg1"/>
                </a:solidFill>
              </a:rPr>
              <a:t>Rail Stations</a:t>
            </a:r>
          </a:p>
          <a:p>
            <a:r>
              <a:rPr lang="en-US" dirty="0" smtClean="0">
                <a:solidFill>
                  <a:schemeClr val="bg1"/>
                </a:solidFill>
              </a:rPr>
              <a:t>105 Rail Service </a:t>
            </a:r>
            <a:r>
              <a:rPr lang="en-US" dirty="0" smtClean="0">
                <a:solidFill>
                  <a:schemeClr val="bg1"/>
                </a:solidFill>
              </a:rPr>
              <a:t>Miles</a:t>
            </a:r>
          </a:p>
          <a:p>
            <a:r>
              <a:rPr lang="en-US" dirty="0" smtClean="0">
                <a:solidFill>
                  <a:schemeClr val="bg1"/>
                </a:solidFill>
              </a:rPr>
              <a:t>250+ rail cars</a:t>
            </a:r>
            <a:endParaRPr lang="en-US" dirty="0" smtClean="0">
              <a:solidFill>
                <a:schemeClr val="bg1"/>
              </a:solidFill>
            </a:endParaRPr>
          </a:p>
          <a:p>
            <a:r>
              <a:rPr lang="en-US" dirty="0" smtClean="0">
                <a:solidFill>
                  <a:schemeClr val="bg1"/>
                </a:solidFill>
              </a:rPr>
              <a:t>4 Light Rail Lines</a:t>
            </a:r>
          </a:p>
          <a:p>
            <a:r>
              <a:rPr lang="en-US" dirty="0" smtClean="0">
                <a:solidFill>
                  <a:schemeClr val="bg1"/>
                </a:solidFill>
              </a:rPr>
              <a:t>2 Subway Lines</a:t>
            </a:r>
            <a:endParaRPr lang="en-US" dirty="0">
              <a:solidFill>
                <a:schemeClr val="bg1"/>
              </a:solidFill>
            </a:endParaRPr>
          </a:p>
          <a:p>
            <a:r>
              <a:rPr lang="en-US" dirty="0" smtClean="0">
                <a:solidFill>
                  <a:schemeClr val="bg1"/>
                </a:solidFill>
              </a:rPr>
              <a:t>1 Central Cash Processing Facility</a:t>
            </a:r>
            <a:endParaRPr lang="en-US" dirty="0" smtClean="0">
              <a:solidFill>
                <a:schemeClr val="bg1"/>
              </a:solidFill>
            </a:endParaRPr>
          </a:p>
          <a:p>
            <a:r>
              <a:rPr lang="en-US" dirty="0" smtClean="0">
                <a:solidFill>
                  <a:schemeClr val="bg1"/>
                </a:solidFill>
              </a:rPr>
              <a:t>539 Carpool lane miles</a:t>
            </a:r>
          </a:p>
          <a:p>
            <a:r>
              <a:rPr lang="en-US" dirty="0" smtClean="0">
                <a:solidFill>
                  <a:schemeClr val="bg1"/>
                </a:solidFill>
              </a:rPr>
              <a:t>123 tow trucks patrolling 475 freeway miles</a:t>
            </a:r>
          </a:p>
          <a:p>
            <a:r>
              <a:rPr lang="en-US" dirty="0" smtClean="0">
                <a:solidFill>
                  <a:schemeClr val="bg1"/>
                </a:solidFill>
              </a:rPr>
              <a:t>64 miles of Bike Routes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881" y="1283823"/>
            <a:ext cx="3819721" cy="4943168"/>
          </a:xfrm>
          <a:prstGeom prst="rect">
            <a:avLst/>
          </a:prstGeom>
        </p:spPr>
      </p:pic>
    </p:spTree>
    <p:extLst>
      <p:ext uri="{BB962C8B-B14F-4D97-AF65-F5344CB8AC3E}">
        <p14:creationId xmlns:p14="http://schemas.microsoft.com/office/powerpoint/2010/main" val="236076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810000" y="1416479"/>
            <a:ext cx="5334000" cy="4893647"/>
          </a:xfrm>
          <a:prstGeom prst="rect">
            <a:avLst/>
          </a:prstGeom>
          <a:noFill/>
        </p:spPr>
        <p:txBody>
          <a:bodyPr wrap="square" rtlCol="0">
            <a:spAutoFit/>
          </a:bodyPr>
          <a:lstStyle/>
          <a:p>
            <a:pPr indent="-274320">
              <a:buFont typeface="Arial"/>
              <a:buChar char="•"/>
            </a:pPr>
            <a:r>
              <a:rPr lang="en-US" sz="2400" dirty="0">
                <a:solidFill>
                  <a:schemeClr val="bg1"/>
                </a:solidFill>
              </a:rPr>
              <a:t>Red/Purple Lines: </a:t>
            </a:r>
            <a:r>
              <a:rPr lang="en-US" sz="2400" dirty="0" smtClean="0">
                <a:solidFill>
                  <a:schemeClr val="bg1"/>
                </a:solidFill>
              </a:rPr>
              <a:t>320 </a:t>
            </a:r>
            <a:r>
              <a:rPr lang="en-US" sz="2400" dirty="0">
                <a:solidFill>
                  <a:schemeClr val="bg1"/>
                </a:solidFill>
              </a:rPr>
              <a:t>cameras (20 cameras per station/mezzanine area, total of 16 stations/mezzanine </a:t>
            </a:r>
            <a:r>
              <a:rPr lang="en-US" sz="2400" dirty="0" smtClean="0">
                <a:solidFill>
                  <a:schemeClr val="bg1"/>
                </a:solidFill>
              </a:rPr>
              <a:t>areas)</a:t>
            </a:r>
          </a:p>
          <a:p>
            <a:pPr indent="-274320">
              <a:buFont typeface="Arial"/>
              <a:buChar char="•"/>
            </a:pPr>
            <a:r>
              <a:rPr lang="en-US" sz="2400" dirty="0" smtClean="0">
                <a:solidFill>
                  <a:schemeClr val="bg1"/>
                </a:solidFill>
              </a:rPr>
              <a:t>Blue </a:t>
            </a:r>
            <a:r>
              <a:rPr lang="en-US" sz="2400" dirty="0">
                <a:solidFill>
                  <a:schemeClr val="bg1"/>
                </a:solidFill>
              </a:rPr>
              <a:t>Line: </a:t>
            </a:r>
            <a:r>
              <a:rPr lang="en-US" sz="2400" dirty="0" smtClean="0">
                <a:solidFill>
                  <a:schemeClr val="bg1"/>
                </a:solidFill>
              </a:rPr>
              <a:t>220 </a:t>
            </a:r>
            <a:r>
              <a:rPr lang="en-US" sz="2400" dirty="0">
                <a:solidFill>
                  <a:schemeClr val="bg1"/>
                </a:solidFill>
              </a:rPr>
              <a:t>cameras (10 cameras per station, total of 22 </a:t>
            </a:r>
            <a:r>
              <a:rPr lang="en-US" sz="2400" dirty="0" smtClean="0">
                <a:solidFill>
                  <a:schemeClr val="bg1"/>
                </a:solidFill>
              </a:rPr>
              <a:t>stations)</a:t>
            </a:r>
          </a:p>
          <a:p>
            <a:pPr indent="-274320">
              <a:buFont typeface="Arial"/>
              <a:buChar char="•"/>
            </a:pPr>
            <a:r>
              <a:rPr lang="en-US" sz="2400" dirty="0" smtClean="0">
                <a:solidFill>
                  <a:schemeClr val="bg1"/>
                </a:solidFill>
              </a:rPr>
              <a:t>Green </a:t>
            </a:r>
            <a:r>
              <a:rPr lang="en-US" sz="2400" dirty="0">
                <a:solidFill>
                  <a:schemeClr val="bg1"/>
                </a:solidFill>
              </a:rPr>
              <a:t>Line: </a:t>
            </a:r>
            <a:r>
              <a:rPr lang="en-US" sz="2400" dirty="0" smtClean="0">
                <a:solidFill>
                  <a:schemeClr val="bg1"/>
                </a:solidFill>
              </a:rPr>
              <a:t>168 </a:t>
            </a:r>
            <a:r>
              <a:rPr lang="en-US" sz="2400" dirty="0">
                <a:solidFill>
                  <a:schemeClr val="bg1"/>
                </a:solidFill>
              </a:rPr>
              <a:t>cameras (12 cameras per station, total of 14 </a:t>
            </a:r>
            <a:r>
              <a:rPr lang="en-US" sz="2400" dirty="0" smtClean="0">
                <a:solidFill>
                  <a:schemeClr val="bg1"/>
                </a:solidFill>
              </a:rPr>
              <a:t>stations)</a:t>
            </a:r>
          </a:p>
          <a:p>
            <a:pPr indent="-274320">
              <a:buFont typeface="Arial"/>
              <a:buChar char="•"/>
            </a:pPr>
            <a:r>
              <a:rPr lang="en-US" sz="2400" dirty="0" smtClean="0">
                <a:solidFill>
                  <a:schemeClr val="bg1"/>
                </a:solidFill>
              </a:rPr>
              <a:t>Gold </a:t>
            </a:r>
            <a:r>
              <a:rPr lang="en-US" sz="2400" dirty="0">
                <a:solidFill>
                  <a:schemeClr val="bg1"/>
                </a:solidFill>
              </a:rPr>
              <a:t>Line: </a:t>
            </a:r>
            <a:r>
              <a:rPr lang="en-US" sz="2400" dirty="0" smtClean="0">
                <a:solidFill>
                  <a:schemeClr val="bg1"/>
                </a:solidFill>
              </a:rPr>
              <a:t>190 </a:t>
            </a:r>
            <a:r>
              <a:rPr lang="en-US" sz="2400" dirty="0">
                <a:solidFill>
                  <a:schemeClr val="bg1"/>
                </a:solidFill>
              </a:rPr>
              <a:t>cameras (10 cameras per station, total of </a:t>
            </a:r>
            <a:r>
              <a:rPr lang="en-US" sz="2400" dirty="0" smtClean="0">
                <a:solidFill>
                  <a:schemeClr val="bg1"/>
                </a:solidFill>
              </a:rPr>
              <a:t>19 </a:t>
            </a:r>
            <a:r>
              <a:rPr lang="en-US" sz="2400" dirty="0">
                <a:solidFill>
                  <a:schemeClr val="bg1"/>
                </a:solidFill>
              </a:rPr>
              <a:t>stations</a:t>
            </a:r>
            <a:r>
              <a:rPr lang="en-US" sz="2400" dirty="0" smtClean="0">
                <a:solidFill>
                  <a:schemeClr val="bg1"/>
                </a:solidFill>
              </a:rPr>
              <a:t>)</a:t>
            </a:r>
          </a:p>
          <a:p>
            <a:pPr indent="-274320">
              <a:buFont typeface="Arial"/>
              <a:buChar char="•"/>
            </a:pPr>
            <a:r>
              <a:rPr lang="en-US" sz="2400" dirty="0" smtClean="0">
                <a:solidFill>
                  <a:schemeClr val="bg1"/>
                </a:solidFill>
              </a:rPr>
              <a:t>E. Los Angeles Gold Line: 80 cameras </a:t>
            </a:r>
          </a:p>
          <a:p>
            <a:pPr indent="-274320">
              <a:buFont typeface="Arial"/>
              <a:buChar char="•"/>
            </a:pPr>
            <a:r>
              <a:rPr lang="en-US" sz="2400" dirty="0" smtClean="0">
                <a:solidFill>
                  <a:schemeClr val="bg1"/>
                </a:solidFill>
              </a:rPr>
              <a:t>Expo Line: 170 cameras  </a:t>
            </a:r>
          </a:p>
          <a:p>
            <a:pPr indent="-274320">
              <a:buFont typeface="Arial"/>
              <a:buChar char="•"/>
            </a:pPr>
            <a:r>
              <a:rPr lang="en-US" sz="2400" dirty="0" smtClean="0">
                <a:solidFill>
                  <a:schemeClr val="bg1"/>
                </a:solidFill>
              </a:rPr>
              <a:t>Orange Line: 147 cameras </a:t>
            </a:r>
          </a:p>
          <a:p>
            <a:pPr indent="-274320">
              <a:buFont typeface="Arial"/>
              <a:buChar char="•"/>
            </a:pPr>
            <a:r>
              <a:rPr lang="en-US" sz="2400" dirty="0" smtClean="0">
                <a:solidFill>
                  <a:schemeClr val="bg1"/>
                </a:solidFill>
              </a:rPr>
              <a:t>Rail Station Cameras = 1,295</a:t>
            </a:r>
            <a:endParaRPr lang="en-US" sz="2400" dirty="0">
              <a:solidFill>
                <a:schemeClr val="bg1"/>
              </a:solidFill>
            </a:endParaRPr>
          </a:p>
        </p:txBody>
      </p:sp>
      <p:sp>
        <p:nvSpPr>
          <p:cNvPr id="8" name="Title 1"/>
          <p:cNvSpPr txBox="1">
            <a:spLocks/>
          </p:cNvSpPr>
          <p:nvPr/>
        </p:nvSpPr>
        <p:spPr>
          <a:xfrm>
            <a:off x="844741" y="116850"/>
            <a:ext cx="7551113" cy="639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Calibri"/>
                <a:cs typeface="Calibri"/>
              </a:rPr>
              <a:t>Rail Station Video</a:t>
            </a:r>
            <a:endParaRPr lang="en-US" sz="3200" dirty="0">
              <a:solidFill>
                <a:schemeClr val="bg1"/>
              </a:solidFill>
              <a:latin typeface="Calibri"/>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122" y="1495136"/>
            <a:ext cx="3356478" cy="4361719"/>
          </a:xfrm>
          <a:prstGeom prst="rect">
            <a:avLst/>
          </a:prstGeom>
        </p:spPr>
      </p:pic>
    </p:spTree>
    <p:extLst>
      <p:ext uri="{BB962C8B-B14F-4D97-AF65-F5344CB8AC3E}">
        <p14:creationId xmlns:p14="http://schemas.microsoft.com/office/powerpoint/2010/main" val="122967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09716" y="1445976"/>
            <a:ext cx="8834284" cy="830997"/>
          </a:xfrm>
          <a:prstGeom prst="rect">
            <a:avLst/>
          </a:prstGeom>
          <a:noFill/>
        </p:spPr>
        <p:txBody>
          <a:bodyPr wrap="square" rtlCol="0">
            <a:spAutoFit/>
          </a:bodyPr>
          <a:lstStyle/>
          <a:p>
            <a:pPr indent="-274320">
              <a:buFont typeface="Arial"/>
              <a:buChar char="•"/>
            </a:pPr>
            <a:r>
              <a:rPr lang="en-US" sz="2400" dirty="0" smtClean="0">
                <a:solidFill>
                  <a:schemeClr val="bg1"/>
                </a:solidFill>
              </a:rPr>
              <a:t>Central Rail </a:t>
            </a:r>
            <a:r>
              <a:rPr lang="en-US" sz="2400" dirty="0" smtClean="0">
                <a:solidFill>
                  <a:schemeClr val="bg1"/>
                </a:solidFill>
              </a:rPr>
              <a:t>Operations </a:t>
            </a:r>
            <a:r>
              <a:rPr lang="en-US" sz="2400" dirty="0" smtClean="0">
                <a:solidFill>
                  <a:schemeClr val="bg1"/>
                </a:solidFill>
              </a:rPr>
              <a:t>Control </a:t>
            </a:r>
            <a:r>
              <a:rPr lang="en-US" sz="2400" dirty="0" smtClean="0">
                <a:solidFill>
                  <a:schemeClr val="bg1"/>
                </a:solidFill>
              </a:rPr>
              <a:t>Center</a:t>
            </a:r>
          </a:p>
          <a:p>
            <a:pPr indent="-274320">
              <a:buFont typeface="Arial"/>
              <a:buChar char="•"/>
            </a:pPr>
            <a:r>
              <a:rPr lang="en-US" sz="2400" dirty="0" smtClean="0">
                <a:solidFill>
                  <a:schemeClr val="bg1"/>
                </a:solidFill>
              </a:rPr>
              <a:t>Live monitoring and DVR Recording of Incidents stations/on-board</a:t>
            </a:r>
            <a:endParaRPr lang="en-US" sz="2400" dirty="0">
              <a:solidFill>
                <a:schemeClr val="bg1"/>
              </a:solidFill>
            </a:endParaRPr>
          </a:p>
        </p:txBody>
      </p:sp>
      <p:sp>
        <p:nvSpPr>
          <p:cNvPr id="8" name="Title 1"/>
          <p:cNvSpPr txBox="1">
            <a:spLocks/>
          </p:cNvSpPr>
          <p:nvPr/>
        </p:nvSpPr>
        <p:spPr>
          <a:xfrm>
            <a:off x="844741" y="116850"/>
            <a:ext cx="7551113" cy="639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Calibri"/>
                <a:cs typeface="Calibri"/>
              </a:rPr>
              <a:t>Rail Video Monitoring</a:t>
            </a:r>
            <a:endParaRPr lang="en-US" sz="3200" dirty="0">
              <a:solidFill>
                <a:schemeClr val="bg1"/>
              </a:solidFill>
              <a:latin typeface="Calibri"/>
              <a:cs typeface="Calibri"/>
            </a:endParaRPr>
          </a:p>
        </p:txBody>
      </p:sp>
      <p:pic>
        <p:nvPicPr>
          <p:cNvPr id="2050" name="Picture 2" descr="CCTV at LA Metro Rail Operation Control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530" y="2426317"/>
            <a:ext cx="4449804" cy="33373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os Angeles Rail Operations Control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41" y="2426317"/>
            <a:ext cx="34290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8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44742" y="1277257"/>
            <a:ext cx="8229600" cy="2231380"/>
          </a:xfrm>
          <a:prstGeom prst="rect">
            <a:avLst/>
          </a:prstGeom>
          <a:noFill/>
        </p:spPr>
        <p:txBody>
          <a:bodyPr wrap="square" rtlCol="0">
            <a:spAutoFit/>
          </a:bodyPr>
          <a:lstStyle/>
          <a:p>
            <a:pPr indent="-274320">
              <a:buFont typeface="Arial"/>
              <a:buChar char="•"/>
            </a:pPr>
            <a:r>
              <a:rPr lang="en-US" sz="2800" dirty="0" smtClean="0">
                <a:solidFill>
                  <a:srgbClr val="FFFFFF"/>
                </a:solidFill>
                <a:latin typeface="Calibri"/>
                <a:cs typeface="Calibri"/>
              </a:rPr>
              <a:t>Live CCTV monitoring of the Orange Line</a:t>
            </a:r>
          </a:p>
          <a:p>
            <a:pPr indent="-274320">
              <a:buFont typeface="Arial"/>
              <a:buChar char="•"/>
            </a:pPr>
            <a:r>
              <a:rPr lang="en-US" sz="2800" dirty="0" smtClean="0">
                <a:solidFill>
                  <a:srgbClr val="FFFFFF"/>
                </a:solidFill>
                <a:latin typeface="Calibri"/>
                <a:cs typeface="Calibri"/>
              </a:rPr>
              <a:t>DVRs on all 2,228 buses for reported incidents</a:t>
            </a:r>
          </a:p>
          <a:p>
            <a:pPr indent="-274320">
              <a:buFont typeface="Arial"/>
              <a:buChar char="•"/>
            </a:pPr>
            <a:r>
              <a:rPr lang="en-US" sz="2800" dirty="0" smtClean="0">
                <a:solidFill>
                  <a:srgbClr val="FFFFFF"/>
                </a:solidFill>
                <a:latin typeface="Calibri"/>
                <a:cs typeface="Calibri"/>
              </a:rPr>
              <a:t>6-10 cameras per bus depending on bus size</a:t>
            </a:r>
          </a:p>
          <a:p>
            <a:pPr indent="-274320">
              <a:buFont typeface="Arial"/>
              <a:buChar char="•"/>
            </a:pPr>
            <a:r>
              <a:rPr lang="en-US" sz="2800" dirty="0" smtClean="0">
                <a:solidFill>
                  <a:srgbClr val="FFFFFF"/>
                </a:solidFill>
                <a:latin typeface="Calibri"/>
                <a:cs typeface="Calibri"/>
              </a:rPr>
              <a:t>Downloaded incidents held for 24 months</a:t>
            </a:r>
            <a:endParaRPr lang="en-US" sz="2800" dirty="0" smtClean="0">
              <a:solidFill>
                <a:srgbClr val="FFFFFF"/>
              </a:solidFill>
              <a:latin typeface="Calibri"/>
              <a:cs typeface="Calibri"/>
            </a:endParaRPr>
          </a:p>
          <a:p>
            <a:pPr marL="457200" indent="-457200">
              <a:buFont typeface="Lucida Grande"/>
              <a:buChar char="&gt;"/>
            </a:pPr>
            <a:endParaRPr lang="en-US" sz="2700" dirty="0">
              <a:solidFill>
                <a:srgbClr val="FFFFFF"/>
              </a:solidFill>
              <a:latin typeface="ScalaSansLF-Regular"/>
              <a:cs typeface="ScalaSansLF-Regular"/>
            </a:endParaRPr>
          </a:p>
        </p:txBody>
      </p:sp>
      <p:sp>
        <p:nvSpPr>
          <p:cNvPr id="6" name="Title 1"/>
          <p:cNvSpPr txBox="1">
            <a:spLocks/>
          </p:cNvSpPr>
          <p:nvPr/>
        </p:nvSpPr>
        <p:spPr>
          <a:xfrm>
            <a:off x="844742" y="116850"/>
            <a:ext cx="6096000" cy="639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Calibri"/>
                <a:cs typeface="Calibri"/>
              </a:rPr>
              <a:t>Bus Operations Control Center</a:t>
            </a:r>
            <a:endParaRPr lang="en-US" sz="3200" dirty="0">
              <a:solidFill>
                <a:schemeClr val="bg1"/>
              </a:solidFill>
              <a:latin typeface="Calibri"/>
              <a:cs typeface="Calibri"/>
            </a:endParaRPr>
          </a:p>
        </p:txBody>
      </p:sp>
      <p:pic>
        <p:nvPicPr>
          <p:cNvPr id="3074" name="Picture 2" descr="A Transit Operations Supervisor goes to war with the nations third largest bus fl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7289"/>
            <a:ext cx="4125292" cy="27391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320" y="3127288"/>
            <a:ext cx="4869680" cy="2739195"/>
          </a:xfrm>
          <a:prstGeom prst="rect">
            <a:avLst/>
          </a:prstGeom>
        </p:spPr>
      </p:pic>
    </p:spTree>
    <p:extLst>
      <p:ext uri="{BB962C8B-B14F-4D97-AF65-F5344CB8AC3E}">
        <p14:creationId xmlns:p14="http://schemas.microsoft.com/office/powerpoint/2010/main" val="3640146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92608" y="1280160"/>
            <a:ext cx="8493621" cy="4816703"/>
          </a:xfrm>
          <a:prstGeom prst="rect">
            <a:avLst/>
          </a:prstGeom>
          <a:noFill/>
        </p:spPr>
        <p:txBody>
          <a:bodyPr wrap="square" rtlCol="0">
            <a:spAutoFit/>
          </a:bodyPr>
          <a:lstStyle/>
          <a:p>
            <a:pPr indent="-274320">
              <a:buFont typeface="Arial"/>
              <a:buChar char="•"/>
            </a:pPr>
            <a:r>
              <a:rPr lang="en-US" sz="2800" dirty="0" smtClean="0">
                <a:solidFill>
                  <a:srgbClr val="FFFFFF"/>
                </a:solidFill>
                <a:latin typeface="Calibri"/>
                <a:cs typeface="Calibri"/>
              </a:rPr>
              <a:t>G-Force and manually activated video camera system</a:t>
            </a:r>
          </a:p>
          <a:p>
            <a:pPr indent="-274320">
              <a:buFont typeface="Arial"/>
              <a:buChar char="•"/>
            </a:pPr>
            <a:r>
              <a:rPr lang="en-US" sz="2800" dirty="0" smtClean="0">
                <a:solidFill>
                  <a:srgbClr val="FFFFFF"/>
                </a:solidFill>
                <a:latin typeface="Calibri"/>
                <a:cs typeface="Calibri"/>
              </a:rPr>
              <a:t>Records Operator Cab area and in-front of bus</a:t>
            </a:r>
          </a:p>
          <a:p>
            <a:pPr indent="-274320">
              <a:buFont typeface="Arial"/>
              <a:buChar char="•"/>
            </a:pPr>
            <a:r>
              <a:rPr lang="en-US" sz="2800" dirty="0" smtClean="0">
                <a:solidFill>
                  <a:srgbClr val="FFFFFF"/>
                </a:solidFill>
                <a:latin typeface="Calibri"/>
                <a:cs typeface="Calibri"/>
              </a:rPr>
              <a:t>Auto Classification of incidents </a:t>
            </a:r>
            <a:r>
              <a:rPr lang="en-US" sz="2800" dirty="0" smtClean="0">
                <a:solidFill>
                  <a:srgbClr val="FFFFFF"/>
                </a:solidFill>
                <a:latin typeface="Calibri"/>
                <a:cs typeface="Calibri"/>
              </a:rPr>
              <a:t>Tracks all 4,500 Operators of 2,228 buses</a:t>
            </a:r>
          </a:p>
          <a:p>
            <a:pPr indent="-274320">
              <a:buFont typeface="Arial"/>
              <a:buChar char="•"/>
            </a:pPr>
            <a:r>
              <a:rPr lang="en-US" sz="2800" dirty="0" smtClean="0">
                <a:solidFill>
                  <a:srgbClr val="FFFFFF"/>
                </a:solidFill>
                <a:latin typeface="Calibri"/>
                <a:cs typeface="Calibri"/>
              </a:rPr>
              <a:t>Video incidents forwarded daily to management for review and evaluation</a:t>
            </a:r>
          </a:p>
          <a:p>
            <a:pPr indent="-274320">
              <a:buFont typeface="Arial"/>
              <a:buChar char="•"/>
            </a:pPr>
            <a:r>
              <a:rPr lang="en-US" sz="2800" dirty="0" smtClean="0">
                <a:solidFill>
                  <a:srgbClr val="FFFFFF"/>
                </a:solidFill>
                <a:latin typeface="Calibri"/>
                <a:cs typeface="Calibri"/>
              </a:rPr>
              <a:t>Reduction in Worker’s Compensation Claims, Reduction in Liability in vehicle accidents</a:t>
            </a:r>
          </a:p>
          <a:p>
            <a:pPr indent="-274320">
              <a:buFont typeface="Arial"/>
              <a:buChar char="•"/>
            </a:pPr>
            <a:r>
              <a:rPr lang="en-US" sz="2800" dirty="0" smtClean="0">
                <a:solidFill>
                  <a:srgbClr val="FFFFFF"/>
                </a:solidFill>
                <a:latin typeface="Calibri"/>
                <a:cs typeface="Calibri"/>
              </a:rPr>
              <a:t>Increase in disciplinary actions including terminations</a:t>
            </a:r>
          </a:p>
          <a:p>
            <a:pPr indent="-274320">
              <a:buFont typeface="Arial"/>
              <a:buChar char="•"/>
            </a:pPr>
            <a:r>
              <a:rPr lang="en-US" sz="2800" dirty="0" smtClean="0">
                <a:solidFill>
                  <a:srgbClr val="FFFFFF"/>
                </a:solidFill>
                <a:latin typeface="Calibri"/>
                <a:cs typeface="Calibri"/>
              </a:rPr>
              <a:t>Being installed on trains now</a:t>
            </a:r>
            <a:endParaRPr lang="en-US" sz="2800" dirty="0" smtClean="0">
              <a:solidFill>
                <a:srgbClr val="FFFFFF"/>
              </a:solidFill>
              <a:latin typeface="Calibri"/>
              <a:cs typeface="Calibri"/>
            </a:endParaRPr>
          </a:p>
          <a:p>
            <a:pPr marL="457200" indent="-457200">
              <a:buFont typeface="Lucida Grande"/>
              <a:buChar char="&gt;"/>
            </a:pPr>
            <a:endParaRPr lang="en-US" sz="2700" dirty="0">
              <a:solidFill>
                <a:srgbClr val="FFFFFF"/>
              </a:solidFill>
              <a:latin typeface="ScalaSansLF-Regular"/>
              <a:cs typeface="ScalaSansLF-Regular"/>
            </a:endParaRPr>
          </a:p>
        </p:txBody>
      </p:sp>
      <p:sp>
        <p:nvSpPr>
          <p:cNvPr id="6" name="Title 1"/>
          <p:cNvSpPr txBox="1">
            <a:spLocks/>
          </p:cNvSpPr>
          <p:nvPr/>
        </p:nvSpPr>
        <p:spPr>
          <a:xfrm>
            <a:off x="844741" y="116850"/>
            <a:ext cx="7312287" cy="639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Calibri"/>
                <a:cs typeface="Calibri"/>
              </a:rPr>
              <a:t>Smart Drive – 2 additional video cameras</a:t>
            </a:r>
            <a:endParaRPr lang="en-US" sz="3200" dirty="0">
              <a:solidFill>
                <a:schemeClr val="bg1"/>
              </a:solidFill>
              <a:latin typeface="Calibri"/>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742" y="5205556"/>
            <a:ext cx="2203258" cy="1652444"/>
          </a:xfrm>
          <a:prstGeom prst="rect">
            <a:avLst/>
          </a:prstGeom>
        </p:spPr>
      </p:pic>
    </p:spTree>
    <p:extLst>
      <p:ext uri="{BB962C8B-B14F-4D97-AF65-F5344CB8AC3E}">
        <p14:creationId xmlns:p14="http://schemas.microsoft.com/office/powerpoint/2010/main" val="76467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844742" y="116850"/>
            <a:ext cx="6096000" cy="639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cs typeface="ScalaSansLF-Bold"/>
              </a:rPr>
              <a:t>Bus </a:t>
            </a:r>
            <a:r>
              <a:rPr lang="en-US" sz="3200" dirty="0" smtClean="0">
                <a:solidFill>
                  <a:schemeClr val="bg1"/>
                </a:solidFill>
                <a:cs typeface="ScalaSansLF-Bold"/>
              </a:rPr>
              <a:t>Video – new approaches</a:t>
            </a:r>
            <a:endParaRPr lang="en-US" sz="3200" dirty="0">
              <a:solidFill>
                <a:schemeClr val="bg1"/>
              </a:solidFill>
              <a:cs typeface="ScalaSansLF-Bo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61" y="1524000"/>
            <a:ext cx="3517799" cy="4311174"/>
          </a:xfrm>
          <a:prstGeom prst="rect">
            <a:avLst/>
          </a:prstGeom>
        </p:spPr>
      </p:pic>
      <p:pic>
        <p:nvPicPr>
          <p:cNvPr id="4098" name="Picture 2" descr="A similar installation on an LA Metro bus. photo courtesy LA Met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717" y="1524000"/>
            <a:ext cx="3233380" cy="43111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7062" y="1524000"/>
            <a:ext cx="1956655" cy="1937282"/>
          </a:xfrm>
          <a:prstGeom prst="rect">
            <a:avLst/>
          </a:prstGeom>
        </p:spPr>
      </p:pic>
      <p:pic>
        <p:nvPicPr>
          <p:cNvPr id="7" name="Picture 2" descr="Video surveillance sign at Bike Parking Area of Union S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668" y="5130265"/>
            <a:ext cx="2508573" cy="14098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92742" y="3603276"/>
            <a:ext cx="1593658" cy="1384995"/>
          </a:xfrm>
          <a:prstGeom prst="rect">
            <a:avLst/>
          </a:prstGeom>
          <a:noFill/>
        </p:spPr>
        <p:txBody>
          <a:bodyPr wrap="square" rtlCol="0">
            <a:spAutoFit/>
          </a:bodyPr>
          <a:lstStyle/>
          <a:p>
            <a:pPr algn="ctr"/>
            <a:r>
              <a:rPr lang="en-US" sz="2800" dirty="0" smtClean="0">
                <a:solidFill>
                  <a:schemeClr val="bg1"/>
                </a:solidFill>
              </a:rPr>
              <a:t>Color</a:t>
            </a:r>
          </a:p>
          <a:p>
            <a:pPr algn="ctr"/>
            <a:r>
              <a:rPr lang="en-US" sz="2800" dirty="0" smtClean="0">
                <a:solidFill>
                  <a:schemeClr val="bg1"/>
                </a:solidFill>
              </a:rPr>
              <a:t>Audio</a:t>
            </a:r>
          </a:p>
          <a:p>
            <a:pPr algn="ctr"/>
            <a:r>
              <a:rPr lang="en-US" sz="2800" dirty="0" err="1" smtClean="0">
                <a:solidFill>
                  <a:schemeClr val="bg1"/>
                </a:solidFill>
              </a:rPr>
              <a:t>Wifi</a:t>
            </a:r>
            <a:endParaRPr lang="en-US" sz="2800" dirty="0">
              <a:solidFill>
                <a:schemeClr val="bg1"/>
              </a:solidFill>
            </a:endParaRPr>
          </a:p>
        </p:txBody>
      </p:sp>
    </p:spTree>
    <p:extLst>
      <p:ext uri="{BB962C8B-B14F-4D97-AF65-F5344CB8AC3E}">
        <p14:creationId xmlns:p14="http://schemas.microsoft.com/office/powerpoint/2010/main" val="1561689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44742" y="1250575"/>
            <a:ext cx="8221903" cy="954107"/>
          </a:xfrm>
          <a:prstGeom prst="rect">
            <a:avLst/>
          </a:prstGeom>
          <a:noFill/>
        </p:spPr>
        <p:txBody>
          <a:bodyPr wrap="square" rtlCol="0">
            <a:spAutoFit/>
          </a:bodyPr>
          <a:lstStyle/>
          <a:p>
            <a:r>
              <a:rPr lang="en-US" sz="2800" dirty="0" smtClean="0">
                <a:solidFill>
                  <a:srgbClr val="FFFFFF"/>
                </a:solidFill>
                <a:latin typeface="Calibri"/>
                <a:cs typeface="Calibri"/>
              </a:rPr>
              <a:t>Risk Management, </a:t>
            </a:r>
            <a:r>
              <a:rPr lang="en-US" sz="2800" dirty="0" smtClean="0">
                <a:solidFill>
                  <a:srgbClr val="FFFFFF"/>
                </a:solidFill>
                <a:latin typeface="Calibri"/>
                <a:cs typeface="Calibri"/>
              </a:rPr>
              <a:t>liability, safety, </a:t>
            </a:r>
            <a:r>
              <a:rPr lang="en-US" sz="2800" dirty="0">
                <a:solidFill>
                  <a:srgbClr val="FFFFFF"/>
                </a:solidFill>
                <a:latin typeface="Calibri"/>
                <a:cs typeface="Calibri"/>
              </a:rPr>
              <a:t>s</a:t>
            </a:r>
            <a:r>
              <a:rPr lang="en-US" sz="2800" dirty="0" smtClean="0">
                <a:solidFill>
                  <a:srgbClr val="FFFFFF"/>
                </a:solidFill>
                <a:latin typeface="Calibri"/>
                <a:cs typeface="Calibri"/>
              </a:rPr>
              <a:t>ecurity, accident </a:t>
            </a:r>
            <a:r>
              <a:rPr lang="en-US" sz="2800" dirty="0">
                <a:solidFill>
                  <a:srgbClr val="FFFFFF"/>
                </a:solidFill>
                <a:latin typeface="Calibri"/>
                <a:cs typeface="Calibri"/>
              </a:rPr>
              <a:t>i</a:t>
            </a:r>
            <a:r>
              <a:rPr lang="en-US" sz="2800" dirty="0" smtClean="0">
                <a:solidFill>
                  <a:srgbClr val="FFFFFF"/>
                </a:solidFill>
                <a:latin typeface="Calibri"/>
                <a:cs typeface="Calibri"/>
              </a:rPr>
              <a:t>nvestigation, </a:t>
            </a:r>
            <a:r>
              <a:rPr lang="en-US" sz="2800" dirty="0" smtClean="0">
                <a:solidFill>
                  <a:srgbClr val="FFFFFF"/>
                </a:solidFill>
                <a:latin typeface="Calibri"/>
                <a:cs typeface="Calibri"/>
              </a:rPr>
              <a:t>l</a:t>
            </a:r>
            <a:r>
              <a:rPr lang="en-US" sz="2800" dirty="0" smtClean="0">
                <a:solidFill>
                  <a:srgbClr val="FFFFFF"/>
                </a:solidFill>
                <a:latin typeface="Calibri"/>
                <a:cs typeface="Calibri"/>
              </a:rPr>
              <a:t>iability</a:t>
            </a:r>
            <a:r>
              <a:rPr lang="en-US" sz="2800" dirty="0" smtClean="0">
                <a:solidFill>
                  <a:srgbClr val="FFFFFF"/>
                </a:solidFill>
                <a:latin typeface="Calibri"/>
                <a:cs typeface="Calibri"/>
              </a:rPr>
              <a:t>, </a:t>
            </a:r>
            <a:r>
              <a:rPr lang="en-US" sz="2800" dirty="0" smtClean="0">
                <a:solidFill>
                  <a:srgbClr val="FFFFFF"/>
                </a:solidFill>
                <a:latin typeface="Calibri"/>
                <a:cs typeface="Calibri"/>
              </a:rPr>
              <a:t>training, graffiti, and vandalism</a:t>
            </a:r>
            <a:endParaRPr lang="en-US" sz="2800" dirty="0">
              <a:solidFill>
                <a:srgbClr val="FFFFFF"/>
              </a:solidFill>
              <a:latin typeface="ScalaSansLF-Regular"/>
              <a:cs typeface="ScalaSansLF-Regular"/>
            </a:endParaRPr>
          </a:p>
        </p:txBody>
      </p:sp>
      <p:sp>
        <p:nvSpPr>
          <p:cNvPr id="6" name="Title 1"/>
          <p:cNvSpPr txBox="1">
            <a:spLocks/>
          </p:cNvSpPr>
          <p:nvPr/>
        </p:nvSpPr>
        <p:spPr>
          <a:xfrm>
            <a:off x="844742" y="116850"/>
            <a:ext cx="6921562" cy="639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latin typeface="Calibri"/>
                <a:cs typeface="Calibri"/>
              </a:rPr>
              <a:t>Intense efforts on video surveillance</a:t>
            </a:r>
            <a:endParaRPr lang="en-US" sz="3200" dirty="0">
              <a:solidFill>
                <a:schemeClr val="bg1"/>
              </a:solidFill>
              <a:latin typeface="Calibri"/>
              <a:cs typeface="Calibri"/>
            </a:endParaRPr>
          </a:p>
        </p:txBody>
      </p:sp>
      <p:pic>
        <p:nvPicPr>
          <p:cNvPr id="3076" name="Picture 4" descr="Image result for Metro Los Angeles Bus Surveill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0" y="2167751"/>
            <a:ext cx="4945840" cy="27820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etro Los Angeles Bus Surveill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845" y="2261419"/>
            <a:ext cx="3912432" cy="22007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Metro Los Angeles Bus Surveilla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2149" y="4373197"/>
            <a:ext cx="4082128" cy="22961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6427" y="4956354"/>
            <a:ext cx="2585722" cy="1713041"/>
          </a:xfrm>
          <a:prstGeom prst="rect">
            <a:avLst/>
          </a:prstGeom>
        </p:spPr>
      </p:pic>
    </p:spTree>
    <p:extLst>
      <p:ext uri="{BB962C8B-B14F-4D97-AF65-F5344CB8AC3E}">
        <p14:creationId xmlns:p14="http://schemas.microsoft.com/office/powerpoint/2010/main" val="279742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Metro Document" ma:contentTypeID="0x010100E79FB073B1E30848A90F229E4A7F12A000820597A5E420D349A72B99D52556B5AE" ma:contentTypeVersion="21" ma:contentTypeDescription="Metro Document Content Type.  Used to replace the standard Document Content Type.  This content type contains the required metadata for Metro documents." ma:contentTypeScope="" ma:versionID="74f12bc2079f0e4a8b917b0d31f2f44a">
  <xsd:schema xmlns:xsd="http://www.w3.org/2001/XMLSchema" xmlns:xs="http://www.w3.org/2001/XMLSchema" xmlns:p="http://schemas.microsoft.com/office/2006/metadata/properties" xmlns:ns1="http://schemas.microsoft.com/sharepoint/v3" xmlns:ns2="349cf77f-b989-44c9-9cfe-64364ebfdffb" targetNamespace="http://schemas.microsoft.com/office/2006/metadata/properties" ma:root="true" ma:fieldsID="b985dba5cdf828d44ad2804a21e4d4d7" ns1:_="" ns2:_="">
    <xsd:import namespace="http://schemas.microsoft.com/sharepoint/v3"/>
    <xsd:import namespace="349cf77f-b989-44c9-9cfe-64364ebfdffb"/>
    <xsd:element name="properties">
      <xsd:complexType>
        <xsd:sequence>
          <xsd:element name="documentManagement">
            <xsd:complexType>
              <xsd:all>
                <xsd:element ref="ns1:RoutingRuleDescription"/>
                <xsd:element ref="ns2:TaxKeywordTaxHTField" minOccurs="0"/>
                <xsd:element ref="ns2:TaxCatchAll" minOccurs="0"/>
                <xsd:element ref="ns2:TaxCatchAllLabel" minOccurs="0"/>
                <xsd:element ref="ns2:DocumentTypeTaxHTField0" minOccurs="0"/>
                <xsd:element ref="ns2:PotentialRecord" minOccurs="0"/>
                <xsd:element ref="ns1:_dlc_Exempt" minOccurs="0"/>
                <xsd:element ref="ns1:_dlc_ExpireDateSaved" minOccurs="0"/>
                <xsd:element ref="ns1:_dlc_ExpireDate" minOccurs="0"/>
                <xsd:element ref="ns2:_dlc_DocId" minOccurs="0"/>
                <xsd:element ref="ns2:_dlc_DocIdUrl" minOccurs="0"/>
                <xsd:element ref="ns2:_dlc_DocIdPersistId" minOccurs="0"/>
                <xsd:element ref="ns2:CostCenter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Description" ma:internalName="RoutingRuleDescription">
      <xsd:simpleType>
        <xsd:restriction base="dms:Text">
          <xsd:maxLength value="255"/>
        </xsd:restriction>
      </xsd:simpleType>
    </xsd:element>
    <xsd:element name="_dlc_Exempt" ma:index="16" nillable="true" ma:displayName="Exempt from Policy" ma:hidden="true" ma:internalName="_dlc_Exempt" ma:readOnly="true">
      <xsd:simpleType>
        <xsd:restriction base="dms:Unknown"/>
      </xsd:simpleType>
    </xsd:element>
    <xsd:element name="_dlc_ExpireDateSaved" ma:index="17" nillable="true" ma:displayName="Original Expiration Date"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49cf77f-b989-44c9-9cfe-64364ebfdffb" elementFormDefault="qualified">
    <xsd:import namespace="http://schemas.microsoft.com/office/2006/documentManagement/types"/>
    <xsd:import namespace="http://schemas.microsoft.com/office/infopath/2007/PartnerControls"/>
    <xsd:element name="TaxKeywordTaxHTField" ma:index="9"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f141b577-b3f7-4712-9e61-636008d6da1a}" ma:internalName="TaxCatchAll" ma:showField="CatchAllData"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f141b577-b3f7-4712-9e61-636008d6da1a}" ma:internalName="TaxCatchAllLabel" ma:readOnly="true" ma:showField="CatchAllDataLabel"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DocumentTypeTaxHTField0" ma:index="13" nillable="true" ma:taxonomy="true" ma:internalName="DocumentTypeTaxHTField0" ma:taxonomyFieldName="DocumentType" ma:displayName="Document Type" ma:default="" ma:fieldId="{85396a9f-32df-4177-8a76-6be23eaec82f}" ma:sspId="04eee727-446f-41bc-9f72-f8696b34f8fa" ma:termSetId="7be1db65-9814-4ca8-bb31-3b5def6ef24c" ma:anchorId="00000000-0000-0000-0000-000000000000" ma:open="false" ma:isKeyword="false">
      <xsd:complexType>
        <xsd:sequence>
          <xsd:element ref="pc:Terms" minOccurs="0" maxOccurs="1"/>
        </xsd:sequence>
      </xsd:complexType>
    </xsd:element>
    <xsd:element name="PotentialRecord" ma:index="15" nillable="true" ma:displayName="Potential Record" ma:default="0" ma:description="Should Records Coordinators treat this item as an Official Record in the future?&#10;" ma:internalName="PotentialRecord" ma:readOnly="false">
      <xsd:simpleType>
        <xsd:restriction base="dms:Boolea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CostCenterTaxHTField0" ma:index="22" nillable="true" ma:taxonomy="true" ma:internalName="CostCenterTaxHTField0" ma:taxonomyFieldName="CostCenter" ma:displayName="Cost Center" ma:default="" ma:fieldId="{b3a913ae-ef70-4247-ba61-845fbedb7245}" ma:sspId="04eee727-446f-41bc-9f72-f8696b34f8fa" ma:termSetId="154175ae-e85e-4495-a4ca-a2b1b9f276e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Metro Document</p:Name>
  <p:Description/>
  <p:Statement>Metro Documents have a default retention period of Active + 3 years.  After 3 years of inactivity a disposition workflow will be triggered so that a Records Coordinator can determine if the document should be deleted or become an Official Record.
Versions on Metro Documents will be deleted yearly from the document's creation date.
Auditing is enabled on all Metro Documents.</p:Statement>
  <p:PolicyItems>
    <p:PolicyItem featureId="Microsoft.Office.RecordsManagement.PolicyFeatures.Expiration" staticId="0x010100E79FB073B1E30848A90F229E4A7F12A0|1686048976" UniqueId="f06a7f25-5bd3-4160-b9d5-3da367a0d53f">
      <p:Name>Retention</p:Name>
      <p:Description>Automatic scheduling of content for processing, and performing a retention action on content that has reached its due date.</p:Description>
      <p:CustomData>
        <Schedules nextStageId="4">
          <Schedule type="Default">
            <stages>
              <data stageId="3" recur="true" offset="1" unit="years">
                <formula id="Microsoft.Office.RecordsManagement.PolicyFeatures.Expiration.Formula.BuiltIn">
                  <number>1</number>
                  <property>Created</property>
                  <propertyId>8c06beca-0777-48f7-91c7-6da68bc07b69</propertyId>
                  <period>years</period>
                </formula>
                <action type="action" id="Microsoft.Office.RecordsManagement.PolicyFeatures.Expiration.Action.DeletePreviousVersions"/>
              </data>
              <data stageId="1">
                <formula id="Microsoft.Office.RecordsManagement.PolicyFeatures.Expiration.Formula.BuiltIn">
                  <number>3</number>
                  <property>Modified</property>
                  <propertyId>28cf69c5-fa48-462a-b5cd-27b6f9d2bd5f</propertyId>
                  <period>years</period>
                </formula>
                <action type="workflow" id="f1666481-d8ff-48bb-b7d5-cf354974992e"/>
              </data>
              <data stageId="2" recur="true" offset="1" unit="years" stageDeleted="true"/>
            </stages>
          </Schedule>
        </Schedules>
      </p:CustomData>
    </p:PolicyItem>
  </p:PolicyItems>
</p:Policy>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04eee727-446f-41bc-9f72-f8696b34f8fa" ContentTypeId="0x010100E79FB073B1E30848A90F229E4A7F12A0" PreviousValue="false"/>
</file>

<file path=customXml/item6.xml><?xml version="1.0" encoding="utf-8"?>
<p:properties xmlns:p="http://schemas.microsoft.com/office/2006/metadata/properties" xmlns:xsi="http://www.w3.org/2001/XMLSchema-instance" xmlns:pc="http://schemas.microsoft.com/office/infopath/2007/PartnerControls">
  <documentManagement>
    <TaxCatchAll xmlns="349cf77f-b989-44c9-9cfe-64364ebfdffb">
      <Value>509</Value>
      <Value>34</Value>
      <Value>44</Value>
    </TaxCatchAll>
    <CostCenterTaxHTField0 xmlns="349cf77f-b989-44c9-9cfe-64364ebfdffb">
      <Terms xmlns="http://schemas.microsoft.com/office/infopath/2007/PartnerControls">
        <TermInfo xmlns="http://schemas.microsoft.com/office/infopath/2007/PartnerControls">
          <TermName xmlns="http://schemas.microsoft.com/office/infopath/2007/PartnerControls">7140</TermName>
          <TermId xmlns="http://schemas.microsoft.com/office/infopath/2007/PartnerControls">0c22e450-d788-4cf0-8db5-d540ac43f095</TermId>
        </TermInfo>
      </Terms>
    </CostCenterTaxHTField0>
    <TaxKeywordTaxHTField xmlns="349cf77f-b989-44c9-9cfe-64364ebfdffb">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7c6fbf54-0d9e-409b-955d-678c035c161c</TermId>
        </TermInfo>
      </Terms>
    </TaxKeywordTaxHTField>
    <RoutingRuleDescription xmlns="http://schemas.microsoft.com/sharepoint/v3">PowerPoint Template - Purple</RoutingRuleDescription>
    <DocumentTypeTaxHTField0 xmlns="349cf77f-b989-44c9-9cfe-64364ebfdffb">
      <Terms xmlns="http://schemas.microsoft.com/office/infopath/2007/PartnerControls">
        <TermInfo xmlns="http://schemas.microsoft.com/office/infopath/2007/PartnerControls">
          <TermName xmlns="http://schemas.microsoft.com/office/infopath/2007/PartnerControls">Forms</TermName>
          <TermId xmlns="http://schemas.microsoft.com/office/infopath/2007/PartnerControls">12a57b6f-9c3e-4cca-8796-774f2262b9ca</TermId>
        </TermInfo>
      </Terms>
    </DocumentTypeTaxHTField0>
    <PotentialRecord xmlns="349cf77f-b989-44c9-9cfe-64364ebfdffb">false</PotentialRecord>
    <_dlc_ExpireDateSaved xmlns="http://schemas.microsoft.com/sharepoint/v3" xsi:nil="true"/>
    <_dlc_ExpireDate xmlns="http://schemas.microsoft.com/sharepoint/v3">2017-07-14T21:44:08+00:00</_dlc_ExpireDate>
    <_dlc_DocId xmlns="349cf77f-b989-44c9-9cfe-64364ebfdffb">INTRA-150-80</_dlc_DocId>
    <_dlc_DocIdUrl xmlns="349cf77f-b989-44c9-9cfe-64364ebfdffb">
      <Url>http://mymetro/Communications/_layouts/DocIdRedir.aspx?ID=INTRA-150-80</Url>
      <Description>INTRA-150-80</Description>
    </_dlc_DocIdUrl>
  </documentManagement>
</p:properties>
</file>

<file path=customXml/itemProps1.xml><?xml version="1.0" encoding="utf-8"?>
<ds:datastoreItem xmlns:ds="http://schemas.openxmlformats.org/officeDocument/2006/customXml" ds:itemID="{0F42113B-BDD4-4003-AFD4-544042CE65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9cf77f-b989-44c9-9cfe-64364ebfd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6BFBB9-ED4E-4C70-9D1A-CAF1D9E99CA0}">
  <ds:schemaRefs>
    <ds:schemaRef ds:uri="http://schemas.microsoft.com/sharepoint/v3/contenttype/forms"/>
  </ds:schemaRefs>
</ds:datastoreItem>
</file>

<file path=customXml/itemProps3.xml><?xml version="1.0" encoding="utf-8"?>
<ds:datastoreItem xmlns:ds="http://schemas.openxmlformats.org/officeDocument/2006/customXml" ds:itemID="{41341489-8EE0-4C90-80C7-FA27F1117D12}">
  <ds:schemaRefs>
    <ds:schemaRef ds:uri="office.server.policy"/>
  </ds:schemaRefs>
</ds:datastoreItem>
</file>

<file path=customXml/itemProps4.xml><?xml version="1.0" encoding="utf-8"?>
<ds:datastoreItem xmlns:ds="http://schemas.openxmlformats.org/officeDocument/2006/customXml" ds:itemID="{29DEC730-AD62-40B4-A195-6D36745C2FBB}">
  <ds:schemaRefs>
    <ds:schemaRef ds:uri="http://schemas.microsoft.com/sharepoint/events"/>
  </ds:schemaRefs>
</ds:datastoreItem>
</file>

<file path=customXml/itemProps5.xml><?xml version="1.0" encoding="utf-8"?>
<ds:datastoreItem xmlns:ds="http://schemas.openxmlformats.org/officeDocument/2006/customXml" ds:itemID="{FE1B054A-3949-40AA-8D9F-7D85E9DAD024}">
  <ds:schemaRefs>
    <ds:schemaRef ds:uri="Microsoft.SharePoint.Taxonomy.ContentTypeSync"/>
  </ds:schemaRefs>
</ds:datastoreItem>
</file>

<file path=customXml/itemProps6.xml><?xml version="1.0" encoding="utf-8"?>
<ds:datastoreItem xmlns:ds="http://schemas.openxmlformats.org/officeDocument/2006/customXml" ds:itemID="{74E8C1A5-A74A-4937-9C9E-3285B8057574}">
  <ds:schemaRef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 ds:uri="http://purl.org/dc/terms/"/>
    <ds:schemaRef ds:uri="http://schemas.microsoft.com/office/infopath/2007/PartnerControls"/>
    <ds:schemaRef ds:uri="349cf77f-b989-44c9-9cfe-64364ebfdffb"/>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14990</TotalTime>
  <Words>522</Words>
  <Application>Microsoft Office PowerPoint</Application>
  <PresentationFormat>Letter Paper (8.5x11 in)</PresentationFormat>
  <Paragraphs>86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Lucida Grande</vt:lpstr>
      <vt:lpstr>ScalaSansLF-Bold</vt:lpstr>
      <vt:lpstr>ScalaSansLF-Regular</vt:lpstr>
      <vt:lpstr>Office Theme</vt:lpstr>
      <vt:lpstr>Video Surveillance </vt:lpstr>
      <vt:lpstr>Los Angeles County Metropolitan Transportation Authority</vt:lpstr>
      <vt:lpstr>Los Angeles County Metropolitan Transportation Authority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Purple</dc:title>
  <dc:creator>Design Studio</dc:creator>
  <cp:keywords>Templates</cp:keywords>
  <cp:lastModifiedBy>Barrett, Matthew</cp:lastModifiedBy>
  <cp:revision>43</cp:revision>
  <dcterms:created xsi:type="dcterms:W3CDTF">2012-08-23T23:37:11Z</dcterms:created>
  <dcterms:modified xsi:type="dcterms:W3CDTF">2016-10-24T22:34:56Z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0x010100E79FB073B1E30848A90F229E4A7F12A000820597A5E420D349A72B99D52556B5AE</vt:lpwstr>
  </property>
  <property fmtid="{D5CDD505-2E9C-101B-9397-08002B2CF9AE}" pid="3" name="_dlc_policyId">
    <vt:lpwstr>0x010100E79FB073B1E30848A90F229E4A7F12A0|1686048976</vt:lpwstr>
  </property>
  <property fmtid="{D5CDD505-2E9C-101B-9397-08002B2CF9AE}" pid="4" name="ItemRetentionFormula">
    <vt:lpwstr>&lt;formula id="Microsoft.Office.RecordsManagement.PolicyFeatures.Expiration.Formula.BuiltIn"&gt;&lt;number&gt;1&lt;/number&gt;&lt;property&gt;Created&lt;/property&gt;&lt;propertyId&gt;8c06beca-0777-48f7-91c7-6da68bc07b69&lt;/propertyId&gt;&lt;period&gt;years&lt;/period&gt;&lt;/formula&gt;</vt:lpwstr>
  </property>
  <property fmtid="{D5CDD505-2E9C-101B-9397-08002B2CF9AE}" pid="5" name="_dlc_DocIdItemGuid">
    <vt:lpwstr>6a7db51d-7832-43a3-b759-ea2c592eb7e9</vt:lpwstr>
  </property>
  <property fmtid="{D5CDD505-2E9C-101B-9397-08002B2CF9AE}" pid="6" name="TaxKeyword">
    <vt:lpwstr>509;#Templates|7c6fbf54-0d9e-409b-955d-678c035c161c</vt:lpwstr>
  </property>
  <property fmtid="{D5CDD505-2E9C-101B-9397-08002B2CF9AE}" pid="7" name="DocumentType">
    <vt:lpwstr>34;#Forms|12a57b6f-9c3e-4cca-8796-774f2262b9ca</vt:lpwstr>
  </property>
  <property fmtid="{D5CDD505-2E9C-101B-9397-08002B2CF9AE}" pid="8" name="CostCenter">
    <vt:lpwstr>44;#7140|0c22e450-d788-4cf0-8db5-d540ac43f095</vt:lpwstr>
  </property>
</Properties>
</file>