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17"/>
  </p:notesMasterIdLst>
  <p:sldIdLst>
    <p:sldId id="256" r:id="rId8"/>
    <p:sldId id="259" r:id="rId9"/>
    <p:sldId id="257" r:id="rId10"/>
    <p:sldId id="258" r:id="rId11"/>
    <p:sldId id="260" r:id="rId12"/>
    <p:sldId id="262" r:id="rId13"/>
    <p:sldId id="263" r:id="rId14"/>
    <p:sldId id="264" r:id="rId15"/>
    <p:sldId id="261" r:id="rId1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7">
          <p15:clr>
            <a:srgbClr val="A4A3A4"/>
          </p15:clr>
        </p15:guide>
        <p15:guide id="2" pos="6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E3"/>
    <a:srgbClr val="2B3D54"/>
    <a:srgbClr val="0068B6"/>
    <a:srgbClr val="333E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4830" autoAdjust="0"/>
  </p:normalViewPr>
  <p:slideViewPr>
    <p:cSldViewPr snapToGrid="0">
      <p:cViewPr varScale="1">
        <p:scale>
          <a:sx n="79" d="100"/>
          <a:sy n="79" d="100"/>
        </p:scale>
        <p:origin x="1734" y="78"/>
      </p:cViewPr>
      <p:guideLst>
        <p:guide orient="horz" pos="507"/>
        <p:guide pos="6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0" d="100"/>
          <a:sy n="60" d="100"/>
        </p:scale>
        <p:origin x="346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7B6A-C342-4F05-B728-EBA28EE94191}" type="datetimeFigureOut">
              <a:rPr lang="en-US" smtClean="0"/>
              <a:t>10/4/2016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551ED-B4BB-4754-BB9C-010FC3320863}" type="slidenum">
              <a:rPr lang="en-US" smtClean="0"/>
              <a:t>‹#›</a:t>
            </a:fld>
            <a:endParaRPr lang="en-US"/>
          </a:p>
        </p:txBody>
      </p:sp>
    </p:spTree>
    <p:extLst>
      <p:ext uri="{BB962C8B-B14F-4D97-AF65-F5344CB8AC3E}">
        <p14:creationId xmlns:p14="http://schemas.microsoft.com/office/powerpoint/2010/main" val="256802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headlines.metroprimaryresources.info/" TargetMode="External"/><Relationship Id="rId3" Type="http://schemas.openxmlformats.org/officeDocument/2006/relationships/hyperlink" Target="https://www.metro.net/" TargetMode="External"/><Relationship Id="rId7" Type="http://schemas.openxmlformats.org/officeDocument/2006/relationships/hyperlink" Target="http://www.metro.net/librar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twitter.com/metrolibrary" TargetMode="External"/><Relationship Id="rId5" Type="http://schemas.openxmlformats.org/officeDocument/2006/relationships/hyperlink" Target="https://twitter.com/metrolosangeles" TargetMode="External"/><Relationship Id="rId4" Type="http://schemas.openxmlformats.org/officeDocument/2006/relationships/hyperlink" Target="https://www.facebook.com/losangelesmetr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an honor to be with you today.  I am Matthew Barrett and I run Metro’s Transportation Research Library, its historical archives and its Records Management function.  I have been with the organization since 1991. While working for Metro, I earned by MLIS from UCLA’s graduate school of library and information studies in 1999.  I have run the Metro Transportation Research Library and Archive since 2001, and added responsibility for Records Management in 2009.</a:t>
            </a:r>
          </a:p>
          <a:p>
            <a:endParaRPr lang="en-US" dirty="0" smtClean="0"/>
          </a:p>
        </p:txBody>
      </p:sp>
      <p:sp>
        <p:nvSpPr>
          <p:cNvPr id="4" name="Slide Number Placeholder 3"/>
          <p:cNvSpPr>
            <a:spLocks noGrp="1"/>
          </p:cNvSpPr>
          <p:nvPr>
            <p:ph type="sldNum" sz="quarter" idx="10"/>
          </p:nvPr>
        </p:nvSpPr>
        <p:spPr/>
        <p:txBody>
          <a:bodyPr/>
          <a:lstStyle/>
          <a:p>
            <a:fld id="{456551ED-B4BB-4754-BB9C-010FC3320863}" type="slidenum">
              <a:rPr lang="en-US" smtClean="0"/>
              <a:t>1</a:t>
            </a:fld>
            <a:endParaRPr lang="en-US"/>
          </a:p>
        </p:txBody>
      </p:sp>
    </p:spTree>
    <p:extLst>
      <p:ext uri="{BB962C8B-B14F-4D97-AF65-F5344CB8AC3E}">
        <p14:creationId xmlns:p14="http://schemas.microsoft.com/office/powerpoint/2010/main" val="289959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Metro is a very large organization spread across 40+ facilities throughout LA County in addition to its headquarters at Union Station.</a:t>
            </a:r>
          </a:p>
          <a:p>
            <a:endParaRPr lang="en-US" dirty="0"/>
          </a:p>
          <a:p>
            <a:r>
              <a:rPr lang="en-US" dirty="0" smtClean="0"/>
              <a:t>It runs a </a:t>
            </a:r>
            <a:r>
              <a:rPr lang="en-US" dirty="0"/>
              <a:t>m</a:t>
            </a:r>
            <a:r>
              <a:rPr lang="en-US" dirty="0" smtClean="0"/>
              <a:t>assive public works program funding by three separate countywide ½ cent sales taxes adopted by voters in 1980, 1990, and 2008.</a:t>
            </a:r>
          </a:p>
          <a:p>
            <a:endParaRPr lang="en-US" dirty="0"/>
          </a:p>
          <a:p>
            <a:r>
              <a:rPr lang="en-US" dirty="0" smtClean="0"/>
              <a:t>The Transportation Research Library has cataloged about 50,000 items, the archive contains about 60,000 items, and Records Management currently has about 70,000 boxes in in-active storage.  </a:t>
            </a:r>
          </a:p>
          <a:p>
            <a:endParaRPr lang="en-US" dirty="0"/>
          </a:p>
          <a:p>
            <a:r>
              <a:rPr lang="en-US" dirty="0" smtClean="0"/>
              <a:t>Metro mastered its paper records management  program a long time ago and has been adjusting its work with the rise of born digital information and data.</a:t>
            </a:r>
          </a:p>
          <a:p>
            <a:endParaRPr lang="en-US" dirty="0" smtClean="0"/>
          </a:p>
          <a:p>
            <a:r>
              <a:rPr lang="en-US" dirty="0" smtClean="0"/>
              <a:t>We have been digitizing documents since 1996 and now have millions of document images.  More and more unstructured data is living a digital life along with structured data contained in our systems and applications. In 2015 we started a separate Electronic Records Management section of records management to tackle the challenges of e-discovery, legal holds, born digital information, auto classification, and the inevitable need to use artificial intelligence to accomplish more of our 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2</a:t>
            </a:fld>
            <a:endParaRPr lang="en-US"/>
          </a:p>
        </p:txBody>
      </p:sp>
    </p:spTree>
    <p:extLst>
      <p:ext uri="{BB962C8B-B14F-4D97-AF65-F5344CB8AC3E}">
        <p14:creationId xmlns:p14="http://schemas.microsoft.com/office/powerpoint/2010/main" val="390867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closely watched the data and electronic records initiatives of the past few legislative sessions. It was clear from the introduction of the SB272 that it was much more likely to garner support that prior efforts.  </a:t>
            </a:r>
          </a:p>
          <a:p>
            <a:endParaRPr lang="en-US" dirty="0"/>
          </a:p>
          <a:p>
            <a:r>
              <a:rPr lang="en-US" dirty="0" smtClean="0"/>
              <a:t>As is moved through committees with almost no opposition, we began holding internal meetings with Counsel, our government relations staff, ITS, and Metro’s web team to be prepared in advance.</a:t>
            </a:r>
          </a:p>
          <a:p>
            <a:endParaRPr lang="en-US" dirty="0"/>
          </a:p>
          <a:p>
            <a:r>
              <a:rPr lang="en-US" dirty="0" smtClean="0"/>
              <a:t>Once the bill was signed into law, we worked with ITS and their asset inventory to identify systems that met the criteria of the SB272.and listed over 120 data sources.</a:t>
            </a:r>
          </a:p>
          <a:p>
            <a:endParaRPr lang="en-US" dirty="0"/>
          </a:p>
          <a:p>
            <a:r>
              <a:rPr lang="en-US" dirty="0" smtClean="0"/>
              <a:t>We posted Metro’s SB272 inventory to the  records website along with the definitions contained in the legislation.  </a:t>
            </a:r>
          </a:p>
          <a:p>
            <a:endParaRPr lang="en-US" dirty="0"/>
          </a:p>
          <a:p>
            <a:r>
              <a:rPr lang="en-US" dirty="0" smtClean="0"/>
              <a:t>At the time, Metro was undergoing an IT security evaluation by an outside firm headquartered in another state. The consultants found this legislative requirement surprising and interesting.  </a:t>
            </a:r>
          </a:p>
          <a:p>
            <a:endParaRPr lang="en-US" dirty="0"/>
          </a:p>
          <a:p>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3</a:t>
            </a:fld>
            <a:endParaRPr lang="en-US"/>
          </a:p>
        </p:txBody>
      </p:sp>
    </p:spTree>
    <p:extLst>
      <p:ext uri="{BB962C8B-B14F-4D97-AF65-F5344CB8AC3E}">
        <p14:creationId xmlns:p14="http://schemas.microsoft.com/office/powerpoint/2010/main" val="337405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1146175"/>
            <a:ext cx="4114800" cy="3086100"/>
          </a:xfrm>
        </p:spPr>
      </p:sp>
      <p:sp>
        <p:nvSpPr>
          <p:cNvPr id="3" name="Notes Placeholder 2"/>
          <p:cNvSpPr>
            <a:spLocks noGrp="1"/>
          </p:cNvSpPr>
          <p:nvPr>
            <p:ph type="body" idx="1"/>
          </p:nvPr>
        </p:nvSpPr>
        <p:spPr/>
        <p:txBody>
          <a:bodyPr/>
          <a:lstStyle/>
          <a:p>
            <a:r>
              <a:rPr lang="en-US" dirty="0" smtClean="0"/>
              <a:t>Metro’s Research Library and Records Management staff have been working toward greater transparency and online accessibility to agency records and information for a long time now, starting with the wholesale digitization of the Board of Directors archive spanning more than 50 years.</a:t>
            </a:r>
          </a:p>
          <a:p>
            <a:endParaRPr lang="en-US" dirty="0"/>
          </a:p>
          <a:p>
            <a:r>
              <a:rPr lang="en-US" dirty="0" smtClean="0"/>
              <a:t>Our records policy defines 10 special categories of records that may require legal review and possible redaction, but for the most part, we provide records as requested, and proactively catalog and make available records and data we believe to be most valuable to our constituents and customers.</a:t>
            </a:r>
          </a:p>
          <a:p>
            <a:endParaRPr lang="en-US" dirty="0"/>
          </a:p>
          <a:p>
            <a:r>
              <a:rPr lang="en-US" dirty="0" smtClean="0"/>
              <a:t>The availability of Metro Librarians and an Archivist is especially helpful to students, researchers and community groups in gaining an understanding of the volumes of data contained in various Metro reports and data systems.  We assist with curation and context to ensure users can understand the information and how it is used.</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4</a:t>
            </a:fld>
            <a:endParaRPr lang="en-US"/>
          </a:p>
        </p:txBody>
      </p:sp>
      <p:sp>
        <p:nvSpPr>
          <p:cNvPr id="5" name="Oval 4"/>
          <p:cNvSpPr/>
          <p:nvPr/>
        </p:nvSpPr>
        <p:spPr>
          <a:xfrm>
            <a:off x="2156346" y="2429301"/>
            <a:ext cx="3330054" cy="2593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74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sincerely hope that making the systems we use and the kinds of data we collection available to the public via the enterprise systems inventory will lead to discovery, cooperation, innovation, and better relationships between governments and constituencies.</a:t>
            </a:r>
          </a:p>
          <a:p>
            <a:endParaRPr lang="en-US" dirty="0"/>
          </a:p>
          <a:p>
            <a:r>
              <a:rPr lang="en-US" dirty="0" smtClean="0"/>
              <a:t>The library staff have worked with local universities and colleges to provide GIS data sets, ridership data and passenger survey data for many years.  The wider exposure of our enterprise data systems should assist in more academic study of Metro and what it delivers in LA County for the tax dollars it takes in.</a:t>
            </a:r>
          </a:p>
          <a:p>
            <a:endParaRPr lang="en-US" dirty="0"/>
          </a:p>
          <a:p>
            <a:r>
              <a:rPr lang="en-US" dirty="0" smtClean="0"/>
              <a:t>Metro is swimming in vast streams of data that could easily be leveraged by others.  An example would be the real time automatic passenger counting system data.  An enterprising app builder may want to tap into this data stream and help inform transit users as to how full or empty an approaching bus or train might be.</a:t>
            </a:r>
          </a:p>
          <a:p>
            <a:endParaRPr lang="en-US" dirty="0"/>
          </a:p>
          <a:p>
            <a:r>
              <a:rPr lang="en-US" dirty="0" smtClean="0"/>
              <a:t>Metro’s office of extraordinary innovation oversees our unsolicited proposals policy. Having our enterprise inventory and by extension the data sets from those enterprise systems available to records requestors can inform and strengthen such proposals.</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5</a:t>
            </a:fld>
            <a:endParaRPr lang="en-US"/>
          </a:p>
        </p:txBody>
      </p:sp>
    </p:spTree>
    <p:extLst>
      <p:ext uri="{BB962C8B-B14F-4D97-AF65-F5344CB8AC3E}">
        <p14:creationId xmlns:p14="http://schemas.microsoft.com/office/powerpoint/2010/main" val="130097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moved to a truly open California Public Records Request system.  Created by NextRequest.com, this system allows us to open up our inventory of records requests in a searchable database with links to the documents and data we provided to requestors.  Now anyone can access the requests we’ve received and honored with this self-service tool.  As data sets become more commonly requested, they will be hosted here for others to discover.</a:t>
            </a:r>
          </a:p>
          <a:p>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6</a:t>
            </a:fld>
            <a:endParaRPr lang="en-US"/>
          </a:p>
        </p:txBody>
      </p:sp>
    </p:spTree>
    <p:extLst>
      <p:ext uri="{BB962C8B-B14F-4D97-AF65-F5344CB8AC3E}">
        <p14:creationId xmlns:p14="http://schemas.microsoft.com/office/powerpoint/2010/main" val="287016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smtClean="0"/>
              <a:t>Metro actively posts data sets online now.  SB272 Enterprise Inventory related requests will help inform us as to what data sets the public has a keen interest in.  Our vendor database, our real estate holdings, our inventory list of parts and supplies, our awarded contracts are all subjects I anticipate seeing a greater level of interest.</a:t>
            </a:r>
          </a:p>
          <a:p>
            <a:endParaRPr lang="en-US" dirty="0" smtClean="0"/>
          </a:p>
          <a:p>
            <a:pPr marL="171450" lvl="0" indent="-171450">
              <a:buFont typeface="Arial" panose="020B0604020202020204" pitchFamily="34" charset="0"/>
              <a:buChar char="•"/>
            </a:pPr>
            <a:r>
              <a:rPr lang="en-US" dirty="0"/>
              <a:t>Metro created developer.metro.net to house open source transit data available for the public including GTFS, GIS, </a:t>
            </a:r>
            <a:r>
              <a:rPr lang="en-US" dirty="0" err="1"/>
              <a:t>realtime</a:t>
            </a:r>
            <a:r>
              <a:rPr lang="en-US" dirty="0"/>
              <a:t> vehicle arrivals, Bikeways and </a:t>
            </a:r>
            <a:r>
              <a:rPr lang="en-US" dirty="0" err="1"/>
              <a:t>realtime</a:t>
            </a:r>
            <a:r>
              <a:rPr lang="en-US" dirty="0"/>
              <a:t> Bike Share, and Metro Right of Way.</a:t>
            </a:r>
          </a:p>
          <a:p>
            <a:pPr marL="171450" lvl="0" indent="-171450">
              <a:buFont typeface="Arial" panose="020B0604020202020204" pitchFamily="34" charset="0"/>
              <a:buChar char="•"/>
            </a:pPr>
            <a:r>
              <a:rPr lang="en-US" dirty="0"/>
              <a:t>There are over 50 transit/travel mobile applications using Metro's open source transit data</a:t>
            </a:r>
          </a:p>
          <a:p>
            <a:pPr marL="171450" lvl="0" indent="-171450">
              <a:buFont typeface="Arial" panose="020B0604020202020204" pitchFamily="34" charset="0"/>
              <a:buChar char="•"/>
            </a:pPr>
            <a:r>
              <a:rPr lang="en-US" dirty="0"/>
              <a:t>There are currently 14,000 members signed up to use Metro’s transit data</a:t>
            </a:r>
          </a:p>
          <a:p>
            <a:pPr marL="171450" lvl="0" indent="-171450">
              <a:buFont typeface="Arial" panose="020B0604020202020204" pitchFamily="34" charset="0"/>
              <a:buChar char="•"/>
            </a:pPr>
            <a:r>
              <a:rPr lang="en-US" dirty="0"/>
              <a:t>Api.metro.net is a web service designed to serve bus and rail location data, it receives 112,000 requests per weekday, 3.5 million requests for month</a:t>
            </a:r>
          </a:p>
          <a:p>
            <a:pPr marL="171450" lvl="0" indent="-171450">
              <a:buFont typeface="Arial" panose="020B0604020202020204" pitchFamily="34" charset="0"/>
              <a:buChar char="•"/>
            </a:pPr>
            <a:r>
              <a:rPr lang="en-US" dirty="0"/>
              <a:t>Partner with WAZE placing transit/travel data on WAZE app (1 million users in Los Angeles area)</a:t>
            </a:r>
          </a:p>
          <a:p>
            <a:pPr marL="171450" lvl="0" indent="-171450">
              <a:buFont typeface="Arial" panose="020B0604020202020204" pitchFamily="34" charset="0"/>
              <a:buChar char="•"/>
            </a:pPr>
            <a:r>
              <a:rPr lang="en-US" dirty="0"/>
              <a:t>Partner with Apple placing transit data on Apple Maps, and on 1 billion </a:t>
            </a:r>
            <a:r>
              <a:rPr lang="en-US" dirty="0" smtClean="0"/>
              <a:t>iPhones</a:t>
            </a:r>
          </a:p>
          <a:p>
            <a:pPr marL="171450" lvl="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sz="1000" dirty="0"/>
              <a:t>1. Download GIS data		</a:t>
            </a:r>
            <a:r>
              <a:rPr lang="en-US" sz="1000" dirty="0" smtClean="0"/>
              <a:t>21.76</a:t>
            </a:r>
            <a:r>
              <a:rPr lang="en-US" sz="1000" dirty="0"/>
              <a:t>%</a:t>
            </a:r>
            <a:br>
              <a:rPr lang="en-US" sz="1000" dirty="0"/>
            </a:br>
            <a:r>
              <a:rPr lang="en-US" sz="1000" dirty="0"/>
              <a:t>2. Homepage			</a:t>
            </a:r>
            <a:r>
              <a:rPr lang="en-US" sz="1000" dirty="0" smtClean="0"/>
              <a:t>18.87</a:t>
            </a:r>
            <a:r>
              <a:rPr lang="en-US" sz="1000" dirty="0"/>
              <a:t>%</a:t>
            </a:r>
            <a:br>
              <a:rPr lang="en-US" sz="1000" dirty="0"/>
            </a:br>
            <a:r>
              <a:rPr lang="en-US" sz="1000" dirty="0"/>
              <a:t>3. </a:t>
            </a:r>
            <a:r>
              <a:rPr lang="en-US" sz="1000" dirty="0" err="1"/>
              <a:t>Realtime</a:t>
            </a:r>
            <a:r>
              <a:rPr lang="en-US" sz="1000" dirty="0"/>
              <a:t> API Overview		9.55%</a:t>
            </a:r>
            <a:br>
              <a:rPr lang="en-US" sz="1000" dirty="0"/>
            </a:br>
            <a:r>
              <a:rPr lang="en-US" sz="1000" dirty="0"/>
              <a:t>4. Download Metros GTFS data		5.11% *</a:t>
            </a:r>
            <a:br>
              <a:rPr lang="en-US" sz="1000" dirty="0"/>
            </a:br>
            <a:r>
              <a:rPr lang="en-US" sz="1000" dirty="0"/>
              <a:t>5. Introduction to GIS data		4.66%</a:t>
            </a:r>
            <a:br>
              <a:rPr lang="en-US" sz="1000" dirty="0"/>
            </a:br>
            <a:r>
              <a:rPr lang="en-US" sz="1000" dirty="0"/>
              <a:t>6. Introduction to Bikeways data	3.66%</a:t>
            </a:r>
            <a:br>
              <a:rPr lang="en-US" sz="1000" dirty="0"/>
            </a:br>
            <a:r>
              <a:rPr lang="en-US" sz="1000" dirty="0"/>
              <a:t>7. </a:t>
            </a:r>
            <a:r>
              <a:rPr lang="en-US" sz="1000" dirty="0" err="1"/>
              <a:t>Realtime</a:t>
            </a:r>
            <a:r>
              <a:rPr lang="en-US" sz="1000" dirty="0"/>
              <a:t> API examples		3.31%</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7</a:t>
            </a:fld>
            <a:endParaRPr lang="en-US" dirty="0"/>
          </a:p>
        </p:txBody>
      </p:sp>
    </p:spTree>
    <p:extLst>
      <p:ext uri="{BB962C8B-B14F-4D97-AF65-F5344CB8AC3E}">
        <p14:creationId xmlns:p14="http://schemas.microsoft.com/office/powerpoint/2010/main" val="428045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particular data set, Metro Ridership in various geographic areas, has maintained a high level of interest among both academic as well as commercial real estate marketers and attorneys.  It was the very first reference question I answered as a Librarian at Metro, and has continued to come up frequently ever since.  I worked with Metro’s transit service performance group and now the data is online via Google Fusion Tables both as data and an interactive tool.</a:t>
            </a:r>
          </a:p>
          <a:p>
            <a:endParaRPr lang="en-US" dirty="0"/>
          </a:p>
          <a:p>
            <a:r>
              <a:rPr lang="en-US" dirty="0" smtClean="0"/>
              <a:t>By leveraging both library reference questions, public records requests, and the affirmative addition of enterprise system data to the California Public Records Act, we hope to expand on efforts like the one above to support our communities.</a:t>
            </a:r>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8</a:t>
            </a:fld>
            <a:endParaRPr lang="en-US"/>
          </a:p>
        </p:txBody>
      </p:sp>
    </p:spTree>
    <p:extLst>
      <p:ext uri="{BB962C8B-B14F-4D97-AF65-F5344CB8AC3E}">
        <p14:creationId xmlns:p14="http://schemas.microsoft.com/office/powerpoint/2010/main" val="25592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Matt Barrett</a:t>
            </a:r>
            <a:r>
              <a:rPr lang="en-US" dirty="0"/>
              <a:t/>
            </a:r>
            <a:br>
              <a:rPr lang="en-US" dirty="0"/>
            </a:br>
            <a:r>
              <a:rPr lang="en-US" dirty="0"/>
              <a:t>LA Metro</a:t>
            </a:r>
            <a:br>
              <a:rPr lang="en-US" dirty="0"/>
            </a:br>
            <a:r>
              <a:rPr lang="en-US" dirty="0"/>
              <a:t>Transportation Research Library, Archives &amp; Records Mgmt.</a:t>
            </a:r>
            <a:br>
              <a:rPr lang="en-US" dirty="0"/>
            </a:br>
            <a:r>
              <a:rPr lang="en-US" dirty="0"/>
              <a:t>Information and Technology Services </a:t>
            </a:r>
            <a:br>
              <a:rPr lang="en-US" dirty="0"/>
            </a:br>
            <a:r>
              <a:rPr lang="en-US" dirty="0"/>
              <a:t>213.922.7444 W </a:t>
            </a:r>
            <a:endParaRPr lang="en-US" dirty="0" smtClean="0"/>
          </a:p>
          <a:p>
            <a:r>
              <a:rPr lang="en-US" dirty="0" smtClean="0"/>
              <a:t>barrettm@metro.net</a:t>
            </a:r>
            <a:r>
              <a:rPr lang="en-US" dirty="0"/>
              <a:t/>
            </a:r>
            <a:br>
              <a:rPr lang="en-US" dirty="0"/>
            </a:br>
            <a:r>
              <a:rPr lang="en-US" dirty="0">
                <a:hlinkClick r:id="rId3"/>
              </a:rPr>
              <a:t>metro.net</a:t>
            </a:r>
            <a:r>
              <a:rPr lang="en-US" dirty="0"/>
              <a:t>  |  </a:t>
            </a:r>
            <a:r>
              <a:rPr lang="en-US" dirty="0">
                <a:hlinkClick r:id="rId4"/>
              </a:rPr>
              <a:t>facebook.com/</a:t>
            </a:r>
            <a:r>
              <a:rPr lang="en-US" dirty="0" err="1">
                <a:hlinkClick r:id="rId4"/>
              </a:rPr>
              <a:t>losangelesmetro</a:t>
            </a:r>
            <a:r>
              <a:rPr lang="en-US" dirty="0"/>
              <a:t> |  </a:t>
            </a:r>
            <a:r>
              <a:rPr lang="en-US" dirty="0">
                <a:hlinkClick r:id="rId5"/>
              </a:rPr>
              <a:t>@</a:t>
            </a:r>
            <a:r>
              <a:rPr lang="en-US" dirty="0" err="1">
                <a:hlinkClick r:id="rId5"/>
              </a:rPr>
              <a:t>metrolosangeles</a:t>
            </a:r>
            <a:endParaRPr lang="en-US" dirty="0"/>
          </a:p>
          <a:p>
            <a:r>
              <a:rPr lang="en-US" dirty="0">
                <a:hlinkClick r:id="rId6"/>
              </a:rPr>
              <a:t>twitter.com/</a:t>
            </a:r>
            <a:r>
              <a:rPr lang="en-US" dirty="0" err="1">
                <a:hlinkClick r:id="rId6"/>
              </a:rPr>
              <a:t>metrolibrary</a:t>
            </a:r>
            <a:r>
              <a:rPr lang="en-US" dirty="0"/>
              <a:t> | </a:t>
            </a:r>
            <a:r>
              <a:rPr lang="en-US" dirty="0">
                <a:hlinkClick r:id="rId7"/>
              </a:rPr>
              <a:t>metro.net/library</a:t>
            </a:r>
            <a:r>
              <a:rPr lang="en-US" dirty="0"/>
              <a:t> | </a:t>
            </a:r>
            <a:r>
              <a:rPr lang="en-US" dirty="0">
                <a:hlinkClick r:id="rId8"/>
              </a:rPr>
              <a:t>headlines.metroprimaryresources.info</a:t>
            </a:r>
            <a:r>
              <a:rPr lang="en-US" dirty="0"/>
              <a:t/>
            </a:r>
            <a:br>
              <a:rPr lang="en-US" dirty="0"/>
            </a:br>
            <a:r>
              <a:rPr lang="en-US" b="1" dirty="0"/>
              <a:t>Metro provides excellence in service and support.</a:t>
            </a:r>
            <a:endParaRPr lang="en-US" dirty="0"/>
          </a:p>
        </p:txBody>
      </p:sp>
      <p:sp>
        <p:nvSpPr>
          <p:cNvPr id="4" name="Slide Number Placeholder 3"/>
          <p:cNvSpPr>
            <a:spLocks noGrp="1"/>
          </p:cNvSpPr>
          <p:nvPr>
            <p:ph type="sldNum" sz="quarter" idx="10"/>
          </p:nvPr>
        </p:nvSpPr>
        <p:spPr/>
        <p:txBody>
          <a:bodyPr/>
          <a:lstStyle/>
          <a:p>
            <a:fld id="{456551ED-B4BB-4754-BB9C-010FC3320863}" type="slidenum">
              <a:rPr lang="en-US" smtClean="0"/>
              <a:t>9</a:t>
            </a:fld>
            <a:endParaRPr lang="en-US"/>
          </a:p>
        </p:txBody>
      </p:sp>
    </p:spTree>
    <p:extLst>
      <p:ext uri="{BB962C8B-B14F-4D97-AF65-F5344CB8AC3E}">
        <p14:creationId xmlns:p14="http://schemas.microsoft.com/office/powerpoint/2010/main" val="118414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3450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42339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26669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47785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1E956-B066-D047-8D2A-031BB33ECFDC}"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5169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1E956-B066-D047-8D2A-031BB33ECFDC}"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15537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1E956-B066-D047-8D2A-031BB33ECFDC}"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67432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1E956-B066-D047-8D2A-031BB33ECFDC}"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6447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1E956-B066-D047-8D2A-031BB33ECFDC}"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8000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16496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76112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1E956-B066-D047-8D2A-031BB33ECFDC}" type="datetimeFigureOut">
              <a:rPr lang="en-US" smtClean="0"/>
              <a:t>10/4/2016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28A67-4EC4-1648-B0C1-6523FDEFFC68}" type="slidenum">
              <a:rPr lang="en-US" smtClean="0"/>
              <a:t>‹#›</a:t>
            </a:fld>
            <a:endParaRPr lang="en-US"/>
          </a:p>
        </p:txBody>
      </p:sp>
    </p:spTree>
    <p:extLst>
      <p:ext uri="{BB962C8B-B14F-4D97-AF65-F5344CB8AC3E}">
        <p14:creationId xmlns:p14="http://schemas.microsoft.com/office/powerpoint/2010/main" val="197601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metro.net/library" TargetMode="External"/><Relationship Id="rId4" Type="http://schemas.openxmlformats.org/officeDocument/2006/relationships/hyperlink" Target="http://records.metro.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libraryarchives.metro.net/RMC/sb272/2016-cpra-systems-inventory.pdf" TargetMode="External"/><Relationship Id="rId5" Type="http://schemas.openxmlformats.org/officeDocument/2006/relationships/image" Target="../media/image4.jpg"/><Relationship Id="rId4" Type="http://schemas.openxmlformats.org/officeDocument/2006/relationships/hyperlink" Target="http://metro.net/recor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eveloper.metro.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1409" y="978697"/>
            <a:ext cx="7714099" cy="2422229"/>
          </a:xfrm>
        </p:spPr>
        <p:txBody>
          <a:bodyPr>
            <a:noAutofit/>
          </a:bodyPr>
          <a:lstStyle/>
          <a:p>
            <a:pPr algn="l"/>
            <a:r>
              <a:rPr lang="en-US" sz="2800" i="1" dirty="0">
                <a:solidFill>
                  <a:schemeClr val="tx1">
                    <a:lumMod val="75000"/>
                    <a:lumOff val="25000"/>
                  </a:schemeClr>
                </a:solidFill>
                <a:cs typeface="Calibri"/>
              </a:rPr>
              <a:t>How can SB 272 inventories be </a:t>
            </a:r>
            <a:r>
              <a:rPr lang="en-US" sz="2800" i="1" dirty="0" smtClean="0">
                <a:solidFill>
                  <a:schemeClr val="tx1">
                    <a:lumMod val="75000"/>
                    <a:lumOff val="25000"/>
                  </a:schemeClr>
                </a:solidFill>
                <a:cs typeface="Calibri"/>
              </a:rPr>
              <a:t>useful</a:t>
            </a:r>
          </a:p>
          <a:p>
            <a:pPr algn="l"/>
            <a:endParaRPr lang="en-US" sz="1000" i="1" dirty="0" smtClean="0">
              <a:solidFill>
                <a:schemeClr val="tx1">
                  <a:lumMod val="75000"/>
                  <a:lumOff val="25000"/>
                </a:schemeClr>
              </a:solidFill>
              <a:cs typeface="Calibri"/>
            </a:endParaRPr>
          </a:p>
          <a:p>
            <a:pPr algn="l"/>
            <a:r>
              <a:rPr lang="en-US" sz="2800" i="1" dirty="0" smtClean="0">
                <a:solidFill>
                  <a:schemeClr val="tx1">
                    <a:lumMod val="75000"/>
                    <a:lumOff val="25000"/>
                  </a:schemeClr>
                </a:solidFill>
                <a:cs typeface="Calibri"/>
              </a:rPr>
              <a:t>October 7, 2016</a:t>
            </a:r>
            <a:endParaRPr lang="en-US" sz="2800" i="1" dirty="0">
              <a:solidFill>
                <a:schemeClr val="tx1">
                  <a:lumMod val="75000"/>
                  <a:lumOff val="25000"/>
                </a:schemeClr>
              </a:solidFill>
              <a:cs typeface="Calibri"/>
            </a:endParaRPr>
          </a:p>
          <a:p>
            <a:pPr algn="l"/>
            <a:r>
              <a:rPr lang="en-US" sz="2800" i="1" dirty="0" smtClean="0">
                <a:solidFill>
                  <a:schemeClr val="tx1">
                    <a:lumMod val="75000"/>
                    <a:lumOff val="25000"/>
                  </a:schemeClr>
                </a:solidFill>
                <a:cs typeface="Calibri"/>
              </a:rPr>
              <a:t>Matthew Barrett</a:t>
            </a:r>
          </a:p>
          <a:p>
            <a:pPr algn="l"/>
            <a:r>
              <a:rPr lang="en-US" sz="2800" i="1" dirty="0" smtClean="0">
                <a:solidFill>
                  <a:schemeClr val="tx1">
                    <a:lumMod val="75000"/>
                    <a:lumOff val="25000"/>
                  </a:schemeClr>
                </a:solidFill>
                <a:cs typeface="Calibri"/>
              </a:rPr>
              <a:t>Administrator,</a:t>
            </a:r>
          </a:p>
          <a:p>
            <a:pPr algn="l"/>
            <a:r>
              <a:rPr lang="en-US" sz="2800" i="1" dirty="0" smtClean="0">
                <a:solidFill>
                  <a:schemeClr val="tx1">
                    <a:lumMod val="75000"/>
                    <a:lumOff val="25000"/>
                  </a:schemeClr>
                </a:solidFill>
                <a:cs typeface="Calibri"/>
              </a:rPr>
              <a:t>Research &amp; Records </a:t>
            </a:r>
          </a:p>
        </p:txBody>
      </p:sp>
      <p:sp>
        <p:nvSpPr>
          <p:cNvPr id="6" name="Title 1"/>
          <p:cNvSpPr txBox="1">
            <a:spLocks/>
          </p:cNvSpPr>
          <p:nvPr/>
        </p:nvSpPr>
        <p:spPr>
          <a:xfrm>
            <a:off x="846963" y="237060"/>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0068B6"/>
                </a:solidFill>
                <a:latin typeface="Calibri"/>
                <a:cs typeface="Calibri"/>
              </a:rPr>
              <a:t>Los Angeles County Metro</a:t>
            </a:r>
            <a:endParaRPr lang="en-US" sz="3600" b="1" dirty="0">
              <a:solidFill>
                <a:srgbClr val="0068B6"/>
              </a:solidFill>
              <a:latin typeface="Calibri"/>
              <a:cs typeface="Calibri"/>
            </a:endParaRPr>
          </a:p>
        </p:txBody>
      </p:sp>
    </p:spTree>
    <p:extLst>
      <p:ext uri="{BB962C8B-B14F-4D97-AF65-F5344CB8AC3E}">
        <p14:creationId xmlns:p14="http://schemas.microsoft.com/office/powerpoint/2010/main" val="4140294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46963" y="1065911"/>
            <a:ext cx="7645192"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tx1">
                    <a:lumMod val="75000"/>
                    <a:lumOff val="25000"/>
                  </a:schemeClr>
                </a:solidFill>
                <a:latin typeface="Calibri"/>
                <a:cs typeface="Calibri"/>
              </a:rPr>
              <a:t>FY17 Annual Budget = $5.6 billion</a:t>
            </a:r>
          </a:p>
          <a:p>
            <a:pPr marL="457200" indent="-457200">
              <a:buFont typeface="Arial" panose="020B0604020202020204" pitchFamily="34" charset="0"/>
              <a:buChar char="•"/>
            </a:pPr>
            <a:r>
              <a:rPr lang="en-US" sz="2800" dirty="0" smtClean="0">
                <a:solidFill>
                  <a:schemeClr val="tx1">
                    <a:lumMod val="75000"/>
                    <a:lumOff val="25000"/>
                  </a:schemeClr>
                </a:solidFill>
                <a:latin typeface="Calibri"/>
                <a:cs typeface="Calibri"/>
              </a:rPr>
              <a:t>9,776 total FTEs</a:t>
            </a:r>
          </a:p>
          <a:p>
            <a:pPr marL="457200" indent="-457200">
              <a:buFont typeface="Arial" panose="020B0604020202020204" pitchFamily="34" charset="0"/>
              <a:buChar char="•"/>
            </a:pPr>
            <a:r>
              <a:rPr lang="en-US" sz="2800" dirty="0" smtClean="0">
                <a:solidFill>
                  <a:schemeClr val="tx1">
                    <a:lumMod val="75000"/>
                    <a:lumOff val="25000"/>
                  </a:schemeClr>
                </a:solidFill>
                <a:latin typeface="Calibri"/>
                <a:cs typeface="Calibri"/>
              </a:rPr>
              <a:t>Planning, funding, construction and operation of transportation programs throughout LA County, + regional coordination</a:t>
            </a:r>
          </a:p>
          <a:p>
            <a:pPr marL="457200" indent="-457200">
              <a:buFont typeface="Arial" panose="020B0604020202020204" pitchFamily="34" charset="0"/>
              <a:buChar char="•"/>
            </a:pPr>
            <a:r>
              <a:rPr lang="en-US" sz="2800" dirty="0" smtClean="0">
                <a:solidFill>
                  <a:schemeClr val="tx1">
                    <a:lumMod val="75000"/>
                    <a:lumOff val="25000"/>
                  </a:schemeClr>
                </a:solidFill>
                <a:latin typeface="Calibri"/>
                <a:cs typeface="Calibri"/>
              </a:rPr>
              <a:t>Centralized Records Management Center housed with Southern California’s largest (and only) transportation research library and archive, under ITS, as a direct report to the CIO</a:t>
            </a:r>
          </a:p>
          <a:p>
            <a:pPr marL="457200" indent="-457200">
              <a:buFont typeface="Arial" panose="020B0604020202020204" pitchFamily="34" charset="0"/>
              <a:buChar char="•"/>
            </a:pPr>
            <a:r>
              <a:rPr lang="en-US" sz="2800" dirty="0" smtClean="0">
                <a:solidFill>
                  <a:schemeClr val="tx1">
                    <a:lumMod val="75000"/>
                    <a:lumOff val="25000"/>
                  </a:schemeClr>
                </a:solidFill>
                <a:latin typeface="Calibri"/>
                <a:cs typeface="Calibri"/>
                <a:hlinkClick r:id="rId4"/>
              </a:rPr>
              <a:t>http://records.metro.net</a:t>
            </a:r>
            <a:r>
              <a:rPr lang="en-US" sz="2800" dirty="0" smtClean="0">
                <a:solidFill>
                  <a:schemeClr val="tx1">
                    <a:lumMod val="75000"/>
                    <a:lumOff val="25000"/>
                  </a:schemeClr>
                </a:solidFill>
                <a:latin typeface="Calibri"/>
                <a:cs typeface="Calibri"/>
              </a:rPr>
              <a:t> </a:t>
            </a:r>
          </a:p>
          <a:p>
            <a:pPr marL="457200" indent="-457200">
              <a:buFont typeface="Arial" panose="020B0604020202020204" pitchFamily="34" charset="0"/>
              <a:buChar char="•"/>
            </a:pPr>
            <a:r>
              <a:rPr lang="en-US" sz="2800" dirty="0" smtClean="0">
                <a:solidFill>
                  <a:schemeClr val="tx1">
                    <a:lumMod val="75000"/>
                    <a:lumOff val="25000"/>
                  </a:schemeClr>
                </a:solidFill>
                <a:latin typeface="Calibri"/>
                <a:cs typeface="Calibri"/>
                <a:hlinkClick r:id="rId5"/>
              </a:rPr>
              <a:t>http://metro.net/library</a:t>
            </a:r>
            <a:endParaRPr lang="en-US" sz="2800" dirty="0" smtClean="0">
              <a:solidFill>
                <a:schemeClr val="tx1">
                  <a:lumMod val="75000"/>
                  <a:lumOff val="25000"/>
                </a:schemeClr>
              </a:solidFill>
              <a:latin typeface="Calibri"/>
              <a:cs typeface="Calibri"/>
            </a:endParaRPr>
          </a:p>
          <a:p>
            <a:pPr marL="457200" indent="-457200">
              <a:buFont typeface="Arial" panose="020B0604020202020204" pitchFamily="34" charset="0"/>
              <a:buChar char="•"/>
            </a:pPr>
            <a:endParaRPr lang="en-US" sz="2800" dirty="0" smtClean="0">
              <a:solidFill>
                <a:schemeClr val="tx1">
                  <a:lumMod val="75000"/>
                  <a:lumOff val="25000"/>
                </a:schemeClr>
              </a:solidFill>
              <a:latin typeface="Calibri"/>
              <a:cs typeface="Calibri"/>
            </a:endParaRPr>
          </a:p>
        </p:txBody>
      </p:sp>
      <p:sp>
        <p:nvSpPr>
          <p:cNvPr id="7"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0068B6"/>
                </a:solidFill>
                <a:latin typeface="Calibri"/>
                <a:cs typeface="Calibri"/>
              </a:rPr>
              <a:t>L.A. Metro Background</a:t>
            </a:r>
            <a:endParaRPr lang="en-US" sz="3600" b="1" dirty="0">
              <a:solidFill>
                <a:srgbClr val="0068B6"/>
              </a:solidFill>
              <a:latin typeface="Calibri"/>
              <a:cs typeface="Calibri"/>
            </a:endParaRPr>
          </a:p>
        </p:txBody>
      </p:sp>
    </p:spTree>
    <p:extLst>
      <p:ext uri="{BB962C8B-B14F-4D97-AF65-F5344CB8AC3E}">
        <p14:creationId xmlns:p14="http://schemas.microsoft.com/office/powerpoint/2010/main" val="156168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0068B6"/>
                </a:solidFill>
                <a:latin typeface="Calibri"/>
                <a:cs typeface="Calibri"/>
              </a:rPr>
              <a:t>From </a:t>
            </a:r>
            <a:r>
              <a:rPr lang="en-US" sz="3600" b="1" dirty="0" smtClean="0">
                <a:solidFill>
                  <a:srgbClr val="0068B6"/>
                </a:solidFill>
                <a:latin typeface="Calibri"/>
                <a:cs typeface="Calibri"/>
                <a:hlinkClick r:id="rId4"/>
              </a:rPr>
              <a:t>http://metro.net/records</a:t>
            </a:r>
            <a:r>
              <a:rPr lang="en-US" sz="3600" b="1" dirty="0" smtClean="0">
                <a:solidFill>
                  <a:srgbClr val="0068B6"/>
                </a:solidFill>
                <a:latin typeface="Calibri"/>
                <a:cs typeface="Calibri"/>
              </a:rPr>
              <a:t> </a:t>
            </a:r>
            <a:endParaRPr lang="en-US" sz="3600" b="1" dirty="0">
              <a:solidFill>
                <a:srgbClr val="0068B6"/>
              </a:solidFill>
              <a:latin typeface="Calibri"/>
              <a:cs typeface="Calibri"/>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463" y="2405721"/>
            <a:ext cx="5189271" cy="3305268"/>
          </a:xfrm>
          <a:prstGeom prst="rect">
            <a:avLst/>
          </a:prstGeom>
        </p:spPr>
      </p:pic>
      <p:sp>
        <p:nvSpPr>
          <p:cNvPr id="3" name="TextBox 2"/>
          <p:cNvSpPr txBox="1"/>
          <p:nvPr/>
        </p:nvSpPr>
        <p:spPr>
          <a:xfrm>
            <a:off x="2857874" y="5710989"/>
            <a:ext cx="3595793" cy="369332"/>
          </a:xfrm>
          <a:prstGeom prst="rect">
            <a:avLst/>
          </a:prstGeom>
          <a:noFill/>
        </p:spPr>
        <p:txBody>
          <a:bodyPr wrap="none" rtlCol="0">
            <a:spAutoFit/>
          </a:bodyPr>
          <a:lstStyle/>
          <a:p>
            <a:r>
              <a:rPr lang="en-US" dirty="0" smtClean="0"/>
              <a:t>Link: </a:t>
            </a:r>
            <a:r>
              <a:rPr lang="en-US" dirty="0" smtClean="0">
                <a:hlinkClick r:id="rId6"/>
              </a:rPr>
              <a:t>SB272 </a:t>
            </a:r>
            <a:r>
              <a:rPr lang="en-US" dirty="0" smtClean="0">
                <a:hlinkClick r:id="rId6"/>
              </a:rPr>
              <a:t>System Inventory Online</a:t>
            </a:r>
            <a:endParaRPr lang="en-US" dirty="0"/>
          </a:p>
        </p:txBody>
      </p:sp>
      <p:sp>
        <p:nvSpPr>
          <p:cNvPr id="8" name="Rectangle 7"/>
          <p:cNvSpPr/>
          <p:nvPr/>
        </p:nvSpPr>
        <p:spPr>
          <a:xfrm>
            <a:off x="1540086" y="2405721"/>
            <a:ext cx="1290931" cy="369332"/>
          </a:xfrm>
          <a:prstGeom prst="rect">
            <a:avLst/>
          </a:prstGeom>
        </p:spPr>
        <p:txBody>
          <a:bodyPr wrap="none">
            <a:spAutoFit/>
          </a:bodyPr>
          <a:lstStyle/>
          <a:p>
            <a:r>
              <a:rPr lang="en-US" dirty="0"/>
              <a:t>Screenshot:</a:t>
            </a:r>
            <a:endParaRPr lang="en-US" dirty="0"/>
          </a:p>
        </p:txBody>
      </p:sp>
      <p:sp>
        <p:nvSpPr>
          <p:cNvPr id="9" name="TextBox 8"/>
          <p:cNvSpPr txBox="1"/>
          <p:nvPr/>
        </p:nvSpPr>
        <p:spPr>
          <a:xfrm>
            <a:off x="834189" y="1065911"/>
            <a:ext cx="8309811" cy="1077218"/>
          </a:xfrm>
          <a:prstGeom prst="rect">
            <a:avLst/>
          </a:prstGeom>
          <a:noFill/>
        </p:spPr>
        <p:txBody>
          <a:bodyPr wrap="square" rtlCol="0">
            <a:spAutoFit/>
          </a:bodyPr>
          <a:lstStyle/>
          <a:p>
            <a:r>
              <a:rPr lang="en-US" sz="3200" dirty="0" smtClean="0">
                <a:solidFill>
                  <a:schemeClr val="tx1">
                    <a:lumMod val="75000"/>
                    <a:lumOff val="25000"/>
                  </a:schemeClr>
                </a:solidFill>
                <a:cs typeface="Calibri"/>
              </a:rPr>
              <a:t>Outreach: Posted key elements of the legislation on our website along with the inventory.</a:t>
            </a:r>
            <a:endParaRPr lang="en-US" sz="3200" dirty="0" smtClean="0">
              <a:solidFill>
                <a:schemeClr val="tx1">
                  <a:lumMod val="75000"/>
                  <a:lumOff val="25000"/>
                </a:schemeClr>
              </a:solidFill>
              <a:cs typeface="Calibri"/>
            </a:endParaRPr>
          </a:p>
        </p:txBody>
      </p:sp>
    </p:spTree>
    <p:extLst>
      <p:ext uri="{BB962C8B-B14F-4D97-AF65-F5344CB8AC3E}">
        <p14:creationId xmlns:p14="http://schemas.microsoft.com/office/powerpoint/2010/main" val="23607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46963" y="1175639"/>
            <a:ext cx="8168700" cy="529375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tx1">
                    <a:lumMod val="75000"/>
                    <a:lumOff val="25000"/>
                  </a:schemeClr>
                </a:solidFill>
              </a:rPr>
              <a:t>2003 – Board Archive (1952-present)</a:t>
            </a:r>
          </a:p>
          <a:p>
            <a:pPr marL="457200" indent="-457200">
              <a:buFont typeface="Arial" panose="020B0604020202020204" pitchFamily="34" charset="0"/>
              <a:buChar char="•"/>
            </a:pPr>
            <a:r>
              <a:rPr lang="en-US" sz="2800" dirty="0" smtClean="0">
                <a:solidFill>
                  <a:schemeClr val="tx1">
                    <a:lumMod val="75000"/>
                    <a:lumOff val="25000"/>
                  </a:schemeClr>
                </a:solidFill>
              </a:rPr>
              <a:t>2004 – Employee Newsmagazines (1920-present)</a:t>
            </a:r>
          </a:p>
          <a:p>
            <a:pPr marL="457200" indent="-457200">
              <a:buFont typeface="Arial" panose="020B0604020202020204" pitchFamily="34" charset="0"/>
              <a:buChar char="•"/>
            </a:pPr>
            <a:r>
              <a:rPr lang="en-US" sz="2800" dirty="0" smtClean="0">
                <a:solidFill>
                  <a:schemeClr val="tx1">
                    <a:lumMod val="75000"/>
                    <a:lumOff val="25000"/>
                  </a:schemeClr>
                </a:solidFill>
              </a:rPr>
              <a:t>2005 – Social Media/Blog sites for distribution</a:t>
            </a:r>
          </a:p>
          <a:p>
            <a:pPr marL="457200" indent="-457200">
              <a:buFont typeface="Arial" panose="020B0604020202020204" pitchFamily="34" charset="0"/>
              <a:buChar char="•"/>
            </a:pPr>
            <a:r>
              <a:rPr lang="en-US" sz="2800" dirty="0" smtClean="0">
                <a:solidFill>
                  <a:schemeClr val="tx1">
                    <a:lumMod val="75000"/>
                    <a:lumOff val="25000"/>
                  </a:schemeClr>
                </a:solidFill>
              </a:rPr>
              <a:t>2006 – Photographs (1874 – present), Films, Video </a:t>
            </a:r>
          </a:p>
          <a:p>
            <a:pPr marL="457200" indent="-457200">
              <a:buFont typeface="Arial" panose="020B0604020202020204" pitchFamily="34" charset="0"/>
              <a:buChar char="•"/>
            </a:pPr>
            <a:r>
              <a:rPr lang="en-US" sz="2800" dirty="0" smtClean="0">
                <a:solidFill>
                  <a:schemeClr val="tx1">
                    <a:lumMod val="75000"/>
                    <a:lumOff val="25000"/>
                  </a:schemeClr>
                </a:solidFill>
              </a:rPr>
              <a:t>2008 – Data Sets on </a:t>
            </a:r>
            <a:r>
              <a:rPr lang="en-US" sz="2800" dirty="0" smtClean="0">
                <a:solidFill>
                  <a:schemeClr val="tx1">
                    <a:lumMod val="75000"/>
                    <a:lumOff val="25000"/>
                  </a:schemeClr>
                </a:solidFill>
                <a:hlinkClick r:id="rId4"/>
              </a:rPr>
              <a:t>http://developer.metro.net</a:t>
            </a:r>
            <a:r>
              <a:rPr lang="en-US" sz="2800" dirty="0" smtClean="0">
                <a:solidFill>
                  <a:schemeClr val="tx1">
                    <a:lumMod val="75000"/>
                    <a:lumOff val="25000"/>
                  </a:schemeClr>
                </a:solidFill>
              </a:rPr>
              <a:t> </a:t>
            </a:r>
          </a:p>
          <a:p>
            <a:pPr marL="457200" indent="-457200">
              <a:buFont typeface="Arial" panose="020B0604020202020204" pitchFamily="34" charset="0"/>
              <a:buChar char="•"/>
            </a:pPr>
            <a:r>
              <a:rPr lang="en-US" sz="2800" dirty="0" smtClean="0">
                <a:solidFill>
                  <a:schemeClr val="tx1">
                    <a:lumMod val="75000"/>
                    <a:lumOff val="25000"/>
                  </a:schemeClr>
                </a:solidFill>
              </a:rPr>
              <a:t>2009 – Records webpage, online request form</a:t>
            </a:r>
          </a:p>
          <a:p>
            <a:pPr marL="457200" indent="-457200">
              <a:buFont typeface="Arial" panose="020B0604020202020204" pitchFamily="34" charset="0"/>
              <a:buChar char="•"/>
            </a:pPr>
            <a:r>
              <a:rPr lang="en-US" sz="2800" dirty="0" smtClean="0">
                <a:solidFill>
                  <a:schemeClr val="tx1">
                    <a:lumMod val="75000"/>
                    <a:lumOff val="25000"/>
                  </a:schemeClr>
                </a:solidFill>
              </a:rPr>
              <a:t>2010 – Digitized board audio files</a:t>
            </a:r>
          </a:p>
          <a:p>
            <a:pPr marL="457200" indent="-457200">
              <a:buFont typeface="Arial" panose="020B0604020202020204" pitchFamily="34" charset="0"/>
              <a:buChar char="•"/>
            </a:pPr>
            <a:r>
              <a:rPr lang="en-US" sz="2800" dirty="0" smtClean="0">
                <a:solidFill>
                  <a:schemeClr val="tx1">
                    <a:lumMod val="75000"/>
                    <a:lumOff val="25000"/>
                  </a:schemeClr>
                </a:solidFill>
              </a:rPr>
              <a:t>2014 – Live webcasting/archiving board meetings</a:t>
            </a:r>
          </a:p>
          <a:p>
            <a:pPr marL="457200" indent="-457200">
              <a:buFont typeface="Arial" panose="020B0604020202020204" pitchFamily="34" charset="0"/>
              <a:buChar char="•"/>
            </a:pPr>
            <a:r>
              <a:rPr lang="en-US" sz="2800" dirty="0" smtClean="0">
                <a:solidFill>
                  <a:schemeClr val="tx1">
                    <a:lumMod val="75000"/>
                    <a:lumOff val="25000"/>
                  </a:schemeClr>
                </a:solidFill>
              </a:rPr>
              <a:t>2015 – Granicus/</a:t>
            </a:r>
            <a:r>
              <a:rPr lang="en-US" sz="2800" dirty="0" err="1" smtClean="0">
                <a:solidFill>
                  <a:schemeClr val="tx1">
                    <a:lumMod val="75000"/>
                    <a:lumOff val="25000"/>
                  </a:schemeClr>
                </a:solidFill>
              </a:rPr>
              <a:t>Legistar</a:t>
            </a:r>
            <a:r>
              <a:rPr lang="en-US" sz="2800" dirty="0" smtClean="0">
                <a:solidFill>
                  <a:schemeClr val="tx1">
                    <a:lumMod val="75000"/>
                    <a:lumOff val="25000"/>
                  </a:schemeClr>
                </a:solidFill>
              </a:rPr>
              <a:t> legislative management</a:t>
            </a:r>
          </a:p>
          <a:p>
            <a:pPr marL="457200" indent="-457200">
              <a:buFont typeface="Arial" panose="020B0604020202020204" pitchFamily="34" charset="0"/>
              <a:buChar char="•"/>
            </a:pPr>
            <a:r>
              <a:rPr lang="en-US" sz="2800" dirty="0" smtClean="0">
                <a:solidFill>
                  <a:schemeClr val="tx1">
                    <a:lumMod val="75000"/>
                    <a:lumOff val="25000"/>
                  </a:schemeClr>
                </a:solidFill>
              </a:rPr>
              <a:t>2016 – </a:t>
            </a:r>
            <a:r>
              <a:rPr lang="en-US" sz="2800" dirty="0" err="1" smtClean="0">
                <a:solidFill>
                  <a:schemeClr val="tx1">
                    <a:lumMod val="75000"/>
                    <a:lumOff val="25000"/>
                  </a:schemeClr>
                </a:solidFill>
              </a:rPr>
              <a:t>NextRequest</a:t>
            </a:r>
            <a:r>
              <a:rPr lang="en-US" sz="2800" dirty="0" smtClean="0">
                <a:solidFill>
                  <a:schemeClr val="tx1">
                    <a:lumMod val="75000"/>
                    <a:lumOff val="25000"/>
                  </a:schemeClr>
                </a:solidFill>
              </a:rPr>
              <a:t> &amp; </a:t>
            </a:r>
            <a:r>
              <a:rPr lang="en-US" sz="2800" dirty="0" err="1" smtClean="0">
                <a:solidFill>
                  <a:schemeClr val="tx1">
                    <a:lumMod val="75000"/>
                    <a:lumOff val="25000"/>
                  </a:schemeClr>
                </a:solidFill>
              </a:rPr>
              <a:t>Councilmatics</a:t>
            </a:r>
            <a:r>
              <a:rPr lang="en-US" sz="2800" dirty="0" smtClean="0">
                <a:solidFill>
                  <a:schemeClr val="tx1">
                    <a:lumMod val="75000"/>
                    <a:lumOff val="25000"/>
                  </a:schemeClr>
                </a:solidFill>
              </a:rPr>
              <a:t>, Google Fusion Tables, SB272 Inventory</a:t>
            </a:r>
          </a:p>
          <a:p>
            <a:endParaRPr lang="en-US" sz="3000" dirty="0">
              <a:solidFill>
                <a:schemeClr val="tx1">
                  <a:lumMod val="75000"/>
                  <a:lumOff val="25000"/>
                </a:schemeClr>
              </a:solidFill>
            </a:endParaRPr>
          </a:p>
        </p:txBody>
      </p:sp>
      <p:sp>
        <p:nvSpPr>
          <p:cNvPr id="9" name="Title 1"/>
          <p:cNvSpPr txBox="1">
            <a:spLocks/>
          </p:cNvSpPr>
          <p:nvPr/>
        </p:nvSpPr>
        <p:spPr>
          <a:xfrm>
            <a:off x="846963" y="244757"/>
            <a:ext cx="7929544" cy="8211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68B6"/>
                </a:solidFill>
                <a:latin typeface="Calibri"/>
                <a:cs typeface="Calibri"/>
              </a:rPr>
              <a:t>Brief </a:t>
            </a:r>
            <a:r>
              <a:rPr lang="en-US" sz="3200" b="1" dirty="0" smtClean="0">
                <a:solidFill>
                  <a:srgbClr val="0068B6"/>
                </a:solidFill>
                <a:latin typeface="Calibri"/>
                <a:cs typeface="Calibri"/>
              </a:rPr>
              <a:t>Timeline: Digital &amp; Data Records Online</a:t>
            </a:r>
            <a:endParaRPr lang="en-US" sz="3200" b="1" dirty="0">
              <a:solidFill>
                <a:srgbClr val="0068B6"/>
              </a:solidFill>
              <a:latin typeface="Calibri"/>
              <a:cs typeface="Calibri"/>
            </a:endParaRPr>
          </a:p>
        </p:txBody>
      </p:sp>
      <p:sp>
        <p:nvSpPr>
          <p:cNvPr id="2" name="Oval 1"/>
          <p:cNvSpPr/>
          <p:nvPr/>
        </p:nvSpPr>
        <p:spPr>
          <a:xfrm>
            <a:off x="1026898" y="2699676"/>
            <a:ext cx="7569673" cy="675409"/>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67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57727" y="1065911"/>
            <a:ext cx="8486273" cy="5247590"/>
          </a:xfrm>
          <a:prstGeom prst="rect">
            <a:avLst/>
          </a:prstGeom>
          <a:noFill/>
        </p:spPr>
        <p:txBody>
          <a:bodyPr wrap="square" rtlCol="0">
            <a:spAutoFit/>
          </a:bodyPr>
          <a:lstStyle/>
          <a:p>
            <a:pPr indent="-274320">
              <a:buFont typeface="Arial"/>
              <a:buChar char="•"/>
            </a:pPr>
            <a:r>
              <a:rPr lang="en-US" sz="2800" dirty="0" smtClean="0">
                <a:solidFill>
                  <a:schemeClr val="tx1">
                    <a:lumMod val="75000"/>
                    <a:lumOff val="25000"/>
                  </a:schemeClr>
                </a:solidFill>
                <a:cs typeface="Calibri"/>
              </a:rPr>
              <a:t>Allows public to inform us of desired data sets online</a:t>
            </a:r>
          </a:p>
          <a:p>
            <a:pPr indent="-274320">
              <a:buFont typeface="Arial"/>
              <a:buChar char="•"/>
            </a:pPr>
            <a:r>
              <a:rPr lang="en-US" sz="2800" dirty="0" smtClean="0">
                <a:solidFill>
                  <a:schemeClr val="tx1">
                    <a:lumMod val="75000"/>
                    <a:lumOff val="25000"/>
                  </a:schemeClr>
                </a:solidFill>
                <a:cs typeface="Calibri"/>
              </a:rPr>
              <a:t>Encourages inter-governmental cooperation</a:t>
            </a:r>
          </a:p>
          <a:p>
            <a:pPr indent="-274320">
              <a:buFont typeface="Arial"/>
              <a:buChar char="•"/>
            </a:pPr>
            <a:r>
              <a:rPr lang="en-US" sz="2800" dirty="0" smtClean="0">
                <a:solidFill>
                  <a:schemeClr val="tx1">
                    <a:lumMod val="75000"/>
                    <a:lumOff val="25000"/>
                  </a:schemeClr>
                </a:solidFill>
                <a:cs typeface="Calibri"/>
              </a:rPr>
              <a:t>Drives both government &amp; private innovation</a:t>
            </a:r>
          </a:p>
          <a:p>
            <a:pPr indent="-274320">
              <a:buFont typeface="Arial"/>
              <a:buChar char="•"/>
            </a:pPr>
            <a:r>
              <a:rPr lang="en-US" sz="2800" dirty="0" smtClean="0">
                <a:solidFill>
                  <a:schemeClr val="tx1">
                    <a:lumMod val="75000"/>
                    <a:lumOff val="25000"/>
                  </a:schemeClr>
                </a:solidFill>
                <a:cs typeface="ScalaSansLF-Regular"/>
              </a:rPr>
              <a:t>Supports academic endeavors &amp; scholarly research</a:t>
            </a:r>
          </a:p>
          <a:p>
            <a:pPr indent="-274320">
              <a:buFont typeface="Arial"/>
              <a:buChar char="•"/>
            </a:pPr>
            <a:r>
              <a:rPr lang="en-US" sz="2800" dirty="0" smtClean="0">
                <a:solidFill>
                  <a:schemeClr val="tx1">
                    <a:lumMod val="75000"/>
                    <a:lumOff val="25000"/>
                  </a:schemeClr>
                </a:solidFill>
                <a:cs typeface="ScalaSansLF-Regular"/>
              </a:rPr>
              <a:t>Supports all levels of the business community</a:t>
            </a:r>
          </a:p>
          <a:p>
            <a:pPr indent="-274320">
              <a:buFont typeface="Arial"/>
              <a:buChar char="•"/>
            </a:pPr>
            <a:r>
              <a:rPr lang="en-US" sz="2800" dirty="0" smtClean="0">
                <a:solidFill>
                  <a:schemeClr val="tx1">
                    <a:lumMod val="75000"/>
                    <a:lumOff val="25000"/>
                  </a:schemeClr>
                </a:solidFill>
                <a:cs typeface="ScalaSansLF-Regular"/>
              </a:rPr>
              <a:t>Encourages solicited &amp; unsolicited proposals/solutions</a:t>
            </a:r>
          </a:p>
          <a:p>
            <a:pPr indent="-274320">
              <a:buFont typeface="Arial"/>
              <a:buChar char="•"/>
            </a:pPr>
            <a:r>
              <a:rPr lang="en-US" sz="2800" dirty="0" smtClean="0">
                <a:solidFill>
                  <a:schemeClr val="tx1">
                    <a:lumMod val="75000"/>
                    <a:lumOff val="25000"/>
                  </a:schemeClr>
                </a:solidFill>
                <a:cs typeface="ScalaSansLF-Regular"/>
              </a:rPr>
              <a:t>Renews original 1968 commitment to transparency</a:t>
            </a:r>
          </a:p>
          <a:p>
            <a:pPr indent="-274320">
              <a:buFont typeface="Arial"/>
              <a:buChar char="•"/>
            </a:pPr>
            <a:r>
              <a:rPr lang="en-US" sz="2800" dirty="0">
                <a:solidFill>
                  <a:schemeClr val="tx1">
                    <a:lumMod val="75000"/>
                    <a:lumOff val="25000"/>
                  </a:schemeClr>
                </a:solidFill>
                <a:cs typeface="ScalaSansLF-Regular"/>
              </a:rPr>
              <a:t>Can level the playing field between physical records  and electronically stored information by giving the public similar access to data that state and federal courts currently have via E-Discovery laws</a:t>
            </a:r>
            <a:endParaRPr lang="en-US" sz="2800" dirty="0" smtClean="0">
              <a:solidFill>
                <a:schemeClr val="tx1">
                  <a:lumMod val="75000"/>
                  <a:lumOff val="25000"/>
                </a:schemeClr>
              </a:solidFill>
              <a:cs typeface="ScalaSansLF-Regular"/>
            </a:endParaRPr>
          </a:p>
          <a:p>
            <a:pPr indent="-274320">
              <a:buFont typeface="Arial"/>
              <a:buChar char="•"/>
            </a:pPr>
            <a:endParaRPr lang="en-US" sz="2700" dirty="0">
              <a:solidFill>
                <a:schemeClr val="tx1">
                  <a:lumMod val="75000"/>
                  <a:lumOff val="25000"/>
                </a:schemeClr>
              </a:solidFill>
              <a:latin typeface="ScalaSansLF-Regular"/>
              <a:cs typeface="ScalaSansLF-Regular"/>
            </a:endParaRPr>
          </a:p>
        </p:txBody>
      </p:sp>
      <p:sp>
        <p:nvSpPr>
          <p:cNvPr id="7" name="Title 1"/>
          <p:cNvSpPr txBox="1">
            <a:spLocks/>
          </p:cNvSpPr>
          <p:nvPr/>
        </p:nvSpPr>
        <p:spPr>
          <a:xfrm>
            <a:off x="834189" y="244757"/>
            <a:ext cx="7942318"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68B6"/>
                </a:solidFill>
                <a:cs typeface="Calibri"/>
              </a:rPr>
              <a:t>How can SB 272 inventories be </a:t>
            </a:r>
            <a:r>
              <a:rPr lang="en-US" sz="3600" b="1" dirty="0" smtClean="0">
                <a:solidFill>
                  <a:srgbClr val="0068B6"/>
                </a:solidFill>
                <a:cs typeface="Calibri"/>
              </a:rPr>
              <a:t>useful? </a:t>
            </a:r>
            <a:endParaRPr lang="en-US" sz="3600" b="1" dirty="0">
              <a:solidFill>
                <a:srgbClr val="0068B6"/>
              </a:solidFill>
              <a:cs typeface="Calibri"/>
            </a:endParaRPr>
          </a:p>
        </p:txBody>
      </p:sp>
    </p:spTree>
    <p:extLst>
      <p:ext uri="{BB962C8B-B14F-4D97-AF65-F5344CB8AC3E}">
        <p14:creationId xmlns:p14="http://schemas.microsoft.com/office/powerpoint/2010/main" val="279742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4189" y="1065911"/>
            <a:ext cx="8309811" cy="1569660"/>
          </a:xfrm>
          <a:prstGeom prst="rect">
            <a:avLst/>
          </a:prstGeom>
          <a:noFill/>
        </p:spPr>
        <p:txBody>
          <a:bodyPr wrap="square" rtlCol="0">
            <a:spAutoFit/>
          </a:bodyPr>
          <a:lstStyle/>
          <a:p>
            <a:r>
              <a:rPr lang="en-US" sz="3200" dirty="0" smtClean="0">
                <a:solidFill>
                  <a:schemeClr val="tx1">
                    <a:lumMod val="75000"/>
                    <a:lumOff val="25000"/>
                  </a:schemeClr>
                </a:solidFill>
                <a:cs typeface="Calibri"/>
              </a:rPr>
              <a:t>Host </a:t>
            </a:r>
            <a:r>
              <a:rPr lang="en-US" sz="3200" dirty="0" smtClean="0">
                <a:solidFill>
                  <a:schemeClr val="tx1">
                    <a:lumMod val="75000"/>
                    <a:lumOff val="25000"/>
                  </a:schemeClr>
                </a:solidFill>
                <a:cs typeface="Calibri"/>
              </a:rPr>
              <a:t>requested records/data sets online in an open access system like </a:t>
            </a:r>
            <a:r>
              <a:rPr lang="en-US" sz="3200" dirty="0" smtClean="0">
                <a:solidFill>
                  <a:schemeClr val="tx1">
                    <a:lumMod val="75000"/>
                    <a:lumOff val="25000"/>
                  </a:schemeClr>
                </a:solidFill>
                <a:cs typeface="Calibri"/>
              </a:rPr>
              <a:t>NextRequest.com. </a:t>
            </a:r>
          </a:p>
          <a:p>
            <a:r>
              <a:rPr lang="en-US" sz="3200" dirty="0" smtClean="0">
                <a:solidFill>
                  <a:schemeClr val="tx1">
                    <a:lumMod val="75000"/>
                    <a:lumOff val="25000"/>
                  </a:schemeClr>
                </a:solidFill>
                <a:cs typeface="Calibri"/>
              </a:rPr>
              <a:t>Show all requests, link to docs &amp; data provided.</a:t>
            </a:r>
            <a:endParaRPr lang="en-US" sz="3200" dirty="0" smtClean="0">
              <a:solidFill>
                <a:schemeClr val="tx1">
                  <a:lumMod val="75000"/>
                  <a:lumOff val="25000"/>
                </a:schemeClr>
              </a:solidFill>
              <a:cs typeface="Calibri"/>
            </a:endParaRPr>
          </a:p>
        </p:txBody>
      </p:sp>
      <p:sp>
        <p:nvSpPr>
          <p:cNvPr id="7" name="Title 1"/>
          <p:cNvSpPr txBox="1">
            <a:spLocks/>
          </p:cNvSpPr>
          <p:nvPr/>
        </p:nvSpPr>
        <p:spPr>
          <a:xfrm>
            <a:off x="834189" y="244757"/>
            <a:ext cx="7942318"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68B6"/>
                </a:solidFill>
                <a:cs typeface="Calibri"/>
              </a:rPr>
              <a:t>How can SB 272 inventories be </a:t>
            </a:r>
            <a:r>
              <a:rPr lang="en-US" sz="3600" b="1" dirty="0" smtClean="0">
                <a:solidFill>
                  <a:srgbClr val="0068B6"/>
                </a:solidFill>
                <a:cs typeface="Calibri"/>
              </a:rPr>
              <a:t>useful? </a:t>
            </a:r>
            <a:endParaRPr lang="en-US" sz="3600" b="1" dirty="0">
              <a:solidFill>
                <a:srgbClr val="0068B6"/>
              </a:solidFill>
              <a:cs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767" y="2635571"/>
            <a:ext cx="6745203" cy="4082784"/>
          </a:xfrm>
          <a:prstGeom prst="rect">
            <a:avLst/>
          </a:prstGeom>
        </p:spPr>
      </p:pic>
      <p:sp>
        <p:nvSpPr>
          <p:cNvPr id="6" name="Rectangle 5"/>
          <p:cNvSpPr/>
          <p:nvPr/>
        </p:nvSpPr>
        <p:spPr>
          <a:xfrm>
            <a:off x="834189" y="2635571"/>
            <a:ext cx="1290931" cy="369332"/>
          </a:xfrm>
          <a:prstGeom prst="rect">
            <a:avLst/>
          </a:prstGeom>
        </p:spPr>
        <p:txBody>
          <a:bodyPr wrap="none">
            <a:spAutoFit/>
          </a:bodyPr>
          <a:lstStyle/>
          <a:p>
            <a:r>
              <a:rPr lang="en-US" dirty="0"/>
              <a:t>Screenshot:</a:t>
            </a:r>
            <a:endParaRPr lang="en-US" dirty="0"/>
          </a:p>
        </p:txBody>
      </p:sp>
    </p:spTree>
    <p:extLst>
      <p:ext uri="{BB962C8B-B14F-4D97-AF65-F5344CB8AC3E}">
        <p14:creationId xmlns:p14="http://schemas.microsoft.com/office/powerpoint/2010/main" val="296837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4189" y="1065911"/>
            <a:ext cx="8309811" cy="1077218"/>
          </a:xfrm>
          <a:prstGeom prst="rect">
            <a:avLst/>
          </a:prstGeom>
          <a:noFill/>
        </p:spPr>
        <p:txBody>
          <a:bodyPr wrap="square" rtlCol="0">
            <a:spAutoFit/>
          </a:bodyPr>
          <a:lstStyle/>
          <a:p>
            <a:r>
              <a:rPr lang="en-US" sz="3200" dirty="0" smtClean="0">
                <a:solidFill>
                  <a:schemeClr val="tx1">
                    <a:lumMod val="75000"/>
                    <a:lumOff val="25000"/>
                  </a:schemeClr>
                </a:solidFill>
                <a:cs typeface="Calibri"/>
              </a:rPr>
              <a:t>Define</a:t>
            </a:r>
            <a:r>
              <a:rPr lang="en-US" sz="3200" dirty="0" smtClean="0">
                <a:solidFill>
                  <a:schemeClr val="tx1">
                    <a:lumMod val="75000"/>
                    <a:lumOff val="25000"/>
                  </a:schemeClr>
                </a:solidFill>
                <a:cs typeface="Calibri"/>
              </a:rPr>
              <a:t>, host and showcase data </a:t>
            </a:r>
            <a:r>
              <a:rPr lang="en-US" sz="3200" dirty="0" smtClean="0">
                <a:solidFill>
                  <a:schemeClr val="tx1">
                    <a:lumMod val="75000"/>
                    <a:lumOff val="25000"/>
                  </a:schemeClr>
                </a:solidFill>
                <a:cs typeface="Calibri"/>
              </a:rPr>
              <a:t>sets</a:t>
            </a:r>
          </a:p>
          <a:p>
            <a:r>
              <a:rPr lang="en-US" sz="3200" dirty="0" smtClean="0">
                <a:solidFill>
                  <a:schemeClr val="tx1">
                    <a:lumMod val="75000"/>
                    <a:lumOff val="25000"/>
                  </a:schemeClr>
                </a:solidFill>
                <a:cs typeface="Calibri"/>
              </a:rPr>
              <a:t>Example: developer.metro.net </a:t>
            </a:r>
            <a:endParaRPr lang="en-US" sz="3200" dirty="0" smtClean="0">
              <a:solidFill>
                <a:schemeClr val="tx1">
                  <a:lumMod val="75000"/>
                  <a:lumOff val="25000"/>
                </a:schemeClr>
              </a:solidFill>
              <a:cs typeface="Calibri"/>
            </a:endParaRPr>
          </a:p>
        </p:txBody>
      </p:sp>
      <p:sp>
        <p:nvSpPr>
          <p:cNvPr id="7" name="Title 1"/>
          <p:cNvSpPr txBox="1">
            <a:spLocks/>
          </p:cNvSpPr>
          <p:nvPr/>
        </p:nvSpPr>
        <p:spPr>
          <a:xfrm>
            <a:off x="834189" y="244757"/>
            <a:ext cx="7942318"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68B6"/>
                </a:solidFill>
                <a:cs typeface="Calibri"/>
              </a:rPr>
              <a:t>How can SB 272 inventories be </a:t>
            </a:r>
            <a:r>
              <a:rPr lang="en-US" sz="3600" b="1" dirty="0" smtClean="0">
                <a:solidFill>
                  <a:srgbClr val="0068B6"/>
                </a:solidFill>
                <a:cs typeface="Calibri"/>
              </a:rPr>
              <a:t>useful? </a:t>
            </a:r>
            <a:endParaRPr lang="en-US" sz="3600" b="1" dirty="0">
              <a:solidFill>
                <a:srgbClr val="0068B6"/>
              </a:solidFill>
              <a:cs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273" y="2401823"/>
            <a:ext cx="5526980" cy="4279963"/>
          </a:xfrm>
          <a:prstGeom prst="rect">
            <a:avLst/>
          </a:prstGeom>
        </p:spPr>
      </p:pic>
      <p:sp>
        <p:nvSpPr>
          <p:cNvPr id="4" name="Rectangle 3"/>
          <p:cNvSpPr/>
          <p:nvPr/>
        </p:nvSpPr>
        <p:spPr>
          <a:xfrm>
            <a:off x="1954614" y="2401823"/>
            <a:ext cx="1290931" cy="369332"/>
          </a:xfrm>
          <a:prstGeom prst="rect">
            <a:avLst/>
          </a:prstGeom>
        </p:spPr>
        <p:txBody>
          <a:bodyPr wrap="none">
            <a:spAutoFit/>
          </a:bodyPr>
          <a:lstStyle/>
          <a:p>
            <a:r>
              <a:rPr lang="en-US" dirty="0"/>
              <a:t>Screenshot:</a:t>
            </a:r>
            <a:endParaRPr lang="en-US" dirty="0"/>
          </a:p>
        </p:txBody>
      </p:sp>
    </p:spTree>
    <p:extLst>
      <p:ext uri="{BB962C8B-B14F-4D97-AF65-F5344CB8AC3E}">
        <p14:creationId xmlns:p14="http://schemas.microsoft.com/office/powerpoint/2010/main" val="1728169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4189" y="1065911"/>
            <a:ext cx="8309811" cy="1077218"/>
          </a:xfrm>
          <a:prstGeom prst="rect">
            <a:avLst/>
          </a:prstGeom>
          <a:noFill/>
        </p:spPr>
        <p:txBody>
          <a:bodyPr wrap="square" rtlCol="0">
            <a:spAutoFit/>
          </a:bodyPr>
          <a:lstStyle/>
          <a:p>
            <a:r>
              <a:rPr lang="en-US" sz="3200" dirty="0" smtClean="0">
                <a:solidFill>
                  <a:schemeClr val="tx1">
                    <a:lumMod val="75000"/>
                    <a:lumOff val="25000"/>
                  </a:schemeClr>
                </a:solidFill>
                <a:cs typeface="Calibri"/>
              </a:rPr>
              <a:t>Define </a:t>
            </a:r>
            <a:r>
              <a:rPr lang="en-US" sz="3200" dirty="0" smtClean="0">
                <a:solidFill>
                  <a:schemeClr val="tx1">
                    <a:lumMod val="75000"/>
                    <a:lumOff val="25000"/>
                  </a:schemeClr>
                </a:solidFill>
                <a:cs typeface="Calibri"/>
              </a:rPr>
              <a:t>and showcase data </a:t>
            </a:r>
            <a:r>
              <a:rPr lang="en-US" sz="3200" dirty="0" smtClean="0">
                <a:solidFill>
                  <a:schemeClr val="tx1">
                    <a:lumMod val="75000"/>
                    <a:lumOff val="25000"/>
                  </a:schemeClr>
                </a:solidFill>
                <a:cs typeface="Calibri"/>
              </a:rPr>
              <a:t>sets with visual tools</a:t>
            </a:r>
          </a:p>
          <a:p>
            <a:r>
              <a:rPr lang="en-US" sz="3200" dirty="0" smtClean="0">
                <a:solidFill>
                  <a:schemeClr val="tx1">
                    <a:lumMod val="75000"/>
                    <a:lumOff val="25000"/>
                  </a:schemeClr>
                </a:solidFill>
                <a:cs typeface="Calibri"/>
              </a:rPr>
              <a:t>Example: Metro Ridership Data by stop/station</a:t>
            </a:r>
            <a:endParaRPr lang="en-US" sz="3200" dirty="0" smtClean="0">
              <a:solidFill>
                <a:schemeClr val="tx1">
                  <a:lumMod val="75000"/>
                  <a:lumOff val="25000"/>
                </a:schemeClr>
              </a:solidFill>
              <a:cs typeface="Calibri"/>
            </a:endParaRPr>
          </a:p>
        </p:txBody>
      </p:sp>
      <p:sp>
        <p:nvSpPr>
          <p:cNvPr id="7" name="Title 1"/>
          <p:cNvSpPr txBox="1">
            <a:spLocks/>
          </p:cNvSpPr>
          <p:nvPr/>
        </p:nvSpPr>
        <p:spPr>
          <a:xfrm>
            <a:off x="858893" y="244757"/>
            <a:ext cx="7942318"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68B6"/>
                </a:solidFill>
                <a:cs typeface="Calibri"/>
              </a:rPr>
              <a:t>How can SB 272 inventories be </a:t>
            </a:r>
            <a:r>
              <a:rPr lang="en-US" sz="3600" b="1" dirty="0" smtClean="0">
                <a:solidFill>
                  <a:srgbClr val="0068B6"/>
                </a:solidFill>
                <a:cs typeface="Calibri"/>
              </a:rPr>
              <a:t>useful? </a:t>
            </a:r>
            <a:endParaRPr lang="en-US" sz="3600" b="1" dirty="0">
              <a:solidFill>
                <a:srgbClr val="0068B6"/>
              </a:solidFill>
              <a:cs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568" y="2868771"/>
            <a:ext cx="7059168" cy="3680358"/>
          </a:xfrm>
          <a:prstGeom prst="rect">
            <a:avLst/>
          </a:prstGeom>
        </p:spPr>
      </p:pic>
      <p:sp>
        <p:nvSpPr>
          <p:cNvPr id="6" name="Rectangle 5"/>
          <p:cNvSpPr/>
          <p:nvPr/>
        </p:nvSpPr>
        <p:spPr>
          <a:xfrm>
            <a:off x="586637" y="2779617"/>
            <a:ext cx="1290931" cy="369332"/>
          </a:xfrm>
          <a:prstGeom prst="rect">
            <a:avLst/>
          </a:prstGeom>
        </p:spPr>
        <p:txBody>
          <a:bodyPr wrap="none">
            <a:spAutoFit/>
          </a:bodyPr>
          <a:lstStyle/>
          <a:p>
            <a:r>
              <a:rPr lang="en-US" dirty="0"/>
              <a:t>Screenshot:</a:t>
            </a:r>
            <a:endParaRPr lang="en-US" dirty="0"/>
          </a:p>
        </p:txBody>
      </p:sp>
    </p:spTree>
    <p:extLst>
      <p:ext uri="{BB962C8B-B14F-4D97-AF65-F5344CB8AC3E}">
        <p14:creationId xmlns:p14="http://schemas.microsoft.com/office/powerpoint/2010/main" val="883799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870054" y="213970"/>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0068B6"/>
                </a:solidFill>
                <a:latin typeface="Calibri"/>
                <a:cs typeface="Calibri"/>
              </a:rPr>
              <a:t>Thank you</a:t>
            </a:r>
            <a:endParaRPr lang="en-US" sz="3600" b="1" dirty="0">
              <a:solidFill>
                <a:srgbClr val="0068B6"/>
              </a:solidFill>
              <a:latin typeface="Calibri"/>
              <a:cs typeface="Calibri"/>
            </a:endParaRPr>
          </a:p>
        </p:txBody>
      </p:sp>
    </p:spTree>
    <p:extLst>
      <p:ext uri="{BB962C8B-B14F-4D97-AF65-F5344CB8AC3E}">
        <p14:creationId xmlns:p14="http://schemas.microsoft.com/office/powerpoint/2010/main" val="2094679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Metro Document</p:Name>
  <p:Description/>
  <p:Statement>Metro Documents have a default retention period of Active + 3 years.  After 3 years of inactivity a disposition workflow will be triggered so that a Records Coordinator can determine if the document should be deleted or become an Official Record.
Versions on Metro Documents will be deleted yearly from the document's creation date.
Auditing is enabled on all Metro Documents.</p:Statement>
  <p:PolicyItems>
    <p:PolicyItem featureId="Microsoft.Office.RecordsManagement.PolicyFeatures.Expiration" staticId="0x010100E79FB073B1E30848A90F229E4A7F12A0|1686048976" UniqueId="f06a7f25-5bd3-4160-b9d5-3da367a0d53f">
      <p:Name>Retention</p:Name>
      <p:Description>Automatic scheduling of content for processing, and performing a retention action on content that has reached its due date.</p:Description>
      <p:CustomData>
        <Schedules nextStageId="4">
          <Schedule type="Default">
            <stages>
              <data stageId="3" recur="true" offset="1" unit="years">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Versions"/>
              </data>
              <data stageId="1">
                <formula id="Microsoft.Office.RecordsManagement.PolicyFeatures.Expiration.Formula.BuiltIn">
                  <number>3</number>
                  <property>Modified</property>
                  <propertyId>28cf69c5-fa48-462a-b5cd-27b6f9d2bd5f</propertyId>
                  <period>years</period>
                </formula>
                <action type="workflow" id="f1666481-d8ff-48bb-b7d5-cf354974992e"/>
              </data>
              <data stageId="2" recur="true" offset="1" unit="years" stageDeleted="true"/>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Metro Document" ma:contentTypeID="0x010100E79FB073B1E30848A90F229E4A7F12A000820597A5E420D349A72B99D52556B5AE" ma:contentTypeVersion="21" ma:contentTypeDescription="Metro Document Content Type.  Used to replace the standard Document Content Type.  This content type contains the required metadata for Metro documents." ma:contentTypeScope="" ma:versionID="74f12bc2079f0e4a8b917b0d31f2f44a">
  <xsd:schema xmlns:xsd="http://www.w3.org/2001/XMLSchema" xmlns:xs="http://www.w3.org/2001/XMLSchema" xmlns:p="http://schemas.microsoft.com/office/2006/metadata/properties" xmlns:ns1="http://schemas.microsoft.com/sharepoint/v3" xmlns:ns2="349cf77f-b989-44c9-9cfe-64364ebfdffb" targetNamespace="http://schemas.microsoft.com/office/2006/metadata/properties" ma:root="true" ma:fieldsID="b985dba5cdf828d44ad2804a21e4d4d7" ns1:_="" ns2:_="">
    <xsd:import namespace="http://schemas.microsoft.com/sharepoint/v3"/>
    <xsd:import namespace="349cf77f-b989-44c9-9cfe-64364ebfdffb"/>
    <xsd:element name="properties">
      <xsd:complexType>
        <xsd:sequence>
          <xsd:element name="documentManagement">
            <xsd:complexType>
              <xsd:all>
                <xsd:element ref="ns1:RoutingRuleDescription"/>
                <xsd:element ref="ns2:TaxKeywordTaxHTField" minOccurs="0"/>
                <xsd:element ref="ns2:TaxCatchAll" minOccurs="0"/>
                <xsd:element ref="ns2:TaxCatchAllLabel" minOccurs="0"/>
                <xsd:element ref="ns2:DocumentTypeTaxHTField0" minOccurs="0"/>
                <xsd:element ref="ns2:PotentialRecord" minOccurs="0"/>
                <xsd:element ref="ns1:_dlc_Exempt" minOccurs="0"/>
                <xsd:element ref="ns1:_dlc_ExpireDateSaved" minOccurs="0"/>
                <xsd:element ref="ns1:_dlc_ExpireDate" minOccurs="0"/>
                <xsd:element ref="ns2:_dlc_DocId" minOccurs="0"/>
                <xsd:element ref="ns2:_dlc_DocIdUrl" minOccurs="0"/>
                <xsd:element ref="ns2:_dlc_DocIdPersistId" minOccurs="0"/>
                <xsd:element ref="ns2:CostCente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tion" ma:internalName="RoutingRuleDescription">
      <xsd:simpleType>
        <xsd:restriction base="dms:Text">
          <xsd:maxLength value="255"/>
        </xsd:restriction>
      </xsd:simpleType>
    </xsd:element>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49cf77f-b989-44c9-9cfe-64364ebfdffb" elementFormDefault="qualified">
    <xsd:import namespace="http://schemas.microsoft.com/office/2006/documentManagement/types"/>
    <xsd:import namespace="http://schemas.microsoft.com/office/infopath/2007/PartnerControls"/>
    <xsd:element name="TaxKeywordTaxHTField" ma:index="9"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f141b577-b3f7-4712-9e61-636008d6da1a}" ma:internalName="TaxCatchAll" ma:showField="CatchAllData"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f141b577-b3f7-4712-9e61-636008d6da1a}" ma:internalName="TaxCatchAllLabel" ma:readOnly="true" ma:showField="CatchAllDataLabel"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DocumentTypeTaxHTField0" ma:index="13" nillable="true" ma:taxonomy="true" ma:internalName="DocumentTypeTaxHTField0" ma:taxonomyFieldName="DocumentType" ma:displayName="Document Type" ma:default="" ma:fieldId="{85396a9f-32df-4177-8a76-6be23eaec82f}" ma:sspId="04eee727-446f-41bc-9f72-f8696b34f8fa" ma:termSetId="7be1db65-9814-4ca8-bb31-3b5def6ef24c" ma:anchorId="00000000-0000-0000-0000-000000000000" ma:open="false" ma:isKeyword="false">
      <xsd:complexType>
        <xsd:sequence>
          <xsd:element ref="pc:Terms" minOccurs="0" maxOccurs="1"/>
        </xsd:sequence>
      </xsd:complexType>
    </xsd:element>
    <xsd:element name="PotentialRecord" ma:index="15" nillable="true" ma:displayName="Potential Record" ma:default="0" ma:description="Should Records Coordinators treat this item as an Official Record in the future?&#10;" ma:internalName="PotentialRecord" ma:readOnly="false">
      <xsd:simpleType>
        <xsd:restriction base="dms:Boolea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CostCenterTaxHTField0" ma:index="22" nillable="true" ma:taxonomy="true" ma:internalName="CostCenterTaxHTField0" ma:taxonomyFieldName="CostCenter" ma:displayName="Cost Center" ma:default="" ma:fieldId="{b3a913ae-ef70-4247-ba61-845fbedb7245}" ma:sspId="04eee727-446f-41bc-9f72-f8696b34f8fa" ma:termSetId="154175ae-e85e-4495-a4ca-a2b1b9f276e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349cf77f-b989-44c9-9cfe-64364ebfdffb">
      <Value>509</Value>
      <Value>34</Value>
      <Value>44</Value>
    </TaxCatchAll>
    <CostCenterTaxHTField0 xmlns="349cf77f-b989-44c9-9cfe-64364ebfdffb">
      <Terms xmlns="http://schemas.microsoft.com/office/infopath/2007/PartnerControls">
        <TermInfo xmlns="http://schemas.microsoft.com/office/infopath/2007/PartnerControls">
          <TermName xmlns="http://schemas.microsoft.com/office/infopath/2007/PartnerControls">7140</TermName>
          <TermId xmlns="http://schemas.microsoft.com/office/infopath/2007/PartnerControls">0c22e450-d788-4cf0-8db5-d540ac43f095</TermId>
        </TermInfo>
      </Terms>
    </CostCenterTaxHTField0>
    <TaxKeywordTaxHTField xmlns="349cf77f-b989-44c9-9cfe-64364ebfdff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7c6fbf54-0d9e-409b-955d-678c035c161c</TermId>
        </TermInfo>
      </Terms>
    </TaxKeywordTaxHTField>
    <RoutingRuleDescription xmlns="http://schemas.microsoft.com/sharepoint/v3">PowerPoint Template - Blue</RoutingRuleDescription>
    <DocumentTypeTaxHTField0 xmlns="349cf77f-b989-44c9-9cfe-64364ebfdffb">
      <Terms xmlns="http://schemas.microsoft.com/office/infopath/2007/PartnerControls">
        <TermInfo xmlns="http://schemas.microsoft.com/office/infopath/2007/PartnerControls">
          <TermName xmlns="http://schemas.microsoft.com/office/infopath/2007/PartnerControls">Forms</TermName>
          <TermId xmlns="http://schemas.microsoft.com/office/infopath/2007/PartnerControls">12a57b6f-9c3e-4cca-8796-774f2262b9ca</TermId>
        </TermInfo>
      </Terms>
    </DocumentTypeTaxHTField0>
    <PotentialRecord xmlns="349cf77f-b989-44c9-9cfe-64364ebfdffb">false</PotentialRecord>
    <_dlc_ExpireDateSaved xmlns="http://schemas.microsoft.com/sharepoint/v3" xsi:nil="true"/>
    <_dlc_ExpireDate xmlns="http://schemas.microsoft.com/sharepoint/v3">2017-07-14T21:44:07+00:00</_dlc_ExpireDate>
    <_dlc_DocId xmlns="349cf77f-b989-44c9-9cfe-64364ebfdffb">INTRA-150-79</_dlc_DocId>
    <_dlc_DocIdUrl xmlns="349cf77f-b989-44c9-9cfe-64364ebfdffb">
      <Url>http://mymetro/Communications/_layouts/DocIdRedir.aspx?ID=INTRA-150-79</Url>
      <Description>INTRA-150-79</Description>
    </_dlc_DocIdUrl>
  </documentManagement>
</p:properties>
</file>

<file path=customXml/item6.xml><?xml version="1.0" encoding="utf-8"?>
<?mso-contentType ?>
<SharedContentType xmlns="Microsoft.SharePoint.Taxonomy.ContentTypeSync" SourceId="04eee727-446f-41bc-9f72-f8696b34f8fa" ContentTypeId="0x010100E79FB073B1E30848A90F229E4A7F12A0" PreviousValue="false"/>
</file>

<file path=customXml/itemProps1.xml><?xml version="1.0" encoding="utf-8"?>
<ds:datastoreItem xmlns:ds="http://schemas.openxmlformats.org/officeDocument/2006/customXml" ds:itemID="{B988EF8A-31E4-48C0-9DA6-49BFF50DE2E9}">
  <ds:schemaRefs>
    <ds:schemaRef ds:uri="http://schemas.microsoft.com/sharepoint/events"/>
  </ds:schemaRefs>
</ds:datastoreItem>
</file>

<file path=customXml/itemProps2.xml><?xml version="1.0" encoding="utf-8"?>
<ds:datastoreItem xmlns:ds="http://schemas.openxmlformats.org/officeDocument/2006/customXml" ds:itemID="{78767225-A233-4BE8-9D43-5B95DCF0E9D9}">
  <ds:schemaRefs>
    <ds:schemaRef ds:uri="office.server.policy"/>
  </ds:schemaRefs>
</ds:datastoreItem>
</file>

<file path=customXml/itemProps3.xml><?xml version="1.0" encoding="utf-8"?>
<ds:datastoreItem xmlns:ds="http://schemas.openxmlformats.org/officeDocument/2006/customXml" ds:itemID="{DA0C1611-9394-45C4-B824-B4DC5FF99B62}">
  <ds:schemaRefs>
    <ds:schemaRef ds:uri="http://schemas.microsoft.com/sharepoint/v3/contenttype/forms"/>
  </ds:schemaRefs>
</ds:datastoreItem>
</file>

<file path=customXml/itemProps4.xml><?xml version="1.0" encoding="utf-8"?>
<ds:datastoreItem xmlns:ds="http://schemas.openxmlformats.org/officeDocument/2006/customXml" ds:itemID="{0FD2B0B5-CBB7-4146-B00C-88C58ADB6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9cf77f-b989-44c9-9cfe-64364ebfd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98E5B0F-9297-4A52-86EF-9622D1AAFE95}">
  <ds:schemaRefs>
    <ds:schemaRef ds:uri="http://www.w3.org/XML/1998/namespace"/>
    <ds:schemaRef ds:uri="http://purl.org/dc/dcmitype/"/>
    <ds:schemaRef ds:uri="http://purl.org/dc/elements/1.1/"/>
    <ds:schemaRef ds:uri="http://schemas.openxmlformats.org/package/2006/metadata/core-properties"/>
    <ds:schemaRef ds:uri="349cf77f-b989-44c9-9cfe-64364ebfdffb"/>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purl.org/dc/terms/"/>
  </ds:schemaRefs>
</ds:datastoreItem>
</file>

<file path=customXml/itemProps6.xml><?xml version="1.0" encoding="utf-8"?>
<ds:datastoreItem xmlns:ds="http://schemas.openxmlformats.org/officeDocument/2006/customXml" ds:itemID="{98EB4975-DD96-4961-BE25-75FB8CACFFE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4755</TotalTime>
  <Words>1526</Words>
  <Application>Microsoft Office PowerPoint</Application>
  <PresentationFormat>Letter Paper (8.5x11 in)</PresentationFormat>
  <Paragraphs>115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ScalaSansLF-Regular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Blue</dc:title>
  <dc:creator>Design Studio</dc:creator>
  <cp:keywords>Templates</cp:keywords>
  <cp:lastModifiedBy>Barrett, Matthew</cp:lastModifiedBy>
  <cp:revision>64</cp:revision>
  <dcterms:created xsi:type="dcterms:W3CDTF">2012-08-23T23:37:11Z</dcterms:created>
  <dcterms:modified xsi:type="dcterms:W3CDTF">2016-10-04T22:06:33Z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0x010100E79FB073B1E30848A90F229E4A7F12A000820597A5E420D349A72B99D52556B5AE</vt:lpwstr>
  </property>
  <property fmtid="{D5CDD505-2E9C-101B-9397-08002B2CF9AE}" pid="3" name="_dlc_policyId">
    <vt:lpwstr>0x010100E79FB073B1E30848A90F229E4A7F12A0|1686048976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da80d8b2-e715-49c1-997c-a821751b928e</vt:lpwstr>
  </property>
  <property fmtid="{D5CDD505-2E9C-101B-9397-08002B2CF9AE}" pid="6" name="TaxKeyword">
    <vt:lpwstr>509;#Templates|7c6fbf54-0d9e-409b-955d-678c035c161c</vt:lpwstr>
  </property>
  <property fmtid="{D5CDD505-2E9C-101B-9397-08002B2CF9AE}" pid="7" name="DocumentType">
    <vt:lpwstr>34;#Forms|12a57b6f-9c3e-4cca-8796-774f2262b9ca</vt:lpwstr>
  </property>
  <property fmtid="{D5CDD505-2E9C-101B-9397-08002B2CF9AE}" pid="8" name="CostCenter">
    <vt:lpwstr>44;#7140|0c22e450-d788-4cf0-8db5-d540ac43f095</vt:lpwstr>
  </property>
</Properties>
</file>