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5" r:id="rId26"/>
    <p:sldId id="284" r:id="rId27"/>
    <p:sldId id="282" r:id="rId28"/>
    <p:sldId id="283" r:id="rId29"/>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2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42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4800600"/>
            <a:ext cx="5638800" cy="838200"/>
          </a:xfrm>
        </p:spPr>
        <p:txBody>
          <a:bodyPr anchor="ctr">
            <a:normAutofit/>
          </a:bodyPr>
          <a:lstStyle>
            <a:lvl1pPr marL="0" indent="0" algn="ctr">
              <a:buNone/>
              <a:defRPr sz="24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latin typeface="Century Gothic" panose="020B0502020202020204" pitchFamily="34" charset="0"/>
              </a:defRPr>
            </a:lvl1pPr>
          </a:lstStyle>
          <a:p>
            <a:fld id="{0AF06A63-5942-4129-A3EA-27032F07BD36}" type="datetimeFigureOut">
              <a:rPr lang="en-US" smtClean="0"/>
              <a:pPr/>
              <a:t>5/9/2017</a:t>
            </a:fld>
            <a:endParaRPr lang="en-US" dirty="0"/>
          </a:p>
        </p:txBody>
      </p:sp>
      <p:sp>
        <p:nvSpPr>
          <p:cNvPr id="6" name="Slide Number Placeholder 5"/>
          <p:cNvSpPr>
            <a:spLocks noGrp="1"/>
          </p:cNvSpPr>
          <p:nvPr>
            <p:ph type="sldNum" sz="quarter" idx="12"/>
          </p:nvPr>
        </p:nvSpPr>
        <p:spPr/>
        <p:txBody>
          <a:bodyPr/>
          <a:lstStyle>
            <a:lvl1pPr>
              <a:defRPr>
                <a:solidFill>
                  <a:schemeClr val="bg1"/>
                </a:solidFill>
                <a:latin typeface="Century Gothic" panose="020B0502020202020204" pitchFamily="34" charset="0"/>
              </a:defRPr>
            </a:lvl1pPr>
          </a:lstStyle>
          <a:p>
            <a:fld id="{F613C5A5-2430-4A8B-9B83-E4CBE44E28E4}" type="slidenum">
              <a:rPr lang="en-US" smtClean="0"/>
              <a:pPr/>
              <a:t>‹#›</a:t>
            </a:fld>
            <a:endParaRPr lang="en-US" dirty="0"/>
          </a:p>
        </p:txBody>
      </p:sp>
    </p:spTree>
    <p:extLst>
      <p:ext uri="{BB962C8B-B14F-4D97-AF65-F5344CB8AC3E}">
        <p14:creationId xmlns:p14="http://schemas.microsoft.com/office/powerpoint/2010/main" val="246593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z="1100">
                <a:solidFill>
                  <a:schemeClr val="tx1"/>
                </a:solidFill>
                <a:latin typeface="Century Gothic" panose="020B0502020202020204" pitchFamily="34" charset="0"/>
                <a:cs typeface="Arial" panose="020B0604020202020204" pitchFamily="34" charset="0"/>
              </a:defRPr>
            </a:lvl1pPr>
          </a:lstStyle>
          <a:p>
            <a:fld id="{0AF06A63-5942-4129-A3EA-27032F07BD36}" type="datetimeFigureOut">
              <a:rPr lang="en-US" smtClean="0"/>
              <a:pPr/>
              <a:t>5/9/2017</a:t>
            </a:fld>
            <a:endParaRPr lang="en-US" dirty="0"/>
          </a:p>
        </p:txBody>
      </p:sp>
      <p:sp>
        <p:nvSpPr>
          <p:cNvPr id="5" name="Footer Placeholder 4"/>
          <p:cNvSpPr>
            <a:spLocks noGrp="1"/>
          </p:cNvSpPr>
          <p:nvPr>
            <p:ph type="ftr" sz="quarter" idx="11"/>
          </p:nvPr>
        </p:nvSpPr>
        <p:spPr/>
        <p:txBody>
          <a:bodyPr/>
          <a:lstStyle>
            <a:lvl1pPr>
              <a:defRPr sz="1100">
                <a:solidFill>
                  <a:schemeClr val="tx1"/>
                </a:solidFill>
                <a:latin typeface="Century Gothic" panose="020B0502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sz="1100">
                <a:solidFill>
                  <a:schemeClr val="tx1"/>
                </a:solidFill>
                <a:latin typeface="Century Gothic" panose="020B0502020202020204" pitchFamily="34" charset="0"/>
                <a:cs typeface="Arial" panose="020B0604020202020204" pitchFamily="34" charset="0"/>
              </a:defRPr>
            </a:lvl1pPr>
          </a:lstStyle>
          <a:p>
            <a:fld id="{F613C5A5-2430-4A8B-9B83-E4CBE44E28E4}" type="slidenum">
              <a:rPr lang="en-US" smtClean="0"/>
              <a:pPr/>
              <a:t>‹#›</a:t>
            </a:fld>
            <a:endParaRPr lang="en-US"/>
          </a:p>
        </p:txBody>
      </p:sp>
    </p:spTree>
    <p:extLst>
      <p:ext uri="{BB962C8B-B14F-4D97-AF65-F5344CB8AC3E}">
        <p14:creationId xmlns:p14="http://schemas.microsoft.com/office/powerpoint/2010/main" val="12178293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F06A63-5942-4129-A3EA-27032F07BD36}"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C5A5-2430-4A8B-9B83-E4CBE44E28E4}" type="slidenum">
              <a:rPr lang="en-US" smtClean="0"/>
              <a:t>‹#›</a:t>
            </a:fld>
            <a:endParaRPr lang="en-US"/>
          </a:p>
        </p:txBody>
      </p:sp>
    </p:spTree>
    <p:extLst>
      <p:ext uri="{BB962C8B-B14F-4D97-AF65-F5344CB8AC3E}">
        <p14:creationId xmlns:p14="http://schemas.microsoft.com/office/powerpoint/2010/main" val="21560769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lvl1pPr>
              <a:defRPr sz="4000">
                <a:solidFill>
                  <a:schemeClr val="bg1"/>
                </a:solidFill>
                <a:latin typeface="Century Gothic" panose="020B0502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800"/>
            <a:ext cx="8229600" cy="46783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416675"/>
            <a:ext cx="2133600" cy="365125"/>
          </a:xfrm>
        </p:spPr>
        <p:txBody>
          <a:bodyPr/>
          <a:lstStyle>
            <a:lvl1pPr>
              <a:defRPr sz="1100">
                <a:solidFill>
                  <a:schemeClr val="tx1"/>
                </a:solidFill>
                <a:latin typeface="Century Gothic" panose="020B0502020202020204" pitchFamily="34" charset="0"/>
              </a:defRPr>
            </a:lvl1pPr>
          </a:lstStyle>
          <a:p>
            <a:fld id="{0AF06A63-5942-4129-A3EA-27032F07BD36}" type="datetimeFigureOut">
              <a:rPr lang="en-US" smtClean="0"/>
              <a:pPr/>
              <a:t>5/9/2017</a:t>
            </a:fld>
            <a:endParaRPr lang="en-US"/>
          </a:p>
        </p:txBody>
      </p:sp>
      <p:sp>
        <p:nvSpPr>
          <p:cNvPr id="5" name="Footer Placeholder 4"/>
          <p:cNvSpPr>
            <a:spLocks noGrp="1"/>
          </p:cNvSpPr>
          <p:nvPr>
            <p:ph type="ftr" sz="quarter" idx="11"/>
          </p:nvPr>
        </p:nvSpPr>
        <p:spPr>
          <a:xfrm>
            <a:off x="3124200" y="6416675"/>
            <a:ext cx="2895600" cy="365125"/>
          </a:xfrm>
        </p:spPr>
        <p:txBody>
          <a:bodyPr/>
          <a:lstStyle>
            <a:lvl1pPr>
              <a:defRPr sz="1100">
                <a:solidFill>
                  <a:schemeClr val="tx1"/>
                </a:solidFill>
                <a:latin typeface="Century Gothic" panose="020B0502020202020204" pitchFamily="34" charset="0"/>
              </a:defRPr>
            </a:lvl1pPr>
          </a:lstStyle>
          <a:p>
            <a:endParaRPr lang="en-US"/>
          </a:p>
        </p:txBody>
      </p:sp>
      <p:sp>
        <p:nvSpPr>
          <p:cNvPr id="6" name="Slide Number Placeholder 5"/>
          <p:cNvSpPr>
            <a:spLocks noGrp="1"/>
          </p:cNvSpPr>
          <p:nvPr>
            <p:ph type="sldNum" sz="quarter" idx="12"/>
          </p:nvPr>
        </p:nvSpPr>
        <p:spPr>
          <a:xfrm>
            <a:off x="6553200" y="6416675"/>
            <a:ext cx="2133600" cy="365125"/>
          </a:xfrm>
        </p:spPr>
        <p:txBody>
          <a:bodyPr/>
          <a:lstStyle>
            <a:lvl1pPr>
              <a:defRPr sz="1100">
                <a:solidFill>
                  <a:schemeClr val="tx1"/>
                </a:solidFill>
                <a:latin typeface="Century Gothic" panose="020B0502020202020204" pitchFamily="34" charset="0"/>
              </a:defRPr>
            </a:lvl1pPr>
          </a:lstStyle>
          <a:p>
            <a:fld id="{F613C5A5-2430-4A8B-9B83-E4CBE44E28E4}" type="slidenum">
              <a:rPr lang="en-US" smtClean="0"/>
              <a:pPr/>
              <a:t>‹#›</a:t>
            </a:fld>
            <a:endParaRPr lang="en-US"/>
          </a:p>
        </p:txBody>
      </p:sp>
    </p:spTree>
    <p:extLst>
      <p:ext uri="{BB962C8B-B14F-4D97-AF65-F5344CB8AC3E}">
        <p14:creationId xmlns:p14="http://schemas.microsoft.com/office/powerpoint/2010/main" val="17456352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334000"/>
            <a:ext cx="7772400" cy="914400"/>
          </a:xfrm>
        </p:spPr>
        <p:txBody>
          <a:bodyPr anchor="t">
            <a:norm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419600"/>
            <a:ext cx="7772400" cy="914400"/>
          </a:xfrm>
        </p:spPr>
        <p:txBody>
          <a:bodyPr anchor="b">
            <a:normAutofit/>
          </a:bodyPr>
          <a:lstStyle>
            <a:lvl1pPr marL="0" indent="0">
              <a:buNone/>
              <a:defRPr sz="2400">
                <a:solidFill>
                  <a:schemeClr val="tx1">
                    <a:tint val="75000"/>
                  </a:schemeClr>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F06A63-5942-4129-A3EA-27032F07BD36}"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C5A5-2430-4A8B-9B83-E4CBE44E28E4}" type="slidenum">
              <a:rPr lang="en-US" smtClean="0"/>
              <a:t>‹#›</a:t>
            </a:fld>
            <a:endParaRPr lang="en-US"/>
          </a:p>
        </p:txBody>
      </p:sp>
    </p:spTree>
    <p:extLst>
      <p:ext uri="{BB962C8B-B14F-4D97-AF65-F5344CB8AC3E}">
        <p14:creationId xmlns:p14="http://schemas.microsoft.com/office/powerpoint/2010/main" val="34326510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876800"/>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76800"/>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16675"/>
            <a:ext cx="2133600" cy="365125"/>
          </a:xfrm>
        </p:spPr>
        <p:txBody>
          <a:bodyPr/>
          <a:lstStyle>
            <a:lvl1pPr>
              <a:defRPr sz="1100">
                <a:solidFill>
                  <a:schemeClr val="tx1"/>
                </a:solidFill>
                <a:latin typeface="Century Gothic" panose="020B0502020202020204" pitchFamily="34" charset="0"/>
              </a:defRPr>
            </a:lvl1pPr>
          </a:lstStyle>
          <a:p>
            <a:fld id="{0AF06A63-5942-4129-A3EA-27032F07BD36}" type="datetimeFigureOut">
              <a:rPr lang="en-US" smtClean="0"/>
              <a:pPr/>
              <a:t>5/9/2017</a:t>
            </a:fld>
            <a:endParaRPr lang="en-US"/>
          </a:p>
        </p:txBody>
      </p:sp>
      <p:sp>
        <p:nvSpPr>
          <p:cNvPr id="6" name="Footer Placeholder 5"/>
          <p:cNvSpPr>
            <a:spLocks noGrp="1"/>
          </p:cNvSpPr>
          <p:nvPr>
            <p:ph type="ftr" sz="quarter" idx="11"/>
          </p:nvPr>
        </p:nvSpPr>
        <p:spPr>
          <a:xfrm>
            <a:off x="3124200" y="6416675"/>
            <a:ext cx="2895600" cy="365125"/>
          </a:xfrm>
        </p:spPr>
        <p:txBody>
          <a:bodyPr/>
          <a:lstStyle>
            <a:lvl1pPr>
              <a:defRPr sz="1100">
                <a:solidFill>
                  <a:schemeClr val="tx1"/>
                </a:solidFill>
                <a:latin typeface="Century Gothic" panose="020B0502020202020204" pitchFamily="34" charset="0"/>
              </a:defRPr>
            </a:lvl1pPr>
          </a:lstStyle>
          <a:p>
            <a:endParaRPr lang="en-US"/>
          </a:p>
        </p:txBody>
      </p:sp>
      <p:sp>
        <p:nvSpPr>
          <p:cNvPr id="7" name="Slide Number Placeholder 6"/>
          <p:cNvSpPr>
            <a:spLocks noGrp="1"/>
          </p:cNvSpPr>
          <p:nvPr>
            <p:ph type="sldNum" sz="quarter" idx="12"/>
          </p:nvPr>
        </p:nvSpPr>
        <p:spPr>
          <a:xfrm>
            <a:off x="6553200" y="6416675"/>
            <a:ext cx="2133600" cy="365125"/>
          </a:xfrm>
        </p:spPr>
        <p:txBody>
          <a:bodyPr/>
          <a:lstStyle>
            <a:lvl1pPr>
              <a:defRPr sz="1100">
                <a:solidFill>
                  <a:schemeClr val="tx1"/>
                </a:solidFill>
                <a:latin typeface="Century Gothic" panose="020B0502020202020204" pitchFamily="34" charset="0"/>
              </a:defRPr>
            </a:lvl1pPr>
          </a:lstStyle>
          <a:p>
            <a:fld id="{F613C5A5-2430-4A8B-9B83-E4CBE44E28E4}" type="slidenum">
              <a:rPr lang="en-US" smtClean="0"/>
              <a:pPr/>
              <a:t>‹#›</a:t>
            </a:fld>
            <a:endParaRPr lang="en-US"/>
          </a:p>
        </p:txBody>
      </p:sp>
      <p:sp>
        <p:nvSpPr>
          <p:cNvPr id="8" name="Title 1"/>
          <p:cNvSpPr>
            <a:spLocks noGrp="1"/>
          </p:cNvSpPr>
          <p:nvPr>
            <p:ph type="title"/>
          </p:nvPr>
        </p:nvSpPr>
        <p:spPr>
          <a:xfrm>
            <a:off x="457200" y="152400"/>
            <a:ext cx="8229600" cy="914400"/>
          </a:xfrm>
        </p:spPr>
        <p:txBody>
          <a:bodyPr>
            <a:normAutofit/>
          </a:bodyPr>
          <a:lstStyle>
            <a:lvl1pPr>
              <a:defRPr sz="4000">
                <a:solidFill>
                  <a:schemeClr val="bg1"/>
                </a:solidFill>
                <a:latin typeface="Century Gothic" panose="020B0502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813243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4400"/>
          </a:xfrm>
        </p:spPr>
        <p:txBody>
          <a:bodyPr>
            <a:normAutofit/>
          </a:bodyPr>
          <a:lstStyle>
            <a:lvl1pPr>
              <a:defRPr sz="4000">
                <a:solidFill>
                  <a:schemeClr val="bg1"/>
                </a:solidFill>
                <a:latin typeface="Century Gothic" panose="020B0502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19200"/>
            <a:ext cx="4040188" cy="639762"/>
          </a:xfrm>
        </p:spPr>
        <p:txBody>
          <a:bodyPr anchor="b">
            <a:no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4313238"/>
          </a:xfrm>
        </p:spPr>
        <p:txBody>
          <a:bodyPr>
            <a:normAutofit/>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19200"/>
            <a:ext cx="4041775" cy="639762"/>
          </a:xfrm>
        </p:spPr>
        <p:txBody>
          <a:bodyPr anchor="b">
            <a:no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4313238"/>
          </a:xfrm>
        </p:spPr>
        <p:txBody>
          <a:bodyPr>
            <a:normAutofit/>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416675"/>
            <a:ext cx="2133600" cy="365125"/>
          </a:xfrm>
        </p:spPr>
        <p:txBody>
          <a:bodyPr/>
          <a:lstStyle>
            <a:lvl1pPr>
              <a:defRPr sz="1100">
                <a:solidFill>
                  <a:schemeClr val="tx1"/>
                </a:solidFill>
                <a:latin typeface="Arial" panose="020B0604020202020204" pitchFamily="34" charset="0"/>
                <a:cs typeface="Arial" panose="020B0604020202020204" pitchFamily="34" charset="0"/>
              </a:defRPr>
            </a:lvl1pPr>
          </a:lstStyle>
          <a:p>
            <a:fld id="{0AF06A63-5942-4129-A3EA-27032F07BD36}" type="datetimeFigureOut">
              <a:rPr lang="en-US" smtClean="0"/>
              <a:pPr/>
              <a:t>5/9/2017</a:t>
            </a:fld>
            <a:endParaRPr lang="en-US" dirty="0"/>
          </a:p>
        </p:txBody>
      </p:sp>
      <p:sp>
        <p:nvSpPr>
          <p:cNvPr id="8" name="Footer Placeholder 7"/>
          <p:cNvSpPr>
            <a:spLocks noGrp="1"/>
          </p:cNvSpPr>
          <p:nvPr>
            <p:ph type="ftr" sz="quarter" idx="11"/>
          </p:nvPr>
        </p:nvSpPr>
        <p:spPr>
          <a:xfrm>
            <a:off x="3124200" y="6416675"/>
            <a:ext cx="2895600" cy="365125"/>
          </a:xfrm>
        </p:spPr>
        <p:txBody>
          <a:bodyPr/>
          <a:lstStyle>
            <a:lvl1pPr>
              <a:defRPr sz="1100">
                <a:solidFill>
                  <a:schemeClr val="tx1"/>
                </a:solidFill>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a:xfrm>
            <a:off x="6553200" y="6416675"/>
            <a:ext cx="2133600" cy="365125"/>
          </a:xfrm>
        </p:spPr>
        <p:txBody>
          <a:bodyPr/>
          <a:lstStyle>
            <a:lvl1pPr>
              <a:defRPr sz="1100">
                <a:solidFill>
                  <a:schemeClr val="tx1"/>
                </a:solidFill>
                <a:latin typeface="Arial" panose="020B0604020202020204" pitchFamily="34" charset="0"/>
                <a:cs typeface="Arial" panose="020B0604020202020204" pitchFamily="34" charset="0"/>
              </a:defRPr>
            </a:lvl1pPr>
          </a:lstStyle>
          <a:p>
            <a:fld id="{F613C5A5-2430-4A8B-9B83-E4CBE44E28E4}" type="slidenum">
              <a:rPr lang="en-US" smtClean="0"/>
              <a:pPr/>
              <a:t>‹#›</a:t>
            </a:fld>
            <a:endParaRPr lang="en-US"/>
          </a:p>
        </p:txBody>
      </p:sp>
    </p:spTree>
    <p:extLst>
      <p:ext uri="{BB962C8B-B14F-4D97-AF65-F5344CB8AC3E}">
        <p14:creationId xmlns:p14="http://schemas.microsoft.com/office/powerpoint/2010/main" val="5347263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4400"/>
          </a:xfrm>
        </p:spPr>
        <p:txBody>
          <a:bodyPr>
            <a:normAutofit/>
          </a:bodyPr>
          <a:lstStyle>
            <a:lvl1pPr>
              <a:defRPr sz="4000">
                <a:solidFill>
                  <a:schemeClr val="bg1"/>
                </a:solidFill>
                <a:latin typeface="Century Gothic" panose="020B0502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416675"/>
            <a:ext cx="2133600" cy="365125"/>
          </a:xfrm>
        </p:spPr>
        <p:txBody>
          <a:bodyPr/>
          <a:lstStyle>
            <a:lvl1pPr>
              <a:defRPr sz="1100">
                <a:solidFill>
                  <a:schemeClr val="tx1"/>
                </a:solidFill>
                <a:latin typeface="Century Gothic" panose="020B0502020202020204" pitchFamily="34" charset="0"/>
              </a:defRPr>
            </a:lvl1pPr>
          </a:lstStyle>
          <a:p>
            <a:fld id="{0AF06A63-5942-4129-A3EA-27032F07BD36}" type="datetimeFigureOut">
              <a:rPr lang="en-US" smtClean="0"/>
              <a:pPr/>
              <a:t>5/9/2017</a:t>
            </a:fld>
            <a:endParaRPr lang="en-US"/>
          </a:p>
        </p:txBody>
      </p:sp>
      <p:sp>
        <p:nvSpPr>
          <p:cNvPr id="4" name="Footer Placeholder 3"/>
          <p:cNvSpPr>
            <a:spLocks noGrp="1"/>
          </p:cNvSpPr>
          <p:nvPr>
            <p:ph type="ftr" sz="quarter" idx="11"/>
          </p:nvPr>
        </p:nvSpPr>
        <p:spPr>
          <a:xfrm>
            <a:off x="3124200" y="6416675"/>
            <a:ext cx="2895600" cy="365125"/>
          </a:xfrm>
        </p:spPr>
        <p:txBody>
          <a:bodyPr/>
          <a:lstStyle>
            <a:lvl1pPr>
              <a:defRPr sz="1100">
                <a:solidFill>
                  <a:schemeClr val="tx1"/>
                </a:solidFill>
                <a:latin typeface="Century Gothic" panose="020B0502020202020204" pitchFamily="34" charset="0"/>
              </a:defRPr>
            </a:lvl1pPr>
          </a:lstStyle>
          <a:p>
            <a:endParaRPr lang="en-US"/>
          </a:p>
        </p:txBody>
      </p:sp>
      <p:sp>
        <p:nvSpPr>
          <p:cNvPr id="5" name="Slide Number Placeholder 4"/>
          <p:cNvSpPr>
            <a:spLocks noGrp="1"/>
          </p:cNvSpPr>
          <p:nvPr>
            <p:ph type="sldNum" sz="quarter" idx="12"/>
          </p:nvPr>
        </p:nvSpPr>
        <p:spPr>
          <a:xfrm>
            <a:off x="6553200" y="6416675"/>
            <a:ext cx="2133600" cy="365125"/>
          </a:xfrm>
        </p:spPr>
        <p:txBody>
          <a:bodyPr/>
          <a:lstStyle>
            <a:lvl1pPr>
              <a:defRPr sz="1100">
                <a:solidFill>
                  <a:schemeClr val="tx1"/>
                </a:solidFill>
                <a:latin typeface="Century Gothic" panose="020B0502020202020204" pitchFamily="34" charset="0"/>
              </a:defRPr>
            </a:lvl1pPr>
          </a:lstStyle>
          <a:p>
            <a:fld id="{F613C5A5-2430-4A8B-9B83-E4CBE44E28E4}" type="slidenum">
              <a:rPr lang="en-US" smtClean="0"/>
              <a:pPr/>
              <a:t>‹#›</a:t>
            </a:fld>
            <a:endParaRPr lang="en-US"/>
          </a:p>
        </p:txBody>
      </p:sp>
    </p:spTree>
    <p:extLst>
      <p:ext uri="{BB962C8B-B14F-4D97-AF65-F5344CB8AC3E}">
        <p14:creationId xmlns:p14="http://schemas.microsoft.com/office/powerpoint/2010/main" val="22427294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p:spPr>
        <p:txBody>
          <a:bodyPr/>
          <a:lstStyle>
            <a:lvl1pPr>
              <a:defRPr sz="1100">
                <a:solidFill>
                  <a:schemeClr val="tx1"/>
                </a:solidFill>
                <a:latin typeface="Century Gothic" panose="020B0502020202020204" pitchFamily="34" charset="0"/>
              </a:defRPr>
            </a:lvl1pPr>
          </a:lstStyle>
          <a:p>
            <a:fld id="{0AF06A63-5942-4129-A3EA-27032F07BD36}" type="datetimeFigureOut">
              <a:rPr lang="en-US" smtClean="0"/>
              <a:pPr/>
              <a:t>5/9/2017</a:t>
            </a:fld>
            <a:endParaRPr lang="en-US"/>
          </a:p>
        </p:txBody>
      </p:sp>
      <p:sp>
        <p:nvSpPr>
          <p:cNvPr id="3" name="Footer Placeholder 2"/>
          <p:cNvSpPr>
            <a:spLocks noGrp="1"/>
          </p:cNvSpPr>
          <p:nvPr>
            <p:ph type="ftr" sz="quarter" idx="11"/>
          </p:nvPr>
        </p:nvSpPr>
        <p:spPr>
          <a:xfrm>
            <a:off x="3124200" y="6416675"/>
            <a:ext cx="2895600" cy="365125"/>
          </a:xfrm>
        </p:spPr>
        <p:txBody>
          <a:bodyPr/>
          <a:lstStyle>
            <a:lvl1pPr>
              <a:defRPr sz="1100">
                <a:solidFill>
                  <a:schemeClr val="tx1"/>
                </a:solidFill>
                <a:latin typeface="Century Gothic" panose="020B0502020202020204" pitchFamily="34" charset="0"/>
              </a:defRPr>
            </a:lvl1pPr>
          </a:lstStyle>
          <a:p>
            <a:endParaRPr lang="en-US"/>
          </a:p>
        </p:txBody>
      </p:sp>
      <p:sp>
        <p:nvSpPr>
          <p:cNvPr id="4" name="Slide Number Placeholder 3"/>
          <p:cNvSpPr>
            <a:spLocks noGrp="1"/>
          </p:cNvSpPr>
          <p:nvPr>
            <p:ph type="sldNum" sz="quarter" idx="12"/>
          </p:nvPr>
        </p:nvSpPr>
        <p:spPr>
          <a:xfrm>
            <a:off x="6553200" y="6416675"/>
            <a:ext cx="2133600" cy="365125"/>
          </a:xfrm>
        </p:spPr>
        <p:txBody>
          <a:bodyPr/>
          <a:lstStyle>
            <a:lvl1pPr>
              <a:defRPr sz="1100">
                <a:solidFill>
                  <a:schemeClr val="tx1"/>
                </a:solidFill>
                <a:latin typeface="Century Gothic" panose="020B0502020202020204" pitchFamily="34" charset="0"/>
              </a:defRPr>
            </a:lvl1pPr>
          </a:lstStyle>
          <a:p>
            <a:fld id="{F613C5A5-2430-4A8B-9B83-E4CBE44E28E4}" type="slidenum">
              <a:rPr lang="en-US" smtClean="0"/>
              <a:pPr/>
              <a:t>‹#›</a:t>
            </a:fld>
            <a:endParaRPr lang="en-US"/>
          </a:p>
        </p:txBody>
      </p:sp>
    </p:spTree>
    <p:extLst>
      <p:ext uri="{BB962C8B-B14F-4D97-AF65-F5344CB8AC3E}">
        <p14:creationId xmlns:p14="http://schemas.microsoft.com/office/powerpoint/2010/main" val="13647929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06A63-5942-4129-A3EA-27032F07BD36}"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3C5A5-2430-4A8B-9B83-E4CBE44E28E4}" type="slidenum">
              <a:rPr lang="en-US" smtClean="0"/>
              <a:t>‹#›</a:t>
            </a:fld>
            <a:endParaRPr lang="en-US"/>
          </a:p>
        </p:txBody>
      </p:sp>
    </p:spTree>
    <p:extLst>
      <p:ext uri="{BB962C8B-B14F-4D97-AF65-F5344CB8AC3E}">
        <p14:creationId xmlns:p14="http://schemas.microsoft.com/office/powerpoint/2010/main" val="2143352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3000"/>
            <a:ext cx="5486400" cy="566738"/>
          </a:xfrm>
        </p:spPr>
        <p:txBody>
          <a:bodyPr anchor="b"/>
          <a:lstStyle>
            <a:lvl1pPr algn="l">
              <a:defRPr sz="2000" b="1">
                <a:latin typeface="Century Gothic" panose="020B050202020202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216025"/>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519738"/>
            <a:ext cx="5486400" cy="804862"/>
          </a:xfrm>
        </p:spPr>
        <p:txBody>
          <a:bodyPr/>
          <a:lstStyle>
            <a:lvl1pPr marL="0" indent="0">
              <a:buNone/>
              <a:defRPr sz="1400">
                <a:solidFill>
                  <a:srgbClr val="93278F"/>
                </a:solidFill>
                <a:latin typeface="Century Gothic" panose="020B0502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16675"/>
            <a:ext cx="2133600" cy="365125"/>
          </a:xfrm>
        </p:spPr>
        <p:txBody>
          <a:bodyPr/>
          <a:lstStyle>
            <a:lvl1pPr>
              <a:defRPr sz="1100">
                <a:solidFill>
                  <a:schemeClr val="tx1"/>
                </a:solidFill>
                <a:latin typeface="Century Gothic" panose="020B0502020202020204" pitchFamily="34" charset="0"/>
              </a:defRPr>
            </a:lvl1pPr>
          </a:lstStyle>
          <a:p>
            <a:fld id="{0AF06A63-5942-4129-A3EA-27032F07BD36}" type="datetimeFigureOut">
              <a:rPr lang="en-US" smtClean="0"/>
              <a:pPr/>
              <a:t>5/9/2017</a:t>
            </a:fld>
            <a:endParaRPr lang="en-US"/>
          </a:p>
        </p:txBody>
      </p:sp>
      <p:sp>
        <p:nvSpPr>
          <p:cNvPr id="6" name="Footer Placeholder 5"/>
          <p:cNvSpPr>
            <a:spLocks noGrp="1"/>
          </p:cNvSpPr>
          <p:nvPr>
            <p:ph type="ftr" sz="quarter" idx="11"/>
          </p:nvPr>
        </p:nvSpPr>
        <p:spPr>
          <a:xfrm>
            <a:off x="3124200" y="6416675"/>
            <a:ext cx="2895600" cy="365125"/>
          </a:xfrm>
        </p:spPr>
        <p:txBody>
          <a:bodyPr/>
          <a:lstStyle>
            <a:lvl1pPr>
              <a:defRPr sz="1100">
                <a:solidFill>
                  <a:schemeClr val="tx1"/>
                </a:solidFill>
                <a:latin typeface="Century Gothic" panose="020B0502020202020204" pitchFamily="34" charset="0"/>
              </a:defRPr>
            </a:lvl1pPr>
          </a:lstStyle>
          <a:p>
            <a:endParaRPr lang="en-US"/>
          </a:p>
        </p:txBody>
      </p:sp>
      <p:sp>
        <p:nvSpPr>
          <p:cNvPr id="7" name="Slide Number Placeholder 6"/>
          <p:cNvSpPr>
            <a:spLocks noGrp="1"/>
          </p:cNvSpPr>
          <p:nvPr>
            <p:ph type="sldNum" sz="quarter" idx="12"/>
          </p:nvPr>
        </p:nvSpPr>
        <p:spPr>
          <a:xfrm>
            <a:off x="6553200" y="6416675"/>
            <a:ext cx="2133600" cy="365125"/>
          </a:xfrm>
        </p:spPr>
        <p:txBody>
          <a:bodyPr/>
          <a:lstStyle>
            <a:lvl1pPr>
              <a:defRPr sz="1100">
                <a:solidFill>
                  <a:schemeClr val="tx1"/>
                </a:solidFill>
                <a:latin typeface="Century Gothic" panose="020B0502020202020204" pitchFamily="34" charset="0"/>
              </a:defRPr>
            </a:lvl1pPr>
          </a:lstStyle>
          <a:p>
            <a:fld id="{F613C5A5-2430-4A8B-9B83-E4CBE44E28E4}" type="slidenum">
              <a:rPr lang="en-US" smtClean="0"/>
              <a:pPr/>
              <a:t>‹#›</a:t>
            </a:fld>
            <a:endParaRPr lang="en-US"/>
          </a:p>
        </p:txBody>
      </p:sp>
    </p:spTree>
    <p:extLst>
      <p:ext uri="{BB962C8B-B14F-4D97-AF65-F5344CB8AC3E}">
        <p14:creationId xmlns:p14="http://schemas.microsoft.com/office/powerpoint/2010/main" val="21956750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a:defRPr sz="1100">
                <a:solidFill>
                  <a:schemeClr val="tx1"/>
                </a:solidFill>
                <a:latin typeface="Century Gothic" panose="020B0502020202020204" pitchFamily="34" charset="0"/>
              </a:defRPr>
            </a:lvl1pPr>
          </a:lstStyle>
          <a:p>
            <a:fld id="{0AF06A63-5942-4129-A3EA-27032F07BD36}" type="datetimeFigureOut">
              <a:rPr lang="en-US" smtClean="0"/>
              <a:pPr/>
              <a:t>5/9/2017</a:t>
            </a:fld>
            <a:endParaRPr lang="en-US" dirty="0"/>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a:defRPr sz="1100">
                <a:solidFill>
                  <a:schemeClr val="tx1"/>
                </a:solidFill>
                <a:latin typeface="Century Gothic" panose="020B0502020202020204" pitchFamily="34" charset="0"/>
              </a:defRPr>
            </a:lvl1pPr>
          </a:lstStyle>
          <a:p>
            <a:endParaRPr lang="en-US"/>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100">
                <a:solidFill>
                  <a:schemeClr val="tx1"/>
                </a:solidFill>
                <a:latin typeface="Century Gothic" panose="020B0502020202020204" pitchFamily="34" charset="0"/>
              </a:defRPr>
            </a:lvl1pPr>
          </a:lstStyle>
          <a:p>
            <a:fld id="{F613C5A5-2430-4A8B-9B83-E4CBE44E28E4}" type="slidenum">
              <a:rPr lang="en-US" smtClean="0"/>
              <a:pPr/>
              <a:t>‹#›</a:t>
            </a:fld>
            <a:endParaRPr lang="en-US"/>
          </a:p>
        </p:txBody>
      </p:sp>
    </p:spTree>
    <p:extLst>
      <p:ext uri="{BB962C8B-B14F-4D97-AF65-F5344CB8AC3E}">
        <p14:creationId xmlns:p14="http://schemas.microsoft.com/office/powerpoint/2010/main" val="210941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3z4ctf71X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hyperlink" Target="https://www.arcgis.com/apps/MapSeries/index.html?appid=7f0b953943a7490f80e2dc1ebf7f64e3" TargetMode="External"/><Relationship Id="rId2" Type="http://schemas.openxmlformats.org/officeDocument/2006/relationships/hyperlink" Target="http://www.tiki-toki.com/timeline/entry/49819/Metro-Transportation-Library-and-Archive-History-of-Transit-in-Los-Angeles/#vars!date=1873-07-03_00:00:00!" TargetMode="External"/><Relationship Id="rId1" Type="http://schemas.openxmlformats.org/officeDocument/2006/relationships/slideLayout" Target="../slideLayouts/slideLayout6.xml"/><Relationship Id="rId5" Type="http://schemas.openxmlformats.org/officeDocument/2006/relationships/hyperlink" Target="http://www.rtd-fastracks.com/wc_3" TargetMode="External"/><Relationship Id="rId4" Type="http://schemas.openxmlformats.org/officeDocument/2006/relationships/hyperlink" Target="https://www.dart.org/about/history.asp"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BRWeThfv-Js" TargetMode="External"/><Relationship Id="rId3" Type="http://schemas.openxmlformats.org/officeDocument/2006/relationships/hyperlink" Target="https://www.youtube.com/watch?v=tNRA5LAVVD0" TargetMode="External"/><Relationship Id="rId7" Type="http://schemas.openxmlformats.org/officeDocument/2006/relationships/hyperlink" Target="https://www.youtube.com/watch?v=scqwa--KhJU" TargetMode="External"/><Relationship Id="rId2" Type="http://schemas.openxmlformats.org/officeDocument/2006/relationships/hyperlink" Target="https://www.youtube.com/watch?v=I2cwcnTyR2E&amp;t=6s" TargetMode="External"/><Relationship Id="rId1" Type="http://schemas.openxmlformats.org/officeDocument/2006/relationships/slideLayout" Target="../slideLayouts/slideLayout6.xml"/><Relationship Id="rId6" Type="http://schemas.openxmlformats.org/officeDocument/2006/relationships/hyperlink" Target="https://www.youtube.com/watch?v=hKtixeeJrJk" TargetMode="External"/><Relationship Id="rId5" Type="http://schemas.openxmlformats.org/officeDocument/2006/relationships/hyperlink" Target="https://www.youtube.com/watch?v=-3z4ctf71Xg&amp;t=261s" TargetMode="External"/><Relationship Id="rId4" Type="http://schemas.openxmlformats.org/officeDocument/2006/relationships/hyperlink" Target="https://www.youtube.com/watch?v=CElngLAjMaA&amp;t=38s" TargetMode="External"/><Relationship Id="rId9" Type="http://schemas.openxmlformats.org/officeDocument/2006/relationships/hyperlink" Target="https://www.youtube.com/watch?v=yZ7L87bu7o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pacificelectric.org/" TargetMode="External"/><Relationship Id="rId2" Type="http://schemas.openxmlformats.org/officeDocument/2006/relationships/hyperlink" Target="http://www.erha.org/"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metroprimaryresources.info/" TargetMode="External"/><Relationship Id="rId13" Type="http://schemas.openxmlformats.org/officeDocument/2006/relationships/hyperlink" Target="http://lacmtalibrary.tumblr.com/" TargetMode="External"/><Relationship Id="rId18" Type="http://schemas.openxmlformats.org/officeDocument/2006/relationships/hyperlink" Target="http://paper.li/metrolibrary/paperli" TargetMode="External"/><Relationship Id="rId3" Type="http://schemas.openxmlformats.org/officeDocument/2006/relationships/hyperlink" Target="https://www.metro.net/records" TargetMode="External"/><Relationship Id="rId7" Type="http://schemas.openxmlformats.org/officeDocument/2006/relationships/hyperlink" Target="http://headlines.metroprimaryresources.info/" TargetMode="External"/><Relationship Id="rId12" Type="http://schemas.openxmlformats.org/officeDocument/2006/relationships/hyperlink" Target="https://plus.google.com/u/0/b/109340833935829214619/109340833935829214619" TargetMode="External"/><Relationship Id="rId17" Type="http://schemas.openxmlformats.org/officeDocument/2006/relationships/hyperlink" Target="http://www.peopleplotr.com/plot/entry/10814/Los-Angeles-Transit-Agencies/" TargetMode="External"/><Relationship Id="rId2" Type="http://schemas.openxmlformats.org/officeDocument/2006/relationships/hyperlink" Target="http://www.metro.net/library" TargetMode="External"/><Relationship Id="rId16" Type="http://schemas.openxmlformats.org/officeDocument/2006/relationships/hyperlink" Target="http://www.tiki-toki.com/timeline/entry/49819/Metro-Transportation-Library-and-Archive-History-of-Transit-in-Los-Angeles/#vars!date=1985-10-28_00:00:00!" TargetMode="External"/><Relationship Id="rId20" Type="http://schemas.openxmlformats.org/officeDocument/2006/relationships/hyperlink" Target="mailto:RMC@metro.net" TargetMode="External"/><Relationship Id="rId1" Type="http://schemas.openxmlformats.org/officeDocument/2006/relationships/slideLayout" Target="../slideLayouts/slideLayout6.xml"/><Relationship Id="rId6" Type="http://schemas.openxmlformats.org/officeDocument/2006/relationships/hyperlink" Target="http://tlcat.worldcat.org/" TargetMode="External"/><Relationship Id="rId11" Type="http://schemas.openxmlformats.org/officeDocument/2006/relationships/hyperlink" Target="http://www.facebook.com/LACMTALibrary" TargetMode="External"/><Relationship Id="rId5" Type="http://schemas.openxmlformats.org/officeDocument/2006/relationships/hyperlink" Target="https://lametro.nextrequest.com/" TargetMode="External"/><Relationship Id="rId15" Type="http://schemas.openxmlformats.org/officeDocument/2006/relationships/hyperlink" Target="http://www.historypin.com/profile/view/LACMTA%20Library/" TargetMode="External"/><Relationship Id="rId10" Type="http://schemas.openxmlformats.org/officeDocument/2006/relationships/hyperlink" Target="http://www.youtube.com/metrolibrarian" TargetMode="External"/><Relationship Id="rId19" Type="http://schemas.openxmlformats.org/officeDocument/2006/relationships/hyperlink" Target="mailto:library@metro.net" TargetMode="External"/><Relationship Id="rId4" Type="http://schemas.openxmlformats.org/officeDocument/2006/relationships/hyperlink" Target="http://librarycat.metro.net/" TargetMode="External"/><Relationship Id="rId9" Type="http://schemas.openxmlformats.org/officeDocument/2006/relationships/hyperlink" Target="http://www.flickr.com/photos/metrolibraryarchive" TargetMode="External"/><Relationship Id="rId14" Type="http://schemas.openxmlformats.org/officeDocument/2006/relationships/hyperlink" Target="https://plus.google.com/109340833935829214619#109340833935829214619/post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peopleplotr.com/plot/entry/10814/Los-Angeles-Transit-Agencies/" TargetMode="Externa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Los Angeles Transit History</a:t>
            </a:r>
            <a:endParaRPr lang="en-US" dirty="0"/>
          </a:p>
        </p:txBody>
      </p:sp>
    </p:spTree>
    <p:extLst>
      <p:ext uri="{BB962C8B-B14F-4D97-AF65-F5344CB8AC3E}">
        <p14:creationId xmlns:p14="http://schemas.microsoft.com/office/powerpoint/2010/main" val="269714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Angeles Railway (1895-1945)</a:t>
            </a:r>
            <a:endParaRPr lang="en-US" dirty="0"/>
          </a:p>
        </p:txBody>
      </p:sp>
      <p:pic>
        <p:nvPicPr>
          <p:cNvPr id="3" name="Picture 2" descr="P 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083" y="1145255"/>
            <a:ext cx="4314917" cy="272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8 Car 1328 at 54th &amp; Crenshaw 5-7-55 AK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2259" y="1145255"/>
            <a:ext cx="4215041" cy="271078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p:cNvSpPr txBox="1">
            <a:spLocks noChangeArrowheads="1"/>
          </p:cNvSpPr>
          <p:nvPr/>
        </p:nvSpPr>
        <p:spPr bwMode="auto">
          <a:xfrm>
            <a:off x="952500" y="3830638"/>
            <a:ext cx="7924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buFontTx/>
              <a:buChar char="•"/>
            </a:pPr>
            <a:r>
              <a:rPr lang="en-US" altLang="en-US" sz="1600" b="1" dirty="0">
                <a:latin typeface="Verdana" panose="020B0604030504040204" pitchFamily="34" charset="0"/>
              </a:rPr>
              <a:t> Operated in the center of city streets, connecting points north, south, east and west with downtown Los Angeles, Pacific Electric and other transit service providers. </a:t>
            </a:r>
          </a:p>
          <a:p>
            <a:pPr>
              <a:buFontTx/>
              <a:buChar char="•"/>
            </a:pPr>
            <a:r>
              <a:rPr lang="en-US" altLang="en-US" sz="1600" b="1" dirty="0">
                <a:latin typeface="Verdana" panose="020B0604030504040204" pitchFamily="34" charset="0"/>
              </a:rPr>
              <a:t> Peak number of lines around 1925, peak ridership during WWII, 742 streetcars and about 650 track miles, also operated motorbuses and electric trolley buses. </a:t>
            </a:r>
          </a:p>
          <a:p>
            <a:pPr>
              <a:buFontTx/>
              <a:buChar char="•"/>
            </a:pPr>
            <a:r>
              <a:rPr lang="en-US" altLang="en-US" sz="1600" b="1" dirty="0" smtClean="0">
                <a:latin typeface="Verdana" panose="020B0604030504040204" pitchFamily="34" charset="0"/>
              </a:rPr>
              <a:t> Grandfather </a:t>
            </a:r>
            <a:r>
              <a:rPr lang="en-US" altLang="en-US" sz="1600" b="1" dirty="0">
                <a:latin typeface="Verdana" panose="020B0604030504040204" pitchFamily="34" charset="0"/>
              </a:rPr>
              <a:t>of today’s urban bus system. Largely forgotten and frequently confused with Pacific Electric</a:t>
            </a:r>
            <a:r>
              <a:rPr lang="en-US" altLang="en-US" sz="1600" b="1" dirty="0" smtClean="0">
                <a:latin typeface="Verdana" panose="020B0604030504040204" pitchFamily="34" charset="0"/>
              </a:rPr>
              <a:t>.</a:t>
            </a:r>
            <a:endParaRPr lang="en-US" altLang="en-US" sz="1600" b="1" dirty="0">
              <a:latin typeface="Verdana" panose="020B0604030504040204" pitchFamily="34" charset="0"/>
            </a:endParaRPr>
          </a:p>
        </p:txBody>
      </p:sp>
    </p:spTree>
    <p:extLst>
      <p:ext uri="{BB962C8B-B14F-4D97-AF65-F5344CB8AC3E}">
        <p14:creationId xmlns:p14="http://schemas.microsoft.com/office/powerpoint/2010/main" val="124197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rail transit go away?</a:t>
            </a:r>
            <a:endParaRPr lang="en-US" dirty="0"/>
          </a:p>
        </p:txBody>
      </p:sp>
      <p:sp>
        <p:nvSpPr>
          <p:cNvPr id="3" name="Rectangle 2"/>
          <p:cNvSpPr/>
          <p:nvPr/>
        </p:nvSpPr>
        <p:spPr>
          <a:xfrm>
            <a:off x="228600" y="1219200"/>
            <a:ext cx="8686800" cy="4302716"/>
          </a:xfrm>
          <a:prstGeom prst="rect">
            <a:avLst/>
          </a:prstGeom>
        </p:spPr>
        <p:txBody>
          <a:bodyPr wrap="square">
            <a:spAutoFit/>
          </a:bodyPr>
          <a:lstStyle/>
          <a:p>
            <a:pPr marL="285750" indent="-285750">
              <a:lnSpc>
                <a:spcPct val="80000"/>
              </a:lnSpc>
              <a:buFont typeface="Arial" panose="020B0604020202020204" pitchFamily="34" charset="0"/>
              <a:buChar char="•"/>
            </a:pPr>
            <a:r>
              <a:rPr lang="en-US" altLang="en-US" dirty="0">
                <a:latin typeface="Verdana" panose="020B0604030504040204" pitchFamily="34" charset="0"/>
              </a:rPr>
              <a:t>Same </a:t>
            </a:r>
            <a:r>
              <a:rPr lang="en-US" altLang="en-US" dirty="0" smtClean="0">
                <a:latin typeface="Verdana" panose="020B0604030504040204" pitchFamily="34" charset="0"/>
              </a:rPr>
              <a:t>business </a:t>
            </a:r>
            <a:r>
              <a:rPr lang="en-US" altLang="en-US" dirty="0">
                <a:latin typeface="Verdana" panose="020B0604030504040204" pitchFamily="34" charset="0"/>
              </a:rPr>
              <a:t>issues both pre and post WWII - huge capital costs to replace aging power substations, catenary wire and rail cars, buses become the economical alternative, rail-to-bus conversions begin in 1925, rapidly accelerate in </a:t>
            </a:r>
            <a:r>
              <a:rPr lang="en-US" altLang="en-US" dirty="0" smtClean="0">
                <a:latin typeface="Verdana" panose="020B0604030504040204" pitchFamily="34" charset="0"/>
              </a:rPr>
              <a:t>1950’s with highway construction.</a:t>
            </a:r>
            <a:endParaRPr lang="en-US" altLang="en-US" dirty="0">
              <a:latin typeface="Verdana" panose="020B0604030504040204" pitchFamily="34" charset="0"/>
            </a:endParaRPr>
          </a:p>
          <a:p>
            <a:pPr marL="285750" indent="-285750">
              <a:lnSpc>
                <a:spcPct val="80000"/>
              </a:lnSpc>
              <a:buFont typeface="Arial" panose="020B0604020202020204" pitchFamily="34" charset="0"/>
              <a:buChar char="•"/>
            </a:pPr>
            <a:r>
              <a:rPr lang="en-US" altLang="en-US" dirty="0">
                <a:latin typeface="Verdana" panose="020B0604030504040204" pitchFamily="34" charset="0"/>
              </a:rPr>
              <a:t>Public Utilities Commission held back fare increases – 5 cents from 1877 to 1927, 7 cents from 1928 to 1945, 10 cents from 1946 to 1951, 15 cents from 1952 to 1956. </a:t>
            </a:r>
          </a:p>
          <a:p>
            <a:pPr marL="285750" indent="-285750">
              <a:lnSpc>
                <a:spcPct val="80000"/>
              </a:lnSpc>
              <a:buFont typeface="Arial" panose="020B0604020202020204" pitchFamily="34" charset="0"/>
              <a:buChar char="•"/>
            </a:pPr>
            <a:r>
              <a:rPr lang="en-US" altLang="en-US" dirty="0">
                <a:latin typeface="Verdana" panose="020B0604030504040204" pitchFamily="34" charset="0"/>
              </a:rPr>
              <a:t>No public subsidies for capital or operating costs available from local, state or federal governments.</a:t>
            </a:r>
          </a:p>
          <a:p>
            <a:pPr marL="285750" indent="-285750">
              <a:lnSpc>
                <a:spcPct val="80000"/>
              </a:lnSpc>
              <a:buFont typeface="Arial" panose="020B0604020202020204" pitchFamily="34" charset="0"/>
              <a:buChar char="•"/>
            </a:pPr>
            <a:r>
              <a:rPr lang="en-US" altLang="en-US" dirty="0">
                <a:latin typeface="Verdana" panose="020B0604030504040204" pitchFamily="34" charset="0"/>
              </a:rPr>
              <a:t>Cultural changes - automobile reliability improves, status symbol marketing, and women &amp; minorities enter the industrial workforce.</a:t>
            </a:r>
          </a:p>
          <a:p>
            <a:pPr marL="285750" indent="-285750">
              <a:lnSpc>
                <a:spcPct val="80000"/>
              </a:lnSpc>
              <a:buFont typeface="Arial" panose="020B0604020202020204" pitchFamily="34" charset="0"/>
              <a:buChar char="•"/>
            </a:pPr>
            <a:r>
              <a:rPr lang="en-US" altLang="en-US" dirty="0">
                <a:latin typeface="Verdana" panose="020B0604030504040204" pitchFamily="34" charset="0"/>
              </a:rPr>
              <a:t>Modal improvements - brand new un-crowded highways and freeways.</a:t>
            </a:r>
          </a:p>
          <a:p>
            <a:pPr marL="285750" indent="-285750">
              <a:lnSpc>
                <a:spcPct val="80000"/>
              </a:lnSpc>
              <a:buFont typeface="Arial" panose="020B0604020202020204" pitchFamily="34" charset="0"/>
              <a:buChar char="•"/>
            </a:pPr>
            <a:r>
              <a:rPr lang="en-US" altLang="en-US" dirty="0">
                <a:latin typeface="Verdana" panose="020B0604030504040204" pitchFamily="34" charset="0"/>
              </a:rPr>
              <a:t>Transit service operators believed that the freeway system would accommodate and speed transit buses as a high speed backbone, thereby increasing their attractiveness to passengers. </a:t>
            </a:r>
          </a:p>
          <a:p>
            <a:pPr marL="285750" indent="-285750">
              <a:lnSpc>
                <a:spcPct val="80000"/>
              </a:lnSpc>
              <a:buFont typeface="Arial" panose="020B0604020202020204" pitchFamily="34" charset="0"/>
              <a:buChar char="•"/>
            </a:pPr>
            <a:r>
              <a:rPr lang="en-US" altLang="en-US" dirty="0">
                <a:latin typeface="Verdana" panose="020B0604030504040204" pitchFamily="34" charset="0"/>
              </a:rPr>
              <a:t>GM perfects and markets the 45 seat transit bus; air conditioning and air suspension become options.</a:t>
            </a:r>
          </a:p>
          <a:p>
            <a:pPr marL="285750" indent="-285750">
              <a:lnSpc>
                <a:spcPct val="80000"/>
              </a:lnSpc>
              <a:buFont typeface="Arial" panose="020B0604020202020204" pitchFamily="34" charset="0"/>
              <a:buChar char="•"/>
            </a:pPr>
            <a:r>
              <a:rPr lang="en-US" altLang="en-US" dirty="0">
                <a:latin typeface="Verdana" panose="020B0604030504040204" pitchFamily="34" charset="0"/>
              </a:rPr>
              <a:t>Diesel is not yet considered to be a component of a new phenomenon called “smog</a:t>
            </a:r>
            <a:r>
              <a:rPr lang="en-US" altLang="en-US" dirty="0" smtClean="0">
                <a:latin typeface="Verdana" panose="020B0604030504040204" pitchFamily="34" charset="0"/>
              </a:rPr>
              <a:t>” See 1967 film “</a:t>
            </a:r>
            <a:r>
              <a:rPr lang="en-US" altLang="en-US" dirty="0" smtClean="0">
                <a:latin typeface="Verdana" panose="020B0604030504040204" pitchFamily="34" charset="0"/>
                <a:hlinkClick r:id="rId2"/>
              </a:rPr>
              <a:t>The Answer is Clear</a:t>
            </a:r>
            <a:r>
              <a:rPr lang="en-US" altLang="en-US" dirty="0" smtClean="0">
                <a:latin typeface="Verdana" panose="020B0604030504040204" pitchFamily="34" charset="0"/>
              </a:rPr>
              <a:t>” by Detroit Diesel.</a:t>
            </a:r>
            <a:endParaRPr lang="en-US" altLang="en-US" dirty="0">
              <a:latin typeface="Verdana" panose="020B0604030504040204" pitchFamily="34" charset="0"/>
            </a:endParaRPr>
          </a:p>
        </p:txBody>
      </p:sp>
    </p:spTree>
    <p:extLst>
      <p:ext uri="{BB962C8B-B14F-4D97-AF65-F5344CB8AC3E}">
        <p14:creationId xmlns:p14="http://schemas.microsoft.com/office/powerpoint/2010/main" val="161279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normAutofit fontScale="90000"/>
          </a:bodyPr>
          <a:lstStyle>
            <a:lvl1pPr algn="l" defTabSz="787400" rtl="0" fontAlgn="base">
              <a:spcBef>
                <a:spcPct val="0"/>
              </a:spcBef>
              <a:spcAft>
                <a:spcPct val="0"/>
              </a:spcAft>
              <a:defRPr sz="3400" kern="1200">
                <a:solidFill>
                  <a:schemeClr val="tx1"/>
                </a:solidFill>
                <a:latin typeface="+mj-lt"/>
                <a:ea typeface="+mj-ea"/>
                <a:cs typeface="+mj-cs"/>
              </a:defRPr>
            </a:lvl1pPr>
            <a:lvl2pPr algn="l" defTabSz="787400" rtl="0" fontAlgn="base">
              <a:spcBef>
                <a:spcPct val="0"/>
              </a:spcBef>
              <a:spcAft>
                <a:spcPct val="0"/>
              </a:spcAft>
              <a:defRPr sz="3400">
                <a:solidFill>
                  <a:schemeClr val="tx1"/>
                </a:solidFill>
                <a:latin typeface="ScalaSansLF-Bold" panose="02000503060000020004" pitchFamily="2" charset="0"/>
              </a:defRPr>
            </a:lvl2pPr>
            <a:lvl3pPr algn="l" defTabSz="787400" rtl="0" fontAlgn="base">
              <a:spcBef>
                <a:spcPct val="0"/>
              </a:spcBef>
              <a:spcAft>
                <a:spcPct val="0"/>
              </a:spcAft>
              <a:defRPr sz="3400">
                <a:solidFill>
                  <a:schemeClr val="tx1"/>
                </a:solidFill>
                <a:latin typeface="ScalaSansLF-Bold" panose="02000503060000020004" pitchFamily="2" charset="0"/>
              </a:defRPr>
            </a:lvl3pPr>
            <a:lvl4pPr algn="l" defTabSz="787400" rtl="0" fontAlgn="base">
              <a:spcBef>
                <a:spcPct val="0"/>
              </a:spcBef>
              <a:spcAft>
                <a:spcPct val="0"/>
              </a:spcAft>
              <a:defRPr sz="3400">
                <a:solidFill>
                  <a:schemeClr val="tx1"/>
                </a:solidFill>
                <a:latin typeface="ScalaSansLF-Bold" panose="02000503060000020004" pitchFamily="2" charset="0"/>
              </a:defRPr>
            </a:lvl4pPr>
            <a:lvl5pPr algn="l" defTabSz="787400" rtl="0" fontAlgn="base">
              <a:spcBef>
                <a:spcPct val="0"/>
              </a:spcBef>
              <a:spcAft>
                <a:spcPct val="0"/>
              </a:spcAft>
              <a:defRPr sz="3400">
                <a:solidFill>
                  <a:schemeClr val="tx1"/>
                </a:solidFill>
                <a:latin typeface="ScalaSansLF-Bold" panose="02000503060000020004" pitchFamily="2" charset="0"/>
              </a:defRPr>
            </a:lvl5pPr>
            <a:lvl6pPr marL="457200" algn="l" defTabSz="787400" rtl="0" fontAlgn="base">
              <a:spcBef>
                <a:spcPct val="0"/>
              </a:spcBef>
              <a:spcAft>
                <a:spcPct val="0"/>
              </a:spcAft>
              <a:defRPr sz="3400">
                <a:solidFill>
                  <a:schemeClr val="tx1"/>
                </a:solidFill>
                <a:latin typeface="ScalaSansLF-Bold" panose="02000503060000020004" pitchFamily="2" charset="0"/>
              </a:defRPr>
            </a:lvl6pPr>
            <a:lvl7pPr marL="914400" algn="l" defTabSz="787400" rtl="0" fontAlgn="base">
              <a:spcBef>
                <a:spcPct val="0"/>
              </a:spcBef>
              <a:spcAft>
                <a:spcPct val="0"/>
              </a:spcAft>
              <a:defRPr sz="3400">
                <a:solidFill>
                  <a:schemeClr val="tx1"/>
                </a:solidFill>
                <a:latin typeface="ScalaSansLF-Bold" panose="02000503060000020004" pitchFamily="2" charset="0"/>
              </a:defRPr>
            </a:lvl7pPr>
            <a:lvl8pPr marL="1371600" algn="l" defTabSz="787400" rtl="0" fontAlgn="base">
              <a:spcBef>
                <a:spcPct val="0"/>
              </a:spcBef>
              <a:spcAft>
                <a:spcPct val="0"/>
              </a:spcAft>
              <a:defRPr sz="3400">
                <a:solidFill>
                  <a:schemeClr val="tx1"/>
                </a:solidFill>
                <a:latin typeface="ScalaSansLF-Bold" panose="02000503060000020004" pitchFamily="2" charset="0"/>
              </a:defRPr>
            </a:lvl8pPr>
            <a:lvl9pPr marL="1828800" algn="l" defTabSz="787400" rtl="0" fontAlgn="base">
              <a:spcBef>
                <a:spcPct val="0"/>
              </a:spcBef>
              <a:spcAft>
                <a:spcPct val="0"/>
              </a:spcAft>
              <a:defRPr sz="3400">
                <a:solidFill>
                  <a:schemeClr val="tx1"/>
                </a:solidFill>
                <a:latin typeface="ScalaSansLF-Bold" panose="02000503060000020004" pitchFamily="2" charset="0"/>
              </a:defRPr>
            </a:lvl9pPr>
          </a:lstStyle>
          <a:p>
            <a:r>
              <a:rPr lang="en-US" altLang="en-US" sz="3000" dirty="0">
                <a:solidFill>
                  <a:schemeClr val="bg1"/>
                </a:solidFill>
                <a:latin typeface="Verdana" panose="020B0604030504040204" pitchFamily="34" charset="0"/>
              </a:rPr>
              <a:t>Influences:1939 New York Worlds Fair – </a:t>
            </a:r>
            <a:br>
              <a:rPr lang="en-US" altLang="en-US" sz="3000" dirty="0">
                <a:solidFill>
                  <a:schemeClr val="bg1"/>
                </a:solidFill>
                <a:latin typeface="Verdana" panose="020B0604030504040204" pitchFamily="34" charset="0"/>
              </a:rPr>
            </a:br>
            <a:r>
              <a:rPr lang="en-US" altLang="en-US" sz="3000" dirty="0">
                <a:solidFill>
                  <a:schemeClr val="bg1"/>
                </a:solidFill>
                <a:latin typeface="Verdana" panose="020B0604030504040204" pitchFamily="34" charset="0"/>
              </a:rPr>
              <a:t>GM’s 1939 </a:t>
            </a:r>
            <a:r>
              <a:rPr lang="en-US" altLang="en-US" sz="3000" dirty="0" err="1">
                <a:solidFill>
                  <a:schemeClr val="bg1"/>
                </a:solidFill>
                <a:latin typeface="Verdana" panose="020B0604030504040204" pitchFamily="34" charset="0"/>
              </a:rPr>
              <a:t>Futurama</a:t>
            </a:r>
            <a:r>
              <a:rPr lang="en-US" altLang="en-US" sz="3000" dirty="0">
                <a:solidFill>
                  <a:schemeClr val="bg1"/>
                </a:solidFill>
                <a:latin typeface="Verdana" panose="020B0604030504040204" pitchFamily="34" charset="0"/>
              </a:rPr>
              <a:t> Exhibit</a:t>
            </a:r>
          </a:p>
        </p:txBody>
      </p:sp>
      <p:pic>
        <p:nvPicPr>
          <p:cNvPr id="4" name="Picture 3"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082548"/>
            <a:ext cx="3214688" cy="4594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82548"/>
            <a:ext cx="5562600" cy="366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Grp="1" noChangeArrowheads="1"/>
          </p:cNvSpPr>
          <p:nvPr/>
        </p:nvSpPr>
        <p:spPr bwMode="auto">
          <a:xfrm>
            <a:off x="304800" y="4800473"/>
            <a:ext cx="4495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latin typeface="Verdana" panose="020B0604030504040204" pitchFamily="34" charset="0"/>
              </a:rPr>
              <a:t>Concept for car, bus and pedestrian only cities.  </a:t>
            </a:r>
          </a:p>
        </p:txBody>
      </p:sp>
      <p:sp>
        <p:nvSpPr>
          <p:cNvPr id="10" name="Rectangle 9"/>
          <p:cNvSpPr>
            <a:spLocks noGrp="1" noChangeArrowheads="1"/>
          </p:cNvSpPr>
          <p:nvPr/>
        </p:nvSpPr>
        <p:spPr bwMode="auto">
          <a:xfrm>
            <a:off x="4568032" y="5729160"/>
            <a:ext cx="449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smtClean="0">
                <a:latin typeface="Verdana" panose="020B0604030504040204" pitchFamily="34" charset="0"/>
              </a:rPr>
              <a:t>Imagined </a:t>
            </a:r>
            <a:r>
              <a:rPr lang="en-US" altLang="en-US" sz="2400" dirty="0">
                <a:latin typeface="Verdana" panose="020B0604030504040204" pitchFamily="34" charset="0"/>
              </a:rPr>
              <a:t>14 lane freeway interchanges.</a:t>
            </a:r>
          </a:p>
        </p:txBody>
      </p:sp>
    </p:spTree>
    <p:extLst>
      <p:ext uri="{BB962C8B-B14F-4D97-AF65-F5344CB8AC3E}">
        <p14:creationId xmlns:p14="http://schemas.microsoft.com/office/powerpoint/2010/main" val="336873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Angeles MTA (1951-1964)</a:t>
            </a:r>
            <a:endParaRPr lang="en-US" dirty="0"/>
          </a:p>
        </p:txBody>
      </p:sp>
      <p:pic>
        <p:nvPicPr>
          <p:cNvPr id="3" name="Picture 2" descr="LAMTA Embl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1628775"/>
            <a:ext cx="3154363" cy="21256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monor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600" y="1247775"/>
            <a:ext cx="5715000" cy="3057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3"/>
          <p:cNvSpPr txBox="1">
            <a:spLocks noChangeArrowheads="1"/>
          </p:cNvSpPr>
          <p:nvPr/>
        </p:nvSpPr>
        <p:spPr bwMode="auto">
          <a:xfrm>
            <a:off x="2362200" y="4295775"/>
            <a:ext cx="6604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buFontTx/>
              <a:buChar char="•"/>
            </a:pPr>
            <a:r>
              <a:rPr lang="en-US" altLang="en-US" sz="1600" dirty="0">
                <a:latin typeface="Verdana" panose="020B0604030504040204" pitchFamily="34" charset="0"/>
              </a:rPr>
              <a:t> Formed by the State in 1951 to study a monorail line from Long Beach to Panorama City </a:t>
            </a:r>
            <a:r>
              <a:rPr lang="en-US" altLang="en-US" sz="1600" dirty="0" smtClean="0">
                <a:latin typeface="Verdana" panose="020B0604030504040204" pitchFamily="34" charset="0"/>
              </a:rPr>
              <a:t>along </a:t>
            </a:r>
            <a:r>
              <a:rPr lang="en-US" altLang="en-US" sz="1600" dirty="0">
                <a:latin typeface="Verdana" panose="020B0604030504040204" pitchFamily="34" charset="0"/>
              </a:rPr>
              <a:t>the L.A. River. </a:t>
            </a:r>
          </a:p>
          <a:p>
            <a:pPr>
              <a:buFontTx/>
              <a:buChar char="•"/>
            </a:pPr>
            <a:r>
              <a:rPr lang="en-US" altLang="en-US" sz="1600" dirty="0">
                <a:latin typeface="Verdana" panose="020B0604030504040204" pitchFamily="34" charset="0"/>
              </a:rPr>
              <a:t> Seven Member governing board appointed by the Governor. </a:t>
            </a:r>
            <a:r>
              <a:rPr lang="en-US" altLang="en-US" sz="1600" dirty="0" smtClean="0">
                <a:latin typeface="Verdana" panose="020B0604030504040204" pitchFamily="34" charset="0"/>
              </a:rPr>
              <a:t>Powers </a:t>
            </a:r>
            <a:r>
              <a:rPr lang="en-US" altLang="en-US" sz="1600" dirty="0">
                <a:latin typeface="Verdana" panose="020B0604030504040204" pitchFamily="34" charset="0"/>
              </a:rPr>
              <a:t>expanded in 1954 to propose a new mass transit system for the region.</a:t>
            </a:r>
          </a:p>
          <a:p>
            <a:pPr>
              <a:buFontTx/>
              <a:buChar char="•"/>
            </a:pPr>
            <a:r>
              <a:rPr lang="en-US" altLang="en-US" sz="1600" dirty="0">
                <a:latin typeface="Verdana" panose="020B0604030504040204" pitchFamily="34" charset="0"/>
              </a:rPr>
              <a:t> Powers expanded again in 1957 allowing MTA to become a transit operator. </a:t>
            </a:r>
          </a:p>
          <a:p>
            <a:pPr>
              <a:buFontTx/>
              <a:buChar char="•"/>
            </a:pPr>
            <a:r>
              <a:rPr lang="en-US" altLang="en-US" sz="1600" dirty="0">
                <a:latin typeface="Verdana" panose="020B0604030504040204" pitchFamily="34" charset="0"/>
              </a:rPr>
              <a:t> Purchased Metropolitan Coach Lines (formerly Pacific Electric) and Los Angeles Transit Lines (formerly Los Angeles Railway), effective March 3, 1958. </a:t>
            </a:r>
          </a:p>
        </p:txBody>
      </p:sp>
    </p:spTree>
    <p:extLst>
      <p:ext uri="{BB962C8B-B14F-4D97-AF65-F5344CB8AC3E}">
        <p14:creationId xmlns:p14="http://schemas.microsoft.com/office/powerpoint/2010/main" val="1939502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3733800"/>
            <a:ext cx="4572000" cy="2990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MTA Rail Transit still operating in 1958</a:t>
            </a:r>
            <a:endParaRPr lang="en-US" dirty="0"/>
          </a:p>
        </p:txBody>
      </p:sp>
      <p:sp>
        <p:nvSpPr>
          <p:cNvPr id="3" name="Rectangle 2"/>
          <p:cNvSpPr>
            <a:spLocks noChangeArrowheads="1"/>
          </p:cNvSpPr>
          <p:nvPr/>
        </p:nvSpPr>
        <p:spPr bwMode="auto">
          <a:xfrm>
            <a:off x="419100" y="1295400"/>
            <a:ext cx="3810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66" tIns="39333" rIns="78666" bIns="39333"/>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lnSpc>
                <a:spcPct val="90000"/>
              </a:lnSpc>
            </a:pPr>
            <a:r>
              <a:rPr lang="en-US" altLang="en-US" sz="1600" dirty="0">
                <a:latin typeface="Verdana" panose="020B0604030504040204" pitchFamily="34" charset="0"/>
              </a:rPr>
              <a:t>From Pacific Electric (1898-1953) via Metropolitan Coach Lines (1953-1958):</a:t>
            </a:r>
          </a:p>
          <a:p>
            <a:pPr lvl="1">
              <a:lnSpc>
                <a:spcPct val="90000"/>
              </a:lnSpc>
            </a:pPr>
            <a:r>
              <a:rPr lang="en-US" altLang="en-US" sz="1600" dirty="0">
                <a:latin typeface="Verdana" panose="020B0604030504040204" pitchFamily="34" charset="0"/>
              </a:rPr>
              <a:t>Long Beach, San Pedro, Bellflower, Watts Local, and Catalina Terminal.  </a:t>
            </a:r>
          </a:p>
          <a:p>
            <a:pPr lvl="1">
              <a:lnSpc>
                <a:spcPct val="90000"/>
              </a:lnSpc>
            </a:pPr>
            <a:r>
              <a:rPr lang="en-US" altLang="en-US" sz="1600" i="1" dirty="0" smtClean="0">
                <a:latin typeface="Verdana" panose="020B0604030504040204" pitchFamily="34" charset="0"/>
              </a:rPr>
              <a:t>The last </a:t>
            </a:r>
            <a:r>
              <a:rPr lang="en-US" altLang="en-US" sz="1600" i="1" dirty="0">
                <a:latin typeface="Verdana" panose="020B0604030504040204" pitchFamily="34" charset="0"/>
              </a:rPr>
              <a:t>“Red Car” runs to Long Beach on April 9, 1961.</a:t>
            </a:r>
          </a:p>
          <a:p>
            <a:pPr>
              <a:lnSpc>
                <a:spcPct val="90000"/>
              </a:lnSpc>
              <a:buFontTx/>
              <a:buNone/>
            </a:pPr>
            <a:r>
              <a:rPr lang="en-US" altLang="en-US" sz="1600" dirty="0">
                <a:latin typeface="Verdana" panose="020B0604030504040204" pitchFamily="34" charset="0"/>
              </a:rPr>
              <a:t> </a:t>
            </a:r>
          </a:p>
          <a:p>
            <a:pPr>
              <a:lnSpc>
                <a:spcPct val="90000"/>
              </a:lnSpc>
            </a:pPr>
            <a:r>
              <a:rPr lang="en-US" altLang="en-US" sz="1600" dirty="0">
                <a:latin typeface="Verdana" panose="020B0604030504040204" pitchFamily="34" charset="0"/>
              </a:rPr>
              <a:t>From Los Angeles Railway (1895-1945) via Los Angeles Transit Lines (1945-1958):</a:t>
            </a:r>
          </a:p>
          <a:p>
            <a:pPr lvl="1">
              <a:lnSpc>
                <a:spcPct val="90000"/>
              </a:lnSpc>
            </a:pPr>
            <a:r>
              <a:rPr lang="en-US" altLang="en-US" sz="1600" dirty="0">
                <a:latin typeface="Verdana" panose="020B0604030504040204" pitchFamily="34" charset="0"/>
              </a:rPr>
              <a:t>West Jefferson Blvd &amp; Huntington Park (J), West Pico &amp; East 1</a:t>
            </a:r>
            <a:r>
              <a:rPr lang="en-US" altLang="en-US" sz="1600" baseline="30000" dirty="0">
                <a:latin typeface="Verdana" panose="020B0604030504040204" pitchFamily="34" charset="0"/>
              </a:rPr>
              <a:t>st</a:t>
            </a:r>
            <a:r>
              <a:rPr lang="en-US" altLang="en-US" sz="1600" dirty="0">
                <a:latin typeface="Verdana" panose="020B0604030504040204" pitchFamily="34" charset="0"/>
              </a:rPr>
              <a:t> St. (P), Whittier Blvd. &amp; West 3</a:t>
            </a:r>
            <a:r>
              <a:rPr lang="en-US" altLang="en-US" sz="1600" baseline="30000" dirty="0">
                <a:latin typeface="Verdana" panose="020B0604030504040204" pitchFamily="34" charset="0"/>
              </a:rPr>
              <a:t>rd</a:t>
            </a:r>
            <a:r>
              <a:rPr lang="en-US" altLang="en-US" sz="1600" dirty="0">
                <a:latin typeface="Verdana" panose="020B0604030504040204" pitchFamily="34" charset="0"/>
              </a:rPr>
              <a:t> St. (R), San Pedro St. &amp; Western Ave. (S), Vernon &amp; Vermont Ave (V).   </a:t>
            </a:r>
          </a:p>
          <a:p>
            <a:pPr lvl="1">
              <a:lnSpc>
                <a:spcPct val="90000"/>
              </a:lnSpc>
            </a:pPr>
            <a:r>
              <a:rPr lang="en-US" altLang="en-US" sz="1600" i="1" dirty="0" smtClean="0">
                <a:latin typeface="Verdana" panose="020B0604030504040204" pitchFamily="34" charset="0"/>
              </a:rPr>
              <a:t>The last </a:t>
            </a:r>
            <a:r>
              <a:rPr lang="en-US" altLang="en-US" sz="1600" i="1" dirty="0">
                <a:latin typeface="Verdana" panose="020B0604030504040204" pitchFamily="34" charset="0"/>
              </a:rPr>
              <a:t>“Yellow Car” runs on March 31, 1963.</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363" y="1219200"/>
            <a:ext cx="4605337" cy="355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629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Angeles MTA (1951-1964)</a:t>
            </a:r>
            <a:endParaRPr lang="en-US" dirty="0"/>
          </a:p>
        </p:txBody>
      </p:sp>
      <p:sp>
        <p:nvSpPr>
          <p:cNvPr id="3" name="Text Box 8"/>
          <p:cNvSpPr txBox="1">
            <a:spLocks noChangeArrowheads="1"/>
          </p:cNvSpPr>
          <p:nvPr/>
        </p:nvSpPr>
        <p:spPr bwMode="auto">
          <a:xfrm>
            <a:off x="2133600" y="3500438"/>
            <a:ext cx="70104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buFontTx/>
              <a:buChar char="•"/>
            </a:pPr>
            <a:r>
              <a:rPr lang="en-US" altLang="en-US" sz="1600" dirty="0">
                <a:latin typeface="Verdana" panose="020B0604030504040204" pitchFamily="34" charset="0"/>
              </a:rPr>
              <a:t> 1</a:t>
            </a:r>
            <a:r>
              <a:rPr lang="en-US" altLang="en-US" sz="1600" dirty="0" smtClean="0">
                <a:latin typeface="Verdana" panose="020B0604030504040204" pitchFamily="34" charset="0"/>
              </a:rPr>
              <a:t>954 </a:t>
            </a:r>
            <a:r>
              <a:rPr lang="en-US" altLang="en-US" sz="1600" dirty="0">
                <a:latin typeface="Verdana" panose="020B0604030504040204" pitchFamily="34" charset="0"/>
              </a:rPr>
              <a:t>study of one monorail line, 45 miles/$165 million, grows in 1960 to a 75 mile/$529 million monorail plan with elevated rail along Wilshire.</a:t>
            </a:r>
          </a:p>
          <a:p>
            <a:pPr>
              <a:buFontTx/>
              <a:buChar char="•"/>
            </a:pPr>
            <a:r>
              <a:rPr lang="en-US" altLang="en-US" sz="1600" dirty="0">
                <a:latin typeface="Verdana" panose="020B0604030504040204" pitchFamily="34" charset="0"/>
              </a:rPr>
              <a:t> Expanded monorail plan meets strong opposition from Valley Boulevard, Wilshire Corridor and </a:t>
            </a:r>
            <a:r>
              <a:rPr lang="en-US" altLang="en-US" sz="1600" dirty="0" smtClean="0">
                <a:latin typeface="Verdana" panose="020B0604030504040204" pitchFamily="34" charset="0"/>
              </a:rPr>
              <a:t>especially Beverly </a:t>
            </a:r>
            <a:r>
              <a:rPr lang="en-US" altLang="en-US" sz="1600" dirty="0">
                <a:latin typeface="Verdana" panose="020B0604030504040204" pitchFamily="34" charset="0"/>
              </a:rPr>
              <a:t>Hills. </a:t>
            </a:r>
          </a:p>
          <a:p>
            <a:pPr>
              <a:buFontTx/>
              <a:buChar char="•"/>
            </a:pPr>
            <a:r>
              <a:rPr lang="en-US" altLang="en-US" sz="1600" dirty="0">
                <a:latin typeface="Verdana" panose="020B0604030504040204" pitchFamily="34" charset="0"/>
              </a:rPr>
              <a:t> MTA’s plan is scaled down to a “Backbone Route” with subway under Wilshire Boulevard and at-grade rail to El Monte.</a:t>
            </a:r>
          </a:p>
          <a:p>
            <a:pPr>
              <a:buFontTx/>
              <a:buChar char="•"/>
            </a:pPr>
            <a:r>
              <a:rPr lang="en-US" altLang="en-US" sz="1600" dirty="0">
                <a:latin typeface="Verdana" panose="020B0604030504040204" pitchFamily="34" charset="0"/>
              </a:rPr>
              <a:t> </a:t>
            </a:r>
            <a:r>
              <a:rPr lang="en-US" altLang="en-US" sz="1600" dirty="0" err="1">
                <a:latin typeface="Verdana" panose="020B0604030504040204" pitchFamily="34" charset="0"/>
              </a:rPr>
              <a:t>Alweg</a:t>
            </a:r>
            <a:r>
              <a:rPr lang="en-US" altLang="en-US" sz="1600" dirty="0">
                <a:latin typeface="Verdana" panose="020B0604030504040204" pitchFamily="34" charset="0"/>
              </a:rPr>
              <a:t> and </a:t>
            </a:r>
            <a:r>
              <a:rPr lang="en-US" altLang="en-US" sz="1600" dirty="0" err="1">
                <a:latin typeface="Verdana" panose="020B0604030504040204" pitchFamily="34" charset="0"/>
              </a:rPr>
              <a:t>Goodell</a:t>
            </a:r>
            <a:r>
              <a:rPr lang="en-US" altLang="en-US" sz="1600" dirty="0">
                <a:latin typeface="Verdana" panose="020B0604030504040204" pitchFamily="34" charset="0"/>
              </a:rPr>
              <a:t> Monorail Co.’s release their own monorail plans and offer to build systems for “free” in exchange for next 40 years of MTA’s </a:t>
            </a:r>
            <a:r>
              <a:rPr lang="en-US" altLang="en-US" sz="1600" dirty="0" err="1">
                <a:latin typeface="Verdana" panose="020B0604030504040204" pitchFamily="34" charset="0"/>
              </a:rPr>
              <a:t>farebox</a:t>
            </a:r>
            <a:r>
              <a:rPr lang="en-US" altLang="en-US" sz="1600" dirty="0">
                <a:latin typeface="Verdana" panose="020B0604030504040204" pitchFamily="34" charset="0"/>
              </a:rPr>
              <a:t> revenue.</a:t>
            </a:r>
          </a:p>
          <a:p>
            <a:pPr>
              <a:buFontTx/>
              <a:buChar char="•"/>
            </a:pPr>
            <a:r>
              <a:rPr lang="en-US" altLang="en-US" sz="1600" dirty="0">
                <a:latin typeface="Verdana" panose="020B0604030504040204" pitchFamily="34" charset="0"/>
              </a:rPr>
              <a:t> MTA notifies private companies that any plan that does not include subway along the Wilshire route is unacceptable. MTA fails in its PR efforts with general public.</a:t>
            </a:r>
          </a:p>
        </p:txBody>
      </p:sp>
      <p:pic>
        <p:nvPicPr>
          <p:cNvPr id="4" name="Picture 3" descr="LAMTA 1954 Monorail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9848"/>
            <a:ext cx="17557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AMTA 1960 Plan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69848"/>
            <a:ext cx="3505200" cy="24495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AMTA Backbone Route 1961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69848"/>
            <a:ext cx="3200400" cy="241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451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Angeles MTA (1951-1964)</a:t>
            </a:r>
            <a:endParaRPr lang="en-US" dirty="0"/>
          </a:p>
        </p:txBody>
      </p:sp>
      <p:sp>
        <p:nvSpPr>
          <p:cNvPr id="3" name="Text Box 5"/>
          <p:cNvSpPr txBox="1">
            <a:spLocks noChangeArrowheads="1"/>
          </p:cNvSpPr>
          <p:nvPr/>
        </p:nvSpPr>
        <p:spPr bwMode="auto">
          <a:xfrm>
            <a:off x="2057400" y="3617054"/>
            <a:ext cx="68580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buFontTx/>
              <a:buChar char="•"/>
            </a:pPr>
            <a:r>
              <a:rPr lang="en-US" altLang="en-US" sz="1600" dirty="0">
                <a:latin typeface="Verdana" panose="020B0604030504040204" pitchFamily="34" charset="0"/>
              </a:rPr>
              <a:t> Politicians vociferously battle over if and how transit would be subsidized and what the very definition of subsidy really is. Public becomes thoroughly confused.</a:t>
            </a:r>
          </a:p>
          <a:p>
            <a:pPr>
              <a:buFontTx/>
              <a:buChar char="•"/>
            </a:pPr>
            <a:r>
              <a:rPr lang="en-US" altLang="en-US" sz="1600" dirty="0">
                <a:latin typeface="Verdana" panose="020B0604030504040204" pitchFamily="34" charset="0"/>
              </a:rPr>
              <a:t>The MTA, without the ability to tax, issue bonds, or take property via eminent domain, without the existence of any Federal or State capital assistance programs, </a:t>
            </a:r>
            <a:r>
              <a:rPr lang="en-US" altLang="en-US" sz="1600" dirty="0" smtClean="0">
                <a:latin typeface="Verdana" panose="020B0604030504040204" pitchFamily="34" charset="0"/>
              </a:rPr>
              <a:t>holds </a:t>
            </a:r>
            <a:r>
              <a:rPr lang="en-US" altLang="en-US" sz="1600" dirty="0">
                <a:latin typeface="Verdana" panose="020B0604030504040204" pitchFamily="34" charset="0"/>
              </a:rPr>
              <a:t>two subway groundbreaking ceremonies: in downtown with Gov. Edmund G. Brown on 1/12/62, and in Beverly Hills with </a:t>
            </a:r>
            <a:r>
              <a:rPr lang="en-US" altLang="en-US" sz="1600" dirty="0" smtClean="0">
                <a:latin typeface="Verdana" panose="020B0604030504040204" pitchFamily="34" charset="0"/>
              </a:rPr>
              <a:t>BH Mayor </a:t>
            </a:r>
            <a:r>
              <a:rPr lang="en-US" altLang="en-US" sz="1600" dirty="0">
                <a:latin typeface="Verdana" panose="020B0604030504040204" pitchFamily="34" charset="0"/>
              </a:rPr>
              <a:t>Jack Freeman, on 1/23/62.  </a:t>
            </a:r>
          </a:p>
          <a:p>
            <a:pPr>
              <a:buFontTx/>
              <a:buChar char="•"/>
            </a:pPr>
            <a:r>
              <a:rPr lang="en-US" altLang="en-US" sz="1600" dirty="0">
                <a:latin typeface="Verdana" panose="020B0604030504040204" pitchFamily="34" charset="0"/>
              </a:rPr>
              <a:t> State Sen. Rees (D-Beverly Hills) re-writes MTA legislation to give the transit agency the powers it was missing, re-launching it as the Southern California Rapid Transit District (SCRTD) in September 1964.</a:t>
            </a:r>
          </a:p>
        </p:txBody>
      </p:sp>
      <p:pic>
        <p:nvPicPr>
          <p:cNvPr id="4" name="Picture 3" descr="Wilshire Groundbreak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35792"/>
            <a:ext cx="6096000" cy="245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60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SCRTD (1964-1993)</a:t>
            </a:r>
            <a:endParaRPr lang="en-US" dirty="0"/>
          </a:p>
        </p:txBody>
      </p:sp>
      <p:sp>
        <p:nvSpPr>
          <p:cNvPr id="3" name="Text Box 6"/>
          <p:cNvSpPr txBox="1">
            <a:spLocks noChangeArrowheads="1"/>
          </p:cNvSpPr>
          <p:nvPr/>
        </p:nvSpPr>
        <p:spPr bwMode="auto">
          <a:xfrm>
            <a:off x="3822700" y="1524000"/>
            <a:ext cx="4876800"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buFontTx/>
              <a:buChar char="•"/>
            </a:pPr>
            <a:r>
              <a:rPr lang="en-US" altLang="en-US" sz="1600" dirty="0">
                <a:latin typeface="Verdana" panose="020B0604030504040204" pitchFamily="34" charset="0"/>
              </a:rPr>
              <a:t> New agency has an eleven member board appointed by local elected officials, the powers of eminent domain, taxation through local referendum, bond issuance, and creation of Benefit Assessment Districts. </a:t>
            </a:r>
          </a:p>
          <a:p>
            <a:pPr>
              <a:buFontTx/>
              <a:buChar char="•"/>
            </a:pPr>
            <a:r>
              <a:rPr lang="en-US" altLang="en-US" sz="1600" dirty="0">
                <a:latin typeface="Verdana" panose="020B0604030504040204" pitchFamily="34" charset="0"/>
              </a:rPr>
              <a:t> It is enthusiastically welcomed in an event at the Ambassador Hotel with 400 civic leaders.</a:t>
            </a:r>
          </a:p>
          <a:p>
            <a:pPr>
              <a:buFontTx/>
              <a:buChar char="•"/>
            </a:pPr>
            <a:r>
              <a:rPr lang="en-US" altLang="en-US" sz="1600" dirty="0">
                <a:latin typeface="Verdana" panose="020B0604030504040204" pitchFamily="34" charset="0"/>
              </a:rPr>
              <a:t> Takes its legislative charge to create a new mass transit system for Los Angeles seriously and goes to work marketing public transportation as a needed and necessary community asset.</a:t>
            </a:r>
          </a:p>
          <a:p>
            <a:pPr>
              <a:buFontTx/>
              <a:buChar char="•"/>
            </a:pPr>
            <a:r>
              <a:rPr lang="en-US" altLang="en-US" sz="1600" dirty="0">
                <a:latin typeface="Verdana" panose="020B0604030504040204" pitchFamily="34" charset="0"/>
              </a:rPr>
              <a:t> Federal government forms the Urban Mass Transit Administration in 1964 (now called the Federal Transportation Administration).</a:t>
            </a:r>
          </a:p>
          <a:p>
            <a:pPr>
              <a:buFontTx/>
              <a:buChar char="•"/>
            </a:pPr>
            <a:r>
              <a:rPr lang="en-US" altLang="en-US" sz="1600" dirty="0">
                <a:latin typeface="Verdana" panose="020B0604030504040204" pitchFamily="34" charset="0"/>
              </a:rPr>
              <a:t> Operates transit service in L.A., Orange, Riverside and San Bernardino counties.  </a:t>
            </a:r>
          </a:p>
          <a:p>
            <a:pPr>
              <a:buFontTx/>
              <a:buChar char="•"/>
            </a:pPr>
            <a:r>
              <a:rPr lang="en-US" altLang="en-US" sz="1600" dirty="0">
                <a:latin typeface="Verdana" panose="020B0604030504040204" pitchFamily="34" charset="0"/>
              </a:rPr>
              <a:t> Takes over 11 other failing or failed transit companies, standardizing routes and fares.  </a:t>
            </a:r>
          </a:p>
        </p:txBody>
      </p:sp>
      <p:pic>
        <p:nvPicPr>
          <p:cNvPr id="4" name="Picture 3" descr="RTD (first) Emblem (boomerang) 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 y="1166813"/>
            <a:ext cx="3352800" cy="2160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mblems - (sec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24366"/>
            <a:ext cx="2752725" cy="231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147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SCRTD (1964-1993)</a:t>
            </a:r>
            <a:endParaRPr lang="en-US" dirty="0"/>
          </a:p>
        </p:txBody>
      </p:sp>
      <p:pic>
        <p:nvPicPr>
          <p:cNvPr id="3" name="Picture 2" descr="SCRTD Plan Color 1968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069848"/>
            <a:ext cx="3048000" cy="23542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TD 1974 Plan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1069848"/>
            <a:ext cx="2895600" cy="2395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TD 1976 Sunset Coast Lines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900" y="1069848"/>
            <a:ext cx="3200400" cy="23717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139700" y="3508248"/>
            <a:ext cx="26670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r>
              <a:rPr lang="en-US" altLang="en-US" sz="1800">
                <a:latin typeface="ScalaSansLF-Regular" panose="02000503060000020004" pitchFamily="2" charset="0"/>
              </a:rPr>
              <a:t> </a:t>
            </a:r>
            <a:r>
              <a:rPr lang="en-US" altLang="en-US" sz="1800">
                <a:latin typeface="Verdana" panose="020B0604030504040204" pitchFamily="34" charset="0"/>
              </a:rPr>
              <a:t>1968 Plan -   </a:t>
            </a:r>
          </a:p>
          <a:p>
            <a:pPr>
              <a:buFontTx/>
              <a:buChar char="•"/>
            </a:pPr>
            <a:r>
              <a:rPr lang="en-US" altLang="en-US" sz="1800">
                <a:latin typeface="Verdana" panose="020B0604030504040204" pitchFamily="34" charset="0"/>
              </a:rPr>
              <a:t> Initial 62 mile system that could expand to 300 miles, projected cost of $2.5 billion, 8.5 year construction period.</a:t>
            </a:r>
          </a:p>
          <a:p>
            <a:pPr>
              <a:buFontTx/>
              <a:buChar char="•"/>
            </a:pPr>
            <a:r>
              <a:rPr lang="en-US" altLang="en-US" sz="1800">
                <a:latin typeface="Verdana" panose="020B0604030504040204" pitchFamily="34" charset="0"/>
              </a:rPr>
              <a:t> Rejected by voters, 44.8% yes.</a:t>
            </a:r>
          </a:p>
        </p:txBody>
      </p:sp>
      <p:sp>
        <p:nvSpPr>
          <p:cNvPr id="7" name="Text Box 12"/>
          <p:cNvSpPr txBox="1">
            <a:spLocks noChangeArrowheads="1"/>
          </p:cNvSpPr>
          <p:nvPr/>
        </p:nvSpPr>
        <p:spPr bwMode="auto">
          <a:xfrm>
            <a:off x="3111500" y="3508248"/>
            <a:ext cx="25908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r>
              <a:rPr lang="en-US" altLang="en-US" sz="1800">
                <a:latin typeface="ScalaSansLF-Regular" panose="02000503060000020004" pitchFamily="2" charset="0"/>
              </a:rPr>
              <a:t> </a:t>
            </a:r>
            <a:r>
              <a:rPr lang="en-US" altLang="en-US" sz="1800">
                <a:latin typeface="Verdana" panose="020B0604030504040204" pitchFamily="34" charset="0"/>
              </a:rPr>
              <a:t>1974 Plan –</a:t>
            </a:r>
          </a:p>
          <a:p>
            <a:pPr>
              <a:buFontTx/>
              <a:buChar char="•"/>
            </a:pPr>
            <a:r>
              <a:rPr lang="en-US" altLang="en-US" sz="1800">
                <a:latin typeface="Verdana" panose="020B0604030504040204" pitchFamily="34" charset="0"/>
              </a:rPr>
              <a:t> Initial 116 mile system that could eventually expand to a 250 miles, projected cost of $6.6 billion, 12 year construction period.</a:t>
            </a:r>
          </a:p>
          <a:p>
            <a:pPr>
              <a:buFontTx/>
              <a:buChar char="•"/>
            </a:pPr>
            <a:r>
              <a:rPr lang="en-US" altLang="en-US" sz="1800">
                <a:latin typeface="Verdana" panose="020B0604030504040204" pitchFamily="34" charset="0"/>
              </a:rPr>
              <a:t> Rejected by voters, 46.3% yes.</a:t>
            </a:r>
          </a:p>
        </p:txBody>
      </p:sp>
      <p:sp>
        <p:nvSpPr>
          <p:cNvPr id="8" name="Text Box 14"/>
          <p:cNvSpPr txBox="1">
            <a:spLocks noChangeArrowheads="1"/>
          </p:cNvSpPr>
          <p:nvPr/>
        </p:nvSpPr>
        <p:spPr bwMode="auto">
          <a:xfrm>
            <a:off x="6007100" y="3508248"/>
            <a:ext cx="28194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r>
              <a:rPr lang="en-US" altLang="en-US" sz="1800">
                <a:latin typeface="ScalaSansLF-Regular" panose="02000503060000020004" pitchFamily="2" charset="0"/>
              </a:rPr>
              <a:t> </a:t>
            </a:r>
            <a:r>
              <a:rPr lang="en-US" altLang="en-US" sz="1800">
                <a:latin typeface="Verdana" panose="020B0604030504040204" pitchFamily="34" charset="0"/>
              </a:rPr>
              <a:t>1976 “Baxter Ward” Plan –</a:t>
            </a:r>
          </a:p>
          <a:p>
            <a:pPr>
              <a:buFontTx/>
              <a:buChar char="•"/>
            </a:pPr>
            <a:r>
              <a:rPr lang="en-US" altLang="en-US" sz="1800">
                <a:latin typeface="Verdana" panose="020B0604030504040204" pitchFamily="34" charset="0"/>
              </a:rPr>
              <a:t> 281 mile system, 230 miles of elevated heavy rail and 51 miles of light rail, projected cost of $7.5 billion.</a:t>
            </a:r>
          </a:p>
          <a:p>
            <a:pPr>
              <a:buFontTx/>
              <a:buChar char="•"/>
            </a:pPr>
            <a:r>
              <a:rPr lang="en-US" altLang="en-US" sz="1800">
                <a:latin typeface="Verdana" panose="020B0604030504040204" pitchFamily="34" charset="0"/>
              </a:rPr>
              <a:t> Rejected by voters, 40.6% yes.</a:t>
            </a:r>
          </a:p>
        </p:txBody>
      </p:sp>
    </p:spTree>
    <p:extLst>
      <p:ext uri="{BB962C8B-B14F-4D97-AF65-F5344CB8AC3E}">
        <p14:creationId xmlns:p14="http://schemas.microsoft.com/office/powerpoint/2010/main" val="2535984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SCRTD (1964-1993)</a:t>
            </a:r>
            <a:endParaRPr lang="en-US" dirty="0"/>
          </a:p>
        </p:txBody>
      </p:sp>
      <p:sp>
        <p:nvSpPr>
          <p:cNvPr id="4" name="Rectangle 3"/>
          <p:cNvSpPr/>
          <p:nvPr/>
        </p:nvSpPr>
        <p:spPr>
          <a:xfrm>
            <a:off x="482600" y="1524000"/>
            <a:ext cx="8229600" cy="3791807"/>
          </a:xfrm>
          <a:prstGeom prst="rect">
            <a:avLst/>
          </a:prstGeom>
        </p:spPr>
        <p:txBody>
          <a:bodyPr wrap="square">
            <a:spAutoFit/>
          </a:bodyPr>
          <a:lstStyle/>
          <a:p>
            <a:pPr>
              <a:lnSpc>
                <a:spcPct val="80000"/>
              </a:lnSpc>
              <a:buFontTx/>
              <a:buNone/>
            </a:pPr>
            <a:r>
              <a:rPr lang="en-US" altLang="en-US" sz="2000" dirty="0"/>
              <a:t>Known for Innovations &amp; Special Services:</a:t>
            </a:r>
          </a:p>
          <a:p>
            <a:pPr marL="342900" indent="-342900">
              <a:lnSpc>
                <a:spcPct val="80000"/>
              </a:lnSpc>
              <a:buFont typeface="Arial" panose="020B0604020202020204" pitchFamily="34" charset="0"/>
              <a:buChar char="•"/>
            </a:pPr>
            <a:r>
              <a:rPr lang="en-US" altLang="en-US" sz="2000" dirty="0"/>
              <a:t>El Monte Busway HOV Project</a:t>
            </a:r>
          </a:p>
          <a:p>
            <a:pPr marL="342900" indent="-342900">
              <a:lnSpc>
                <a:spcPct val="80000"/>
              </a:lnSpc>
              <a:buFont typeface="Arial" panose="020B0604020202020204" pitchFamily="34" charset="0"/>
              <a:buChar char="•"/>
            </a:pPr>
            <a:r>
              <a:rPr lang="en-US" altLang="en-US" sz="2000" dirty="0"/>
              <a:t>Mini-Bus circulator routes and Freeway Flyer services</a:t>
            </a:r>
          </a:p>
          <a:p>
            <a:pPr marL="342900" indent="-342900">
              <a:lnSpc>
                <a:spcPct val="80000"/>
              </a:lnSpc>
              <a:buFont typeface="Arial" panose="020B0604020202020204" pitchFamily="34" charset="0"/>
              <a:buChar char="•"/>
            </a:pPr>
            <a:r>
              <a:rPr lang="en-US" altLang="en-US" sz="2000" dirty="0"/>
              <a:t>Bus Technology</a:t>
            </a:r>
          </a:p>
          <a:p>
            <a:pPr marL="742950" lvl="1" indent="-285750">
              <a:lnSpc>
                <a:spcPct val="80000"/>
              </a:lnSpc>
              <a:buFont typeface="Arial" panose="020B0604020202020204" pitchFamily="34" charset="0"/>
              <a:buChar char="•"/>
            </a:pPr>
            <a:r>
              <a:rPr lang="en-US" altLang="en-US" sz="2000" dirty="0"/>
              <a:t>In-house Air Quality Testing lab</a:t>
            </a:r>
          </a:p>
          <a:p>
            <a:pPr marL="742950" lvl="1" indent="-285750">
              <a:lnSpc>
                <a:spcPct val="80000"/>
              </a:lnSpc>
              <a:buFont typeface="Arial" panose="020B0604020202020204" pitchFamily="34" charset="0"/>
              <a:buChar char="•"/>
            </a:pPr>
            <a:r>
              <a:rPr lang="en-US" altLang="en-US" sz="2000" dirty="0"/>
              <a:t>1974 FTA/California Steam Bus project</a:t>
            </a:r>
          </a:p>
          <a:p>
            <a:pPr marL="742950" lvl="1" indent="-285750">
              <a:lnSpc>
                <a:spcPct val="80000"/>
              </a:lnSpc>
              <a:buFont typeface="Arial" panose="020B0604020202020204" pitchFamily="34" charset="0"/>
              <a:buChar char="•"/>
            </a:pPr>
            <a:r>
              <a:rPr lang="en-US" altLang="en-US" sz="2000" dirty="0"/>
              <a:t>Particulate traps, alternative fuels</a:t>
            </a:r>
          </a:p>
          <a:p>
            <a:pPr marL="742950" lvl="1" indent="-285750">
              <a:lnSpc>
                <a:spcPct val="80000"/>
              </a:lnSpc>
              <a:buFont typeface="Arial" panose="020B0604020202020204" pitchFamily="34" charset="0"/>
              <a:buChar char="•"/>
            </a:pPr>
            <a:r>
              <a:rPr lang="en-US" altLang="en-US" sz="2000" dirty="0"/>
              <a:t>Double Deck and Articulated buses</a:t>
            </a:r>
          </a:p>
          <a:p>
            <a:pPr marL="742950" lvl="1" indent="-285750">
              <a:lnSpc>
                <a:spcPct val="80000"/>
              </a:lnSpc>
              <a:buFont typeface="Arial" panose="020B0604020202020204" pitchFamily="34" charset="0"/>
              <a:buChar char="•"/>
            </a:pPr>
            <a:r>
              <a:rPr lang="en-US" altLang="en-US" sz="2000" dirty="0"/>
              <a:t>First large scale wheel chair lift equipped bus order in history</a:t>
            </a:r>
          </a:p>
          <a:p>
            <a:pPr marL="342900" indent="-342900">
              <a:lnSpc>
                <a:spcPct val="80000"/>
              </a:lnSpc>
              <a:buFont typeface="Arial" panose="020B0604020202020204" pitchFamily="34" charset="0"/>
              <a:buChar char="•"/>
            </a:pPr>
            <a:r>
              <a:rPr lang="en-US" altLang="en-US" sz="2000" dirty="0"/>
              <a:t>Bus Scheduling and System Grid design</a:t>
            </a:r>
          </a:p>
          <a:p>
            <a:pPr marL="342900" indent="-342900">
              <a:lnSpc>
                <a:spcPct val="80000"/>
              </a:lnSpc>
              <a:buFont typeface="Arial" panose="020B0604020202020204" pitchFamily="34" charset="0"/>
              <a:buChar char="•"/>
            </a:pPr>
            <a:r>
              <a:rPr lang="en-US" altLang="en-US" sz="2000" dirty="0"/>
              <a:t>Technology – Robotic Parts Delivery, Pre-GPS Radio tracking system</a:t>
            </a:r>
          </a:p>
          <a:p>
            <a:pPr marL="342900" indent="-342900">
              <a:lnSpc>
                <a:spcPct val="80000"/>
              </a:lnSpc>
              <a:buFont typeface="Arial" panose="020B0604020202020204" pitchFamily="34" charset="0"/>
              <a:buChar char="•"/>
            </a:pPr>
            <a:r>
              <a:rPr lang="en-US" altLang="en-US" sz="2000" dirty="0"/>
              <a:t>FFGA for Metro Rail Subway Project &amp; Construction</a:t>
            </a:r>
          </a:p>
          <a:p>
            <a:pPr marL="342900" indent="-342900">
              <a:lnSpc>
                <a:spcPct val="80000"/>
              </a:lnSpc>
              <a:buFont typeface="Arial" panose="020B0604020202020204" pitchFamily="34" charset="0"/>
              <a:buChar char="•"/>
            </a:pPr>
            <a:r>
              <a:rPr lang="en-US" altLang="en-US" sz="2000" dirty="0"/>
              <a:t>Rail Start up for the first new Light Rail Line &amp; Subway Line</a:t>
            </a:r>
          </a:p>
          <a:p>
            <a:pPr marL="342900" indent="-342900">
              <a:lnSpc>
                <a:spcPct val="80000"/>
              </a:lnSpc>
              <a:buFont typeface="Arial" panose="020B0604020202020204" pitchFamily="34" charset="0"/>
              <a:buChar char="•"/>
            </a:pPr>
            <a:r>
              <a:rPr lang="en-US" altLang="en-US" sz="2000" dirty="0"/>
              <a:t>Earthquake service, Civil Unrest service, Papal Visit, 1984 International Olympic Games, and coordinating other large scale special events.</a:t>
            </a:r>
          </a:p>
        </p:txBody>
      </p:sp>
    </p:spTree>
    <p:extLst>
      <p:ext uri="{BB962C8B-B14F-4D97-AF65-F5344CB8AC3E}">
        <p14:creationId xmlns:p14="http://schemas.microsoft.com/office/powerpoint/2010/main" val="296268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Los Angeles Transit History</a:t>
            </a:r>
            <a:endParaRPr lang="en-US" dirty="0"/>
          </a:p>
        </p:txBody>
      </p:sp>
      <p:sp>
        <p:nvSpPr>
          <p:cNvPr id="6" name="Text Placeholder 5"/>
          <p:cNvSpPr>
            <a:spLocks noGrp="1"/>
          </p:cNvSpPr>
          <p:nvPr>
            <p:ph type="body" idx="1"/>
          </p:nvPr>
        </p:nvSpPr>
        <p:spPr/>
        <p:txBody>
          <a:bodyPr/>
          <a:lstStyle/>
          <a:p>
            <a:r>
              <a:rPr lang="en-US" dirty="0" smtClean="0"/>
              <a:t>Matt Barrett, Director, Research Library &amp; Records</a:t>
            </a:r>
            <a:endParaRPr lang="en-US" dirty="0"/>
          </a:p>
        </p:txBody>
      </p:sp>
    </p:spTree>
    <p:extLst>
      <p:ext uri="{BB962C8B-B14F-4D97-AF65-F5344CB8AC3E}">
        <p14:creationId xmlns:p14="http://schemas.microsoft.com/office/powerpoint/2010/main" val="2490605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SCRTD (1964-1993)</a:t>
            </a:r>
            <a:endParaRPr lang="en-US" dirty="0"/>
          </a:p>
        </p:txBody>
      </p:sp>
      <p:pic>
        <p:nvPicPr>
          <p:cNvPr id="3" name="Picture 2" descr="El Monte Busway- 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3039935"/>
            <a:ext cx="3048000" cy="1885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Upton- El Monte Station -4 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1700" y="1152397"/>
            <a:ext cx="3048000" cy="19002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inibus- Note DW&amp;P Bld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3400" y="3052635"/>
            <a:ext cx="2832100" cy="18476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Olympics emblem- 3562 at Colise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300" y="1187323"/>
            <a:ext cx="2743200" cy="1889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Olympics emblem on #8904 w-Colise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000" y="3193923"/>
            <a:ext cx="2743200"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9202 at LAUS May 197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3400" y="1177130"/>
            <a:ext cx="2819400" cy="20685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9911 (9900 series) double-de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9000" y="4706937"/>
            <a:ext cx="3060700" cy="21383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0700" y="4900332"/>
            <a:ext cx="2819400" cy="191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7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Los Angeles County Transportation Commission (1977-1993)</a:t>
            </a:r>
            <a:endParaRPr lang="en-US" dirty="0"/>
          </a:p>
        </p:txBody>
      </p:sp>
      <p:sp>
        <p:nvSpPr>
          <p:cNvPr id="3" name="Rectangle 2"/>
          <p:cNvSpPr>
            <a:spLocks noChangeArrowheads="1"/>
          </p:cNvSpPr>
          <p:nvPr/>
        </p:nvSpPr>
        <p:spPr bwMode="auto">
          <a:xfrm>
            <a:off x="228600" y="2438400"/>
            <a:ext cx="4572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66" tIns="39333" rIns="78666" bIns="39333"/>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spcBef>
                <a:spcPct val="0"/>
              </a:spcBef>
            </a:pPr>
            <a:r>
              <a:rPr lang="en-US" altLang="en-US" sz="1600">
                <a:latin typeface="Verdana" panose="020B0604030504040204" pitchFamily="34" charset="0"/>
              </a:rPr>
              <a:t>State creates the Los Angeles County Transportation Commission (LACTC) in 1976 to coordinate between municipal transit operators and SCRTD, plan countywide transportation improvements and ensure efficient use of local, state and federal transportation funding.</a:t>
            </a:r>
          </a:p>
          <a:p>
            <a:pPr>
              <a:spcBef>
                <a:spcPct val="0"/>
              </a:spcBef>
            </a:pPr>
            <a:endParaRPr lang="en-US" altLang="en-US" sz="1600">
              <a:latin typeface="Verdana" panose="020B0604030504040204" pitchFamily="34" charset="0"/>
            </a:endParaRPr>
          </a:p>
          <a:p>
            <a:pPr>
              <a:spcBef>
                <a:spcPct val="0"/>
              </a:spcBef>
            </a:pPr>
            <a:r>
              <a:rPr lang="en-US" altLang="en-US" sz="1600">
                <a:latin typeface="Verdana" panose="020B0604030504040204" pitchFamily="34" charset="0"/>
              </a:rPr>
              <a:t>In 1980, a majority of Los Angeles County voters approve Proposition A (54.3%), a half cent sales tax for transportation improvements, 35% of revenue is dedicated for rail construction.</a:t>
            </a:r>
          </a:p>
        </p:txBody>
      </p:sp>
      <p:pic>
        <p:nvPicPr>
          <p:cNvPr id="4" name="Picture 3" descr="LACTC 1980 Prop A Map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19200"/>
            <a:ext cx="4281488"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3657600" y="6324600"/>
            <a:ext cx="5289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r>
              <a:rPr lang="en-US" altLang="en-US" sz="1400">
                <a:latin typeface="Verdana" panose="020B0604030504040204" pitchFamily="34" charset="0"/>
              </a:rPr>
              <a:t>Map from 1980 Proposition A voter information materials</a:t>
            </a:r>
          </a:p>
        </p:txBody>
      </p:sp>
      <p:pic>
        <p:nvPicPr>
          <p:cNvPr id="6" name="Picture 5" descr="LACTC Embl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19200"/>
            <a:ext cx="1125538"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12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Los Angeles County Transportation Commission (1977-1993)</a:t>
            </a:r>
            <a:endParaRPr lang="en-US" dirty="0"/>
          </a:p>
        </p:txBody>
      </p:sp>
      <p:sp>
        <p:nvSpPr>
          <p:cNvPr id="3" name="Rectangle 2"/>
          <p:cNvSpPr>
            <a:spLocks noChangeArrowheads="1"/>
          </p:cNvSpPr>
          <p:nvPr/>
        </p:nvSpPr>
        <p:spPr bwMode="auto">
          <a:xfrm>
            <a:off x="152400" y="1143000"/>
            <a:ext cx="3810000" cy="47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buFontTx/>
              <a:buChar char="•"/>
            </a:pPr>
            <a:r>
              <a:rPr lang="en-US" altLang="en-US" sz="1800">
                <a:latin typeface="ScalaSansLF-Bold" panose="02000503060000020004" pitchFamily="2" charset="0"/>
              </a:rPr>
              <a:t>  </a:t>
            </a:r>
            <a:r>
              <a:rPr lang="en-US" altLang="en-US" sz="1600">
                <a:latin typeface="Verdana" panose="020B0604030504040204" pitchFamily="34" charset="0"/>
              </a:rPr>
              <a:t>A second half-cent sales tax for transportation, Proposition C, was approved by a majority of Los Angeles County voters (50.4%) in 1990, along with propositions 108, 111 and 116.  </a:t>
            </a:r>
          </a:p>
          <a:p>
            <a:pPr>
              <a:buFontTx/>
              <a:buChar char="•"/>
            </a:pPr>
            <a:endParaRPr lang="en-US" altLang="en-US" sz="1600">
              <a:latin typeface="Verdana" panose="020B0604030504040204" pitchFamily="34" charset="0"/>
            </a:endParaRPr>
          </a:p>
          <a:p>
            <a:pPr>
              <a:buFontTx/>
              <a:buChar char="•"/>
            </a:pPr>
            <a:r>
              <a:rPr lang="en-US" altLang="en-US" sz="1600">
                <a:latin typeface="Verdana" panose="020B0604030504040204" pitchFamily="34" charset="0"/>
              </a:rPr>
              <a:t>  The Transportation Commission begins negotiations with Southern Pacific, the parent company of the former Pacific Electric system, to acquire 450 miles of right-of-way in Southern California.  The parties eventually agree on a purchase price of $980 million in 1992. The commuter rail system known as Metrolink is born and spun off as an independent five-county joint powers authority.  </a:t>
            </a:r>
          </a:p>
        </p:txBody>
      </p:sp>
      <p:pic>
        <p:nvPicPr>
          <p:cNvPr id="4" name="Picture 3" descr="RightsofW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219200"/>
            <a:ext cx="5181600" cy="39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572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Merging Transit with Transportation</a:t>
            </a:r>
            <a:endParaRPr lang="en-US" dirty="0"/>
          </a:p>
        </p:txBody>
      </p:sp>
      <p:sp>
        <p:nvSpPr>
          <p:cNvPr id="3" name="Rectangle 2"/>
          <p:cNvSpPr>
            <a:spLocks noChangeArrowheads="1"/>
          </p:cNvSpPr>
          <p:nvPr/>
        </p:nvSpPr>
        <p:spPr bwMode="auto">
          <a:xfrm>
            <a:off x="469900" y="1344549"/>
            <a:ext cx="80010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buFontTx/>
              <a:buChar char="•"/>
            </a:pPr>
            <a:r>
              <a:rPr lang="en-US" altLang="en-US" sz="1600" dirty="0">
                <a:latin typeface="Verdana" panose="020B0604030504040204" pitchFamily="34" charset="0"/>
              </a:rPr>
              <a:t>1988, the two agencies agree on an eight-point plan that includes consolidating all rail construction under a single third entity, naming the lines the Metro Red Line, Metro Blue Line and Metro Green Line, and open discussion of an eventual merger.</a:t>
            </a:r>
          </a:p>
          <a:p>
            <a:pPr>
              <a:buFontTx/>
              <a:buChar char="•"/>
            </a:pPr>
            <a:endParaRPr lang="en-US" altLang="en-US" sz="1600" dirty="0">
              <a:latin typeface="Verdana" panose="020B0604030504040204" pitchFamily="34" charset="0"/>
            </a:endParaRPr>
          </a:p>
          <a:p>
            <a:pPr>
              <a:buFontTx/>
              <a:buChar char="•"/>
            </a:pPr>
            <a:r>
              <a:rPr lang="en-US" altLang="en-US" sz="1600" dirty="0">
                <a:latin typeface="Verdana" panose="020B0604030504040204" pitchFamily="34" charset="0"/>
              </a:rPr>
              <a:t>1992, the Governor signs AB152 (Katz) that creates the Los Angeles County Metropolitan Transportation Authority, also known as MTA or Metro, effective February 1, 1993.  It becomes a planning, funding, construction, and operating multi-modal “super agency” for Los Angeles County.</a:t>
            </a:r>
          </a:p>
        </p:txBody>
      </p:sp>
      <p:pic>
        <p:nvPicPr>
          <p:cNvPr id="4" name="Picture 3" descr="Red Line openi 1-30-93 Gov Wilson  M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3500" y="3886200"/>
            <a:ext cx="2362200" cy="1614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orwalk in m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300" y="3886200"/>
            <a:ext cx="3932238"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ew 237"/>
          <p:cNvPicPr>
            <a:picLocks noChangeAspect="1" noChangeArrowheads="1"/>
          </p:cNvPicPr>
          <p:nvPr/>
        </p:nvPicPr>
        <p:blipFill>
          <a:blip r:embed="rId4" cstate="print">
            <a:extLst>
              <a:ext uri="{28A0092B-C50C-407E-A947-70E740481C1C}">
                <a14:useLocalDpi xmlns:a14="http://schemas.microsoft.com/office/drawing/2010/main" val="0"/>
              </a:ext>
            </a:extLst>
          </a:blip>
          <a:srcRect l="22769" r="16695" b="4846"/>
          <a:stretch>
            <a:fillRect/>
          </a:stretch>
        </p:blipFill>
        <p:spPr bwMode="auto">
          <a:xfrm>
            <a:off x="469900" y="3886200"/>
            <a:ext cx="2198688"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7150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Metro</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57198"/>
            <a:ext cx="3124200" cy="18176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50848"/>
            <a:ext cx="2895600"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1"/>
          <p:cNvSpPr txBox="1">
            <a:spLocks noChangeArrowheads="1"/>
          </p:cNvSpPr>
          <p:nvPr/>
        </p:nvSpPr>
        <p:spPr bwMode="auto">
          <a:xfrm>
            <a:off x="3581400" y="1069848"/>
            <a:ext cx="166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lgn="ctr" eaLnBrk="0" hangingPunct="0"/>
            <a:r>
              <a:rPr lang="en-US" altLang="en-US" sz="2000">
                <a:latin typeface="ScalaSansLF-Regular" panose="02000503060000020004" pitchFamily="2" charset="0"/>
              </a:rPr>
              <a:t>Metro Local</a:t>
            </a:r>
          </a:p>
        </p:txBody>
      </p:sp>
      <p:sp>
        <p:nvSpPr>
          <p:cNvPr id="6" name="Text Box 12"/>
          <p:cNvSpPr txBox="1">
            <a:spLocks noChangeArrowheads="1"/>
          </p:cNvSpPr>
          <p:nvPr/>
        </p:nvSpPr>
        <p:spPr bwMode="auto">
          <a:xfrm>
            <a:off x="6400800" y="1069848"/>
            <a:ext cx="197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lgn="ctr" eaLnBrk="0" hangingPunct="0"/>
            <a:r>
              <a:rPr lang="en-US" altLang="en-US" sz="2000">
                <a:latin typeface="ScalaSansLF-Regular" panose="02000503060000020004" pitchFamily="2" charset="0"/>
              </a:rPr>
              <a:t>Metro Express</a:t>
            </a:r>
          </a:p>
        </p:txBody>
      </p:sp>
      <p:sp>
        <p:nvSpPr>
          <p:cNvPr id="7" name="Text Box 13"/>
          <p:cNvSpPr txBox="1">
            <a:spLocks noChangeArrowheads="1"/>
          </p:cNvSpPr>
          <p:nvPr/>
        </p:nvSpPr>
        <p:spPr bwMode="auto">
          <a:xfrm>
            <a:off x="685800" y="3584448"/>
            <a:ext cx="197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eaLnBrk="0" hangingPunct="0"/>
            <a:r>
              <a:rPr lang="en-US" altLang="en-US" sz="2000">
                <a:latin typeface="ScalaSansLF-Regular" panose="02000503060000020004" pitchFamily="2" charset="0"/>
              </a:rPr>
              <a:t>Metro Light Rail</a:t>
            </a:r>
          </a:p>
        </p:txBody>
      </p:sp>
      <p:sp>
        <p:nvSpPr>
          <p:cNvPr id="8" name="Text Box 14"/>
          <p:cNvSpPr txBox="1">
            <a:spLocks noChangeArrowheads="1"/>
          </p:cNvSpPr>
          <p:nvPr/>
        </p:nvSpPr>
        <p:spPr bwMode="auto">
          <a:xfrm>
            <a:off x="609600" y="1069848"/>
            <a:ext cx="197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lgn="ctr" eaLnBrk="0" hangingPunct="0"/>
            <a:r>
              <a:rPr lang="en-US" altLang="en-US" sz="2000">
                <a:latin typeface="ScalaSansLF-Regular" panose="02000503060000020004" pitchFamily="2" charset="0"/>
              </a:rPr>
              <a:t>Metro Rapid</a:t>
            </a:r>
          </a:p>
        </p:txBody>
      </p:sp>
      <p:sp>
        <p:nvSpPr>
          <p:cNvPr id="9" name="Text Box 15"/>
          <p:cNvSpPr txBox="1">
            <a:spLocks noChangeArrowheads="1"/>
          </p:cNvSpPr>
          <p:nvPr/>
        </p:nvSpPr>
        <p:spPr bwMode="auto">
          <a:xfrm>
            <a:off x="3429000" y="3584448"/>
            <a:ext cx="2154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lgn="ctr" eaLnBrk="0" hangingPunct="0"/>
            <a:r>
              <a:rPr lang="en-US" altLang="en-US" sz="2000">
                <a:latin typeface="ScalaSansLF-Regular" panose="02000503060000020004" pitchFamily="2" charset="0"/>
              </a:rPr>
              <a:t>Metro Heavy Rail</a:t>
            </a: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965448"/>
            <a:ext cx="2895600" cy="19542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965448"/>
            <a:ext cx="2743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1450848"/>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965448"/>
            <a:ext cx="2971800" cy="20050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2"/>
          <p:cNvSpPr txBox="1">
            <a:spLocks noChangeArrowheads="1"/>
          </p:cNvSpPr>
          <p:nvPr/>
        </p:nvSpPr>
        <p:spPr bwMode="auto">
          <a:xfrm>
            <a:off x="6477000" y="3584448"/>
            <a:ext cx="2154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lgn="ctr" eaLnBrk="0" hangingPunct="0"/>
            <a:r>
              <a:rPr lang="en-US" altLang="en-US" sz="2000">
                <a:latin typeface="ScalaSansLF-Regular" panose="02000503060000020004" pitchFamily="2" charset="0"/>
              </a:rPr>
              <a:t>Metro Busway</a:t>
            </a:r>
          </a:p>
        </p:txBody>
      </p:sp>
    </p:spTree>
    <p:extLst>
      <p:ext uri="{BB962C8B-B14F-4D97-AF65-F5344CB8AC3E}">
        <p14:creationId xmlns:p14="http://schemas.microsoft.com/office/powerpoint/2010/main" val="2140144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Timelines</a:t>
            </a:r>
            <a:endParaRPr lang="en-US" dirty="0"/>
          </a:p>
        </p:txBody>
      </p:sp>
      <p:sp>
        <p:nvSpPr>
          <p:cNvPr id="3" name="Rectangle 2"/>
          <p:cNvSpPr>
            <a:spLocks noGrp="1" noChangeArrowheads="1"/>
          </p:cNvSpPr>
          <p:nvPr/>
        </p:nvSpPr>
        <p:spPr bwMode="auto">
          <a:xfrm>
            <a:off x="609600" y="1219200"/>
            <a:ext cx="7924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altLang="en-US" sz="2000" dirty="0" smtClean="0">
                <a:latin typeface="Verdana" panose="020B0604030504040204" pitchFamily="34" charset="0"/>
              </a:rPr>
              <a:t>For general comparison purposes, MAX participant transit system development timelines found online:</a:t>
            </a:r>
          </a:p>
          <a:p>
            <a:pPr>
              <a:lnSpc>
                <a:spcPct val="80000"/>
              </a:lnSpc>
            </a:pPr>
            <a:endParaRPr lang="en-US" altLang="en-US" sz="1800" dirty="0" smtClean="0">
              <a:latin typeface="Verdana" panose="020B0604030504040204" pitchFamily="34" charset="0"/>
              <a:hlinkClick r:id="rId2"/>
            </a:endParaRPr>
          </a:p>
          <a:p>
            <a:pPr>
              <a:lnSpc>
                <a:spcPct val="80000"/>
              </a:lnSpc>
            </a:pPr>
            <a:r>
              <a:rPr lang="en-US" altLang="en-US" sz="1800" dirty="0" smtClean="0">
                <a:latin typeface="Verdana" panose="020B0604030504040204" pitchFamily="34" charset="0"/>
              </a:rPr>
              <a:t>Los Angeles Metro: </a:t>
            </a:r>
            <a:r>
              <a:rPr lang="en-US" altLang="en-US" sz="1800" dirty="0" smtClean="0">
                <a:latin typeface="Verdana" panose="020B0604030504040204" pitchFamily="34" charset="0"/>
                <a:hlinkClick r:id="rId2"/>
              </a:rPr>
              <a:t>Los Angeles Transit History Timeline</a:t>
            </a:r>
            <a:endParaRPr lang="en-US" altLang="en-US" sz="1800" dirty="0" smtClean="0">
              <a:latin typeface="Verdana" panose="020B0604030504040204" pitchFamily="34" charset="0"/>
            </a:endParaRPr>
          </a:p>
          <a:p>
            <a:pPr>
              <a:lnSpc>
                <a:spcPct val="80000"/>
              </a:lnSpc>
            </a:pPr>
            <a:r>
              <a:rPr lang="en-US" altLang="en-US" sz="1800" dirty="0" smtClean="0">
                <a:latin typeface="Verdana" panose="020B0604030504040204" pitchFamily="34" charset="0"/>
              </a:rPr>
              <a:t>Atlanta MARTA: </a:t>
            </a:r>
            <a:r>
              <a:rPr lang="en-US" altLang="en-US" sz="1800" dirty="0" smtClean="0">
                <a:latin typeface="Verdana" panose="020B0604030504040204" pitchFamily="34" charset="0"/>
                <a:hlinkClick r:id="rId3"/>
              </a:rPr>
              <a:t>Tracing a History of Atlanta’s Public Transit</a:t>
            </a:r>
            <a:endParaRPr lang="en-US" altLang="en-US" sz="1800" dirty="0" smtClean="0">
              <a:latin typeface="Verdana" panose="020B0604030504040204" pitchFamily="34" charset="0"/>
            </a:endParaRPr>
          </a:p>
          <a:p>
            <a:pPr>
              <a:lnSpc>
                <a:spcPct val="80000"/>
              </a:lnSpc>
            </a:pPr>
            <a:r>
              <a:rPr lang="en-US" altLang="en-US" sz="1800" dirty="0" smtClean="0">
                <a:latin typeface="Verdana" panose="020B0604030504040204" pitchFamily="34" charset="0"/>
              </a:rPr>
              <a:t>Dallas DART: </a:t>
            </a:r>
            <a:r>
              <a:rPr lang="en-US" altLang="en-US" sz="1800" dirty="0" smtClean="0">
                <a:latin typeface="Verdana" panose="020B0604030504040204" pitchFamily="34" charset="0"/>
                <a:hlinkClick r:id="rId4"/>
              </a:rPr>
              <a:t>DART History</a:t>
            </a:r>
            <a:endParaRPr lang="en-US" altLang="en-US" sz="1800" dirty="0" smtClean="0">
              <a:latin typeface="Verdana" panose="020B0604030504040204" pitchFamily="34" charset="0"/>
            </a:endParaRPr>
          </a:p>
          <a:p>
            <a:pPr>
              <a:lnSpc>
                <a:spcPct val="80000"/>
              </a:lnSpc>
            </a:pPr>
            <a:r>
              <a:rPr lang="en-US" altLang="en-US" sz="1800" dirty="0" smtClean="0">
                <a:latin typeface="Verdana" panose="020B0604030504040204" pitchFamily="34" charset="0"/>
              </a:rPr>
              <a:t>Denver RTD: </a:t>
            </a:r>
            <a:r>
              <a:rPr lang="en-US" altLang="en-US" sz="1800" dirty="0" smtClean="0">
                <a:latin typeface="Verdana" panose="020B0604030504040204" pitchFamily="34" charset="0"/>
                <a:hlinkClick r:id="rId5"/>
              </a:rPr>
              <a:t>Fastracks Project History</a:t>
            </a:r>
            <a:endParaRPr lang="en-US" altLang="en-US" sz="1800" dirty="0" smtClean="0">
              <a:latin typeface="Verdana" panose="020B0604030504040204" pitchFamily="34" charset="0"/>
            </a:endParaRPr>
          </a:p>
          <a:p>
            <a:pPr>
              <a:lnSpc>
                <a:spcPct val="80000"/>
              </a:lnSpc>
            </a:pPr>
            <a:endParaRPr lang="en-US" altLang="en-US" sz="2000" dirty="0" smtClean="0">
              <a:latin typeface="Verdana" panose="020B0604030504040204" pitchFamily="34" charset="0"/>
            </a:endParaRPr>
          </a:p>
          <a:p>
            <a:pPr>
              <a:lnSpc>
                <a:spcPct val="80000"/>
              </a:lnSpc>
            </a:pPr>
            <a:endParaRPr lang="en-US" altLang="en-US" sz="2000" dirty="0">
              <a:latin typeface="Verdana" panose="020B0604030504040204" pitchFamily="34" charset="0"/>
            </a:endParaRPr>
          </a:p>
        </p:txBody>
      </p:sp>
    </p:spTree>
    <p:extLst>
      <p:ext uri="{BB962C8B-B14F-4D97-AF65-F5344CB8AC3E}">
        <p14:creationId xmlns:p14="http://schemas.microsoft.com/office/powerpoint/2010/main" val="3020177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YouTube films &amp; videos</a:t>
            </a:r>
            <a:endParaRPr lang="en-US" dirty="0"/>
          </a:p>
        </p:txBody>
      </p:sp>
      <p:sp>
        <p:nvSpPr>
          <p:cNvPr id="3" name="Rectangle 2"/>
          <p:cNvSpPr>
            <a:spLocks noGrp="1" noChangeArrowheads="1"/>
          </p:cNvSpPr>
          <p:nvPr/>
        </p:nvSpPr>
        <p:spPr bwMode="auto">
          <a:xfrm>
            <a:off x="609600" y="1219200"/>
            <a:ext cx="7924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altLang="en-US" sz="2000" dirty="0" smtClean="0">
                <a:latin typeface="Verdana" panose="020B0604030504040204" pitchFamily="34" charset="0"/>
              </a:rPr>
              <a:t>From the Metro Librarian Channel:</a:t>
            </a:r>
          </a:p>
          <a:p>
            <a:pPr>
              <a:lnSpc>
                <a:spcPct val="80000"/>
              </a:lnSpc>
            </a:pPr>
            <a:r>
              <a:rPr lang="en-US" altLang="en-US" sz="1800" dirty="0" smtClean="0">
                <a:latin typeface="Verdana" panose="020B0604030504040204" pitchFamily="34" charset="0"/>
              </a:rPr>
              <a:t>Shirley Temple Inaugurates Los Angeles’ </a:t>
            </a:r>
            <a:r>
              <a:rPr lang="en-US" altLang="en-US" sz="1800" dirty="0">
                <a:latin typeface="Verdana" panose="020B0604030504040204" pitchFamily="34" charset="0"/>
              </a:rPr>
              <a:t>New Streetcars (</a:t>
            </a:r>
            <a:r>
              <a:rPr lang="en-US" altLang="en-US" sz="1800" dirty="0" smtClean="0">
                <a:latin typeface="Verdana" panose="020B0604030504040204" pitchFamily="34" charset="0"/>
              </a:rPr>
              <a:t>1937) </a:t>
            </a:r>
            <a:r>
              <a:rPr lang="en-US" altLang="en-US" sz="1800" dirty="0" smtClean="0">
                <a:latin typeface="Verdana" panose="020B0604030504040204" pitchFamily="34" charset="0"/>
                <a:hlinkClick r:id="rId2"/>
              </a:rPr>
              <a:t>https</a:t>
            </a:r>
            <a:r>
              <a:rPr lang="en-US" altLang="en-US" sz="1800" dirty="0">
                <a:latin typeface="Verdana" panose="020B0604030504040204" pitchFamily="34" charset="0"/>
                <a:hlinkClick r:id="rId2"/>
              </a:rPr>
              <a:t>://</a:t>
            </a:r>
            <a:r>
              <a:rPr lang="en-US" altLang="en-US" sz="1800" dirty="0" smtClean="0">
                <a:latin typeface="Verdana" panose="020B0604030504040204" pitchFamily="34" charset="0"/>
                <a:hlinkClick r:id="rId2"/>
              </a:rPr>
              <a:t>www.youtube.com/watch?v=I2cwcnTyR2E&amp;t=6s</a:t>
            </a:r>
            <a:endParaRPr lang="en-US" altLang="en-US" sz="1800" dirty="0" smtClean="0">
              <a:latin typeface="Verdana" panose="020B0604030504040204" pitchFamily="34" charset="0"/>
            </a:endParaRPr>
          </a:p>
          <a:p>
            <a:pPr>
              <a:lnSpc>
                <a:spcPct val="80000"/>
              </a:lnSpc>
            </a:pPr>
            <a:r>
              <a:rPr lang="en-US" altLang="en-US" sz="1800" dirty="0" smtClean="0">
                <a:latin typeface="Verdana" panose="020B0604030504040204" pitchFamily="34" charset="0"/>
              </a:rPr>
              <a:t>Los Angeles Transit Lines: It’s a </a:t>
            </a:r>
            <a:r>
              <a:rPr lang="en-US" altLang="en-US" sz="1800" dirty="0">
                <a:latin typeface="Verdana" panose="020B0604030504040204" pitchFamily="34" charset="0"/>
              </a:rPr>
              <a:t>Big Job (</a:t>
            </a:r>
            <a:r>
              <a:rPr lang="en-US" altLang="en-US" sz="1800" dirty="0" smtClean="0">
                <a:latin typeface="Verdana" panose="020B0604030504040204" pitchFamily="34" charset="0"/>
              </a:rPr>
              <a:t>1947) </a:t>
            </a:r>
            <a:r>
              <a:rPr lang="en-US" altLang="en-US" sz="1800" dirty="0">
                <a:latin typeface="Verdana" panose="020B0604030504040204" pitchFamily="34" charset="0"/>
                <a:hlinkClick r:id="rId3"/>
              </a:rPr>
              <a:t>https://</a:t>
            </a:r>
            <a:r>
              <a:rPr lang="en-US" altLang="en-US" sz="1800" dirty="0" smtClean="0">
                <a:latin typeface="Verdana" panose="020B0604030504040204" pitchFamily="34" charset="0"/>
                <a:hlinkClick r:id="rId3"/>
              </a:rPr>
              <a:t>www.youtube.com/watch?v=tNRA5LAVVD0</a:t>
            </a:r>
            <a:endParaRPr lang="en-US" altLang="en-US" sz="1800" dirty="0" smtClean="0">
              <a:latin typeface="Verdana" panose="020B0604030504040204" pitchFamily="34" charset="0"/>
            </a:endParaRPr>
          </a:p>
          <a:p>
            <a:pPr>
              <a:lnSpc>
                <a:spcPct val="80000"/>
              </a:lnSpc>
            </a:pPr>
            <a:r>
              <a:rPr lang="en-US" altLang="en-US" sz="1800" dirty="0" smtClean="0">
                <a:latin typeface="Verdana" panose="020B0604030504040204" pitchFamily="34" charset="0"/>
              </a:rPr>
              <a:t>Let’s </a:t>
            </a:r>
            <a:r>
              <a:rPr lang="en-US" altLang="en-US" sz="1800" dirty="0">
                <a:latin typeface="Verdana" panose="020B0604030504040204" pitchFamily="34" charset="0"/>
              </a:rPr>
              <a:t>Go to Town – Solutions to City Traffic Congestion (1950’s) </a:t>
            </a:r>
            <a:r>
              <a:rPr lang="en-US" altLang="en-US" sz="1800" dirty="0">
                <a:latin typeface="Verdana" panose="020B0604030504040204" pitchFamily="34" charset="0"/>
                <a:hlinkClick r:id="rId4"/>
              </a:rPr>
              <a:t>https://www.youtube.com/watch?v=CElngLAjMaA&amp;t=38s</a:t>
            </a:r>
            <a:r>
              <a:rPr lang="en-US" altLang="en-US" sz="1800" dirty="0">
                <a:latin typeface="Verdana" panose="020B0604030504040204" pitchFamily="34" charset="0"/>
              </a:rPr>
              <a:t> </a:t>
            </a:r>
          </a:p>
          <a:p>
            <a:pPr>
              <a:lnSpc>
                <a:spcPct val="80000"/>
              </a:lnSpc>
            </a:pPr>
            <a:r>
              <a:rPr lang="en-US" altLang="en-US" sz="1800" dirty="0" smtClean="0">
                <a:latin typeface="Verdana" panose="020B0604030504040204" pitchFamily="34" charset="0"/>
              </a:rPr>
              <a:t>Detroit Diesel: The Answer is Clear (1967</a:t>
            </a:r>
            <a:r>
              <a:rPr lang="en-US" altLang="en-US" sz="1800" dirty="0">
                <a:latin typeface="Verdana" panose="020B0604030504040204" pitchFamily="34" charset="0"/>
              </a:rPr>
              <a:t>) </a:t>
            </a:r>
            <a:r>
              <a:rPr lang="en-US" altLang="en-US" sz="1800" dirty="0">
                <a:latin typeface="Verdana" panose="020B0604030504040204" pitchFamily="34" charset="0"/>
                <a:hlinkClick r:id="rId5"/>
              </a:rPr>
              <a:t>https://www.youtube.com/watch?v=-</a:t>
            </a:r>
            <a:r>
              <a:rPr lang="en-US" altLang="en-US" sz="1800" dirty="0" smtClean="0">
                <a:latin typeface="Verdana" panose="020B0604030504040204" pitchFamily="34" charset="0"/>
                <a:hlinkClick r:id="rId5"/>
              </a:rPr>
              <a:t>3z4ctf71Xg&amp;t=261s</a:t>
            </a:r>
            <a:endParaRPr lang="en-US" altLang="en-US" sz="1800" dirty="0" smtClean="0">
              <a:latin typeface="Verdana" panose="020B0604030504040204" pitchFamily="34" charset="0"/>
            </a:endParaRPr>
          </a:p>
          <a:p>
            <a:pPr>
              <a:lnSpc>
                <a:spcPct val="80000"/>
              </a:lnSpc>
            </a:pPr>
            <a:r>
              <a:rPr lang="en-US" altLang="en-US" sz="1800" dirty="0" smtClean="0">
                <a:latin typeface="Verdana" panose="020B0604030504040204" pitchFamily="34" charset="0"/>
              </a:rPr>
              <a:t>SCRTD Meeting </a:t>
            </a:r>
            <a:r>
              <a:rPr lang="en-US" altLang="en-US" sz="1800" dirty="0">
                <a:latin typeface="Verdana" panose="020B0604030504040204" pitchFamily="34" charset="0"/>
              </a:rPr>
              <a:t>the Challenges (</a:t>
            </a:r>
            <a:r>
              <a:rPr lang="en-US" altLang="en-US" sz="1800" dirty="0" smtClean="0">
                <a:latin typeface="Verdana" panose="020B0604030504040204" pitchFamily="34" charset="0"/>
              </a:rPr>
              <a:t>1983) </a:t>
            </a:r>
            <a:r>
              <a:rPr lang="en-US" altLang="en-US" sz="1800" dirty="0">
                <a:latin typeface="Verdana" panose="020B0604030504040204" pitchFamily="34" charset="0"/>
                <a:hlinkClick r:id="rId6"/>
              </a:rPr>
              <a:t>https://</a:t>
            </a:r>
            <a:r>
              <a:rPr lang="en-US" altLang="en-US" sz="1800" dirty="0" smtClean="0">
                <a:latin typeface="Verdana" panose="020B0604030504040204" pitchFamily="34" charset="0"/>
                <a:hlinkClick r:id="rId6"/>
              </a:rPr>
              <a:t>www.youtube.com/watch?v=hKtixeeJrJk</a:t>
            </a:r>
            <a:endParaRPr lang="en-US" altLang="en-US" sz="1800" dirty="0" smtClean="0">
              <a:latin typeface="Verdana" panose="020B0604030504040204" pitchFamily="34" charset="0"/>
            </a:endParaRPr>
          </a:p>
          <a:p>
            <a:pPr>
              <a:lnSpc>
                <a:spcPct val="80000"/>
              </a:lnSpc>
            </a:pPr>
            <a:r>
              <a:rPr lang="en-US" altLang="en-US" sz="1800" dirty="0" smtClean="0">
                <a:latin typeface="Verdana" panose="020B0604030504040204" pitchFamily="34" charset="0"/>
              </a:rPr>
              <a:t>Metro Blue Line </a:t>
            </a:r>
            <a:r>
              <a:rPr lang="en-US" altLang="en-US" sz="1800" dirty="0">
                <a:latin typeface="Verdana" panose="020B0604030504040204" pitchFamily="34" charset="0"/>
              </a:rPr>
              <a:t>Grand Opening (</a:t>
            </a:r>
            <a:r>
              <a:rPr lang="en-US" altLang="en-US" sz="1800" dirty="0" smtClean="0">
                <a:latin typeface="Verdana" panose="020B0604030504040204" pitchFamily="34" charset="0"/>
              </a:rPr>
              <a:t>1990) </a:t>
            </a:r>
            <a:r>
              <a:rPr lang="en-US" altLang="en-US" sz="1800" dirty="0" smtClean="0">
                <a:latin typeface="Verdana" panose="020B0604030504040204" pitchFamily="34" charset="0"/>
                <a:hlinkClick r:id="rId7"/>
              </a:rPr>
              <a:t>https</a:t>
            </a:r>
            <a:r>
              <a:rPr lang="en-US" altLang="en-US" sz="1800" dirty="0">
                <a:latin typeface="Verdana" panose="020B0604030504040204" pitchFamily="34" charset="0"/>
                <a:hlinkClick r:id="rId7"/>
              </a:rPr>
              <a:t>://www.youtube.com/watch?v=scqwa--</a:t>
            </a:r>
            <a:r>
              <a:rPr lang="en-US" altLang="en-US" sz="1800" dirty="0" smtClean="0">
                <a:latin typeface="Verdana" panose="020B0604030504040204" pitchFamily="34" charset="0"/>
                <a:hlinkClick r:id="rId7"/>
              </a:rPr>
              <a:t>KhJU</a:t>
            </a:r>
            <a:endParaRPr lang="en-US" altLang="en-US" sz="1800" dirty="0" smtClean="0">
              <a:latin typeface="Verdana" panose="020B0604030504040204" pitchFamily="34" charset="0"/>
            </a:endParaRPr>
          </a:p>
          <a:p>
            <a:pPr>
              <a:lnSpc>
                <a:spcPct val="80000"/>
              </a:lnSpc>
            </a:pPr>
            <a:r>
              <a:rPr lang="en-US" altLang="en-US" sz="1800" dirty="0" smtClean="0">
                <a:latin typeface="Verdana" panose="020B0604030504040204" pitchFamily="34" charset="0"/>
              </a:rPr>
              <a:t>Union Station Gateway Joint Development Project (1992) </a:t>
            </a:r>
            <a:r>
              <a:rPr lang="en-US" altLang="en-US" sz="1800" dirty="0">
                <a:latin typeface="Verdana" panose="020B0604030504040204" pitchFamily="34" charset="0"/>
                <a:hlinkClick r:id="rId8"/>
              </a:rPr>
              <a:t>https://</a:t>
            </a:r>
            <a:r>
              <a:rPr lang="en-US" altLang="en-US" sz="1800" dirty="0" smtClean="0">
                <a:latin typeface="Verdana" panose="020B0604030504040204" pitchFamily="34" charset="0"/>
                <a:hlinkClick r:id="rId8"/>
              </a:rPr>
              <a:t>www.youtube.com/watch?v=BRWeThfv-Js</a:t>
            </a:r>
            <a:endParaRPr lang="en-US" altLang="en-US" sz="1800" dirty="0" smtClean="0">
              <a:latin typeface="Verdana" panose="020B0604030504040204" pitchFamily="34" charset="0"/>
            </a:endParaRPr>
          </a:p>
          <a:p>
            <a:pPr>
              <a:lnSpc>
                <a:spcPct val="80000"/>
              </a:lnSpc>
            </a:pPr>
            <a:r>
              <a:rPr lang="en-US" altLang="en-US" sz="2000" dirty="0" smtClean="0">
                <a:latin typeface="Verdana" panose="020B0604030504040204" pitchFamily="34" charset="0"/>
              </a:rPr>
              <a:t>Metro Motion - Union Station 75</a:t>
            </a:r>
            <a:r>
              <a:rPr lang="en-US" altLang="en-US" sz="2000" baseline="30000" dirty="0" smtClean="0">
                <a:latin typeface="Verdana" panose="020B0604030504040204" pitchFamily="34" charset="0"/>
              </a:rPr>
              <a:t>th</a:t>
            </a:r>
            <a:r>
              <a:rPr lang="en-US" altLang="en-US" sz="2000" dirty="0">
                <a:latin typeface="Verdana" panose="020B0604030504040204" pitchFamily="34" charset="0"/>
              </a:rPr>
              <a:t> Anniversary </a:t>
            </a:r>
            <a:r>
              <a:rPr lang="en-US" altLang="en-US" sz="2000" dirty="0">
                <a:latin typeface="Verdana" panose="020B0604030504040204" pitchFamily="34" charset="0"/>
                <a:hlinkClick r:id="rId9"/>
              </a:rPr>
              <a:t>https://</a:t>
            </a:r>
            <a:r>
              <a:rPr lang="en-US" altLang="en-US" sz="2000" dirty="0" smtClean="0">
                <a:latin typeface="Verdana" panose="020B0604030504040204" pitchFamily="34" charset="0"/>
                <a:hlinkClick r:id="rId9"/>
              </a:rPr>
              <a:t>www.youtube.com/watch?v=yZ7L87bu7oY</a:t>
            </a:r>
            <a:r>
              <a:rPr lang="en-US" altLang="en-US" sz="2000" dirty="0" smtClean="0">
                <a:latin typeface="Verdana" panose="020B0604030504040204" pitchFamily="34" charset="0"/>
              </a:rPr>
              <a:t>  </a:t>
            </a:r>
          </a:p>
          <a:p>
            <a:pPr>
              <a:lnSpc>
                <a:spcPct val="80000"/>
              </a:lnSpc>
            </a:pPr>
            <a:endParaRPr lang="en-US" altLang="en-US" sz="2000" dirty="0" smtClean="0">
              <a:latin typeface="Verdana" panose="020B0604030504040204" pitchFamily="34" charset="0"/>
            </a:endParaRPr>
          </a:p>
          <a:p>
            <a:pPr>
              <a:lnSpc>
                <a:spcPct val="80000"/>
              </a:lnSpc>
            </a:pPr>
            <a:endParaRPr lang="en-US" altLang="en-US" sz="2000" dirty="0">
              <a:latin typeface="Verdana" panose="020B0604030504040204" pitchFamily="34" charset="0"/>
            </a:endParaRPr>
          </a:p>
        </p:txBody>
      </p:sp>
    </p:spTree>
    <p:extLst>
      <p:ext uri="{BB962C8B-B14F-4D97-AF65-F5344CB8AC3E}">
        <p14:creationId xmlns:p14="http://schemas.microsoft.com/office/powerpoint/2010/main" val="1100847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on LA Transit History</a:t>
            </a:r>
            <a:endParaRPr lang="en-US" dirty="0"/>
          </a:p>
        </p:txBody>
      </p:sp>
      <p:sp>
        <p:nvSpPr>
          <p:cNvPr id="3" name="Rectangle 2"/>
          <p:cNvSpPr>
            <a:spLocks noGrp="1" noChangeArrowheads="1"/>
          </p:cNvSpPr>
          <p:nvPr/>
        </p:nvSpPr>
        <p:spPr bwMode="auto">
          <a:xfrm>
            <a:off x="609600" y="1219200"/>
            <a:ext cx="7924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2000" dirty="0">
                <a:latin typeface="Verdana" panose="020B0604030504040204" pitchFamily="34" charset="0"/>
              </a:rPr>
              <a:t>Electric Railway Historical Association – </a:t>
            </a:r>
            <a:r>
              <a:rPr lang="en-US" altLang="en-US" sz="2000" dirty="0">
                <a:latin typeface="Verdana" panose="020B0604030504040204" pitchFamily="34" charset="0"/>
                <a:hlinkClick r:id="rId2"/>
              </a:rPr>
              <a:t>http://</a:t>
            </a:r>
            <a:r>
              <a:rPr lang="en-US" altLang="en-US" sz="2000" dirty="0" smtClean="0">
                <a:latin typeface="Verdana" panose="020B0604030504040204" pitchFamily="34" charset="0"/>
                <a:hlinkClick r:id="rId2"/>
              </a:rPr>
              <a:t>www.erha.org</a:t>
            </a:r>
            <a:r>
              <a:rPr lang="en-US" altLang="en-US" sz="2000" dirty="0" smtClean="0">
                <a:latin typeface="Verdana" panose="020B0604030504040204" pitchFamily="34" charset="0"/>
              </a:rPr>
              <a:t> </a:t>
            </a:r>
            <a:endParaRPr lang="en-US" altLang="en-US" sz="2000" dirty="0">
              <a:latin typeface="Verdana" panose="020B0604030504040204" pitchFamily="34" charset="0"/>
            </a:endParaRPr>
          </a:p>
          <a:p>
            <a:pPr>
              <a:lnSpc>
                <a:spcPct val="80000"/>
              </a:lnSpc>
            </a:pPr>
            <a:r>
              <a:rPr lang="en-US" altLang="en-US" sz="2000" dirty="0" smtClean="0">
                <a:latin typeface="Verdana" panose="020B0604030504040204" pitchFamily="34" charset="0"/>
              </a:rPr>
              <a:t>Pacific </a:t>
            </a:r>
            <a:r>
              <a:rPr lang="en-US" altLang="en-US" sz="2000" dirty="0">
                <a:latin typeface="Verdana" panose="020B0604030504040204" pitchFamily="34" charset="0"/>
              </a:rPr>
              <a:t>Electric Historical Society </a:t>
            </a:r>
            <a:r>
              <a:rPr lang="en-US" altLang="en-US" sz="2000" dirty="0">
                <a:latin typeface="Verdana" panose="020B0604030504040204" pitchFamily="34" charset="0"/>
                <a:hlinkClick r:id="rId3"/>
              </a:rPr>
              <a:t>http://</a:t>
            </a:r>
            <a:r>
              <a:rPr lang="en-US" altLang="en-US" sz="2000" dirty="0" smtClean="0">
                <a:latin typeface="Verdana" panose="020B0604030504040204" pitchFamily="34" charset="0"/>
                <a:hlinkClick r:id="rId3"/>
              </a:rPr>
              <a:t>www.pacificelectric.org</a:t>
            </a:r>
            <a:r>
              <a:rPr lang="en-US" altLang="en-US" sz="2000" dirty="0" smtClean="0">
                <a:latin typeface="Verdana" panose="020B0604030504040204" pitchFamily="34" charset="0"/>
              </a:rPr>
              <a:t> </a:t>
            </a:r>
            <a:endParaRPr lang="en-US" altLang="en-US" sz="2000" dirty="0">
              <a:latin typeface="Verdana" panose="020B0604030504040204" pitchFamily="34" charset="0"/>
            </a:endParaRPr>
          </a:p>
          <a:p>
            <a:pPr>
              <a:lnSpc>
                <a:spcPct val="80000"/>
              </a:lnSpc>
            </a:pPr>
            <a:r>
              <a:rPr lang="en-US" altLang="en-US" sz="2000" dirty="0" err="1" smtClean="0">
                <a:latin typeface="Verdana" panose="020B0604030504040204" pitchFamily="34" charset="0"/>
              </a:rPr>
              <a:t>Railtown</a:t>
            </a:r>
            <a:r>
              <a:rPr lang="en-US" altLang="en-US" sz="2000" dirty="0" smtClean="0">
                <a:latin typeface="Verdana" panose="020B0604030504040204" pitchFamily="34" charset="0"/>
              </a:rPr>
              <a:t>: The fight for Los Angeles Metrorail and the future of the city by Ethan Elkind</a:t>
            </a:r>
          </a:p>
          <a:p>
            <a:pPr>
              <a:lnSpc>
                <a:spcPct val="80000"/>
              </a:lnSpc>
            </a:pPr>
            <a:r>
              <a:rPr lang="en-US" altLang="en-US" sz="2000" dirty="0" smtClean="0">
                <a:latin typeface="Verdana" panose="020B0604030504040204" pitchFamily="34" charset="0"/>
              </a:rPr>
              <a:t>This </a:t>
            </a:r>
            <a:r>
              <a:rPr lang="en-US" altLang="en-US" sz="2000" dirty="0">
                <a:latin typeface="Verdana" panose="020B0604030504040204" pitchFamily="34" charset="0"/>
              </a:rPr>
              <a:t>Was Pacific Electric - DVD - A documentary film by Tom </a:t>
            </a:r>
            <a:r>
              <a:rPr lang="en-US" altLang="en-US" sz="2000" dirty="0" err="1">
                <a:latin typeface="Verdana" panose="020B0604030504040204" pitchFamily="34" charset="0"/>
              </a:rPr>
              <a:t>Eberhardt</a:t>
            </a:r>
            <a:endParaRPr lang="en-US" altLang="en-US" sz="2000" dirty="0">
              <a:latin typeface="Verdana" panose="020B0604030504040204" pitchFamily="34" charset="0"/>
            </a:endParaRPr>
          </a:p>
          <a:p>
            <a:pPr>
              <a:lnSpc>
                <a:spcPct val="80000"/>
              </a:lnSpc>
            </a:pPr>
            <a:r>
              <a:rPr lang="en-US" altLang="en-US" sz="2000" dirty="0">
                <a:latin typeface="Verdana" panose="020B0604030504040204" pitchFamily="34" charset="0"/>
              </a:rPr>
              <a:t>Henry E. Huntington and the Creation of Southern California by William B. </a:t>
            </a:r>
            <a:r>
              <a:rPr lang="en-US" altLang="en-US" sz="2000" dirty="0" err="1">
                <a:latin typeface="Verdana" panose="020B0604030504040204" pitchFamily="34" charset="0"/>
              </a:rPr>
              <a:t>Friedricks</a:t>
            </a:r>
            <a:endParaRPr lang="en-US" altLang="en-US" sz="2000" dirty="0">
              <a:latin typeface="Verdana" panose="020B0604030504040204" pitchFamily="34" charset="0"/>
            </a:endParaRPr>
          </a:p>
          <a:p>
            <a:pPr>
              <a:lnSpc>
                <a:spcPct val="80000"/>
              </a:lnSpc>
            </a:pPr>
            <a:r>
              <a:rPr lang="en-US" altLang="en-US" sz="2000" dirty="0">
                <a:latin typeface="Verdana" panose="020B0604030504040204" pitchFamily="34" charset="0"/>
              </a:rPr>
              <a:t>From Railway to Freeway - Pacific Electric and the Motor Coach by Eli Bail.  </a:t>
            </a:r>
          </a:p>
          <a:p>
            <a:pPr>
              <a:lnSpc>
                <a:spcPct val="80000"/>
              </a:lnSpc>
            </a:pPr>
            <a:r>
              <a:rPr lang="en-US" altLang="en-US" sz="2000" dirty="0">
                <a:latin typeface="Verdana" panose="020B0604030504040204" pitchFamily="34" charset="0"/>
              </a:rPr>
              <a:t>Los Angeles &amp; the Automobile by Scott Bottles. </a:t>
            </a:r>
          </a:p>
          <a:p>
            <a:pPr>
              <a:lnSpc>
                <a:spcPct val="80000"/>
              </a:lnSpc>
            </a:pPr>
            <a:r>
              <a:rPr lang="en-US" altLang="en-US" sz="2000" dirty="0">
                <a:latin typeface="Verdana" panose="020B0604030504040204" pitchFamily="34" charset="0"/>
              </a:rPr>
              <a:t>Street Railways and the Growth of Los Angeles by Robert C. Post.</a:t>
            </a:r>
          </a:p>
          <a:p>
            <a:pPr>
              <a:lnSpc>
                <a:spcPct val="80000"/>
              </a:lnSpc>
            </a:pPr>
            <a:r>
              <a:rPr lang="en-US" altLang="en-US" sz="2000" dirty="0">
                <a:latin typeface="Verdana" panose="020B0604030504040204" pitchFamily="34" charset="0"/>
              </a:rPr>
              <a:t>Ride the Big Red Cars: How Trolleys Helped Build Southern California by Spencer Crump </a:t>
            </a:r>
          </a:p>
        </p:txBody>
      </p:sp>
    </p:spTree>
    <p:extLst>
      <p:ext uri="{BB962C8B-B14F-4D97-AF65-F5344CB8AC3E}">
        <p14:creationId xmlns:p14="http://schemas.microsoft.com/office/powerpoint/2010/main" val="2078927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86" y="1219200"/>
            <a:ext cx="41038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Library &amp; Archive</a:t>
            </a:r>
            <a:endParaRPr lang="en-US" dirty="0"/>
          </a:p>
        </p:txBody>
      </p:sp>
      <p:sp>
        <p:nvSpPr>
          <p:cNvPr id="4" name="Rectangle 3"/>
          <p:cNvSpPr>
            <a:spLocks noGrp="1" noChangeArrowheads="1"/>
          </p:cNvSpPr>
          <p:nvPr/>
        </p:nvSpPr>
        <p:spPr bwMode="auto">
          <a:xfrm>
            <a:off x="4521200" y="1257300"/>
            <a:ext cx="4191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latin typeface="Verdana" panose="020B0604030504040204" pitchFamily="34" charset="0"/>
              </a:rPr>
              <a:t>Transportation research library for employees, consultants, students, academics, other government agencies and the general public.</a:t>
            </a:r>
          </a:p>
          <a:p>
            <a:r>
              <a:rPr lang="en-US" altLang="en-US" sz="1600" dirty="0" smtClean="0">
                <a:latin typeface="Verdana" panose="020B0604030504040204" pitchFamily="34" charset="0"/>
              </a:rPr>
              <a:t>Partner </a:t>
            </a:r>
            <a:r>
              <a:rPr lang="en-US" altLang="en-US" sz="1600" dirty="0">
                <a:latin typeface="Verdana" panose="020B0604030504040204" pitchFamily="34" charset="0"/>
              </a:rPr>
              <a:t>of the National Transportation Library, member of Transportation Knowledge Networks, and affiliate of the National Academies’ Transportation Research Board (TRB). </a:t>
            </a:r>
          </a:p>
          <a:p>
            <a:r>
              <a:rPr lang="en-US" altLang="en-US" sz="1600" dirty="0" smtClean="0">
                <a:latin typeface="Verdana" panose="020B0604030504040204" pitchFamily="34" charset="0"/>
              </a:rPr>
              <a:t>Largest </a:t>
            </a:r>
            <a:r>
              <a:rPr lang="en-US" altLang="en-US" sz="1600" dirty="0">
                <a:latin typeface="Verdana" panose="020B0604030504040204" pitchFamily="34" charset="0"/>
              </a:rPr>
              <a:t>transit operator-owned library, forth largest transportation library collection after U.C. Berkeley, Northwestern University and the U.S. DOT’s Volpe Center.</a:t>
            </a:r>
          </a:p>
          <a:p>
            <a:r>
              <a:rPr lang="en-US" altLang="en-US" sz="1600" dirty="0" smtClean="0">
                <a:latin typeface="Verdana" panose="020B0604030504040204" pitchFamily="34" charset="0"/>
              </a:rPr>
              <a:t>Member </a:t>
            </a:r>
            <a:r>
              <a:rPr lang="en-US" altLang="en-US" sz="1600" dirty="0">
                <a:latin typeface="Verdana" panose="020B0604030504040204" pitchFamily="34" charset="0"/>
              </a:rPr>
              <a:t>of Getty/USC’s L.A. as Subject </a:t>
            </a:r>
            <a:r>
              <a:rPr lang="en-US" altLang="en-US" sz="1600" dirty="0" smtClean="0">
                <a:latin typeface="Verdana" panose="020B0604030504040204" pitchFamily="34" charset="0"/>
              </a:rPr>
              <a:t>Archives Forum</a:t>
            </a:r>
            <a:r>
              <a:rPr lang="en-US" altLang="en-US" sz="1600" dirty="0">
                <a:latin typeface="Verdana" panose="020B0604030504040204" pitchFamily="34" charset="0"/>
              </a:rPr>
              <a:t>.</a:t>
            </a:r>
          </a:p>
        </p:txBody>
      </p:sp>
      <p:sp>
        <p:nvSpPr>
          <p:cNvPr id="5" name="Rectangle 4"/>
          <p:cNvSpPr>
            <a:spLocks noGrp="1" noChangeArrowheads="1"/>
          </p:cNvSpPr>
          <p:nvPr/>
        </p:nvSpPr>
        <p:spPr bwMode="auto">
          <a:xfrm>
            <a:off x="381000" y="1257300"/>
            <a:ext cx="3810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latin typeface="Verdana" panose="020B0604030504040204" pitchFamily="34" charset="0"/>
              </a:rPr>
              <a:t>Originally the library of the Los Angeles Railway (1895-1945), and intended to serve as both public outreach and an employee resource.</a:t>
            </a:r>
          </a:p>
          <a:p>
            <a:r>
              <a:rPr lang="en-US" altLang="en-US" sz="1600" dirty="0" smtClean="0">
                <a:latin typeface="Verdana" panose="020B0604030504040204" pitchFamily="34" charset="0"/>
              </a:rPr>
              <a:t>Repository </a:t>
            </a:r>
            <a:r>
              <a:rPr lang="en-US" altLang="en-US" sz="1600" dirty="0">
                <a:latin typeface="Verdana" panose="020B0604030504040204" pitchFamily="34" charset="0"/>
              </a:rPr>
              <a:t>of federally funded transportation research starting in 1971.</a:t>
            </a:r>
          </a:p>
          <a:p>
            <a:r>
              <a:rPr lang="en-US" altLang="en-US" sz="1600" dirty="0" smtClean="0">
                <a:latin typeface="Verdana" panose="020B0604030504040204" pitchFamily="34" charset="0"/>
              </a:rPr>
              <a:t>Began </a:t>
            </a:r>
            <a:r>
              <a:rPr lang="en-US" altLang="en-US" sz="1600" dirty="0">
                <a:latin typeface="Verdana" panose="020B0604030504040204" pitchFamily="34" charset="0"/>
              </a:rPr>
              <a:t>computer cataloging into OCLC’s World Catalog using Library of Congress Subject Headings and honoring interlibrary loan requests from outside institutions in 1978.</a:t>
            </a:r>
          </a:p>
          <a:p>
            <a:r>
              <a:rPr lang="en-US" altLang="en-US" sz="1600" dirty="0" smtClean="0">
                <a:latin typeface="Verdana" panose="020B0604030504040204" pitchFamily="34" charset="0"/>
              </a:rPr>
              <a:t>Archive </a:t>
            </a:r>
            <a:r>
              <a:rPr lang="en-US" altLang="en-US" sz="1600" dirty="0">
                <a:latin typeface="Verdana" panose="020B0604030504040204" pitchFamily="34" charset="0"/>
              </a:rPr>
              <a:t>of Los Angeles transit history from 1873-present.</a:t>
            </a:r>
          </a:p>
        </p:txBody>
      </p:sp>
    </p:spTree>
    <p:extLst>
      <p:ext uri="{BB962C8B-B14F-4D97-AF65-F5344CB8AC3E}">
        <p14:creationId xmlns:p14="http://schemas.microsoft.com/office/powerpoint/2010/main" val="322439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Collections Online</a:t>
            </a:r>
            <a:endParaRPr lang="en-US" dirty="0"/>
          </a:p>
        </p:txBody>
      </p:sp>
      <p:sp>
        <p:nvSpPr>
          <p:cNvPr id="3" name="Rectangle 2"/>
          <p:cNvSpPr>
            <a:spLocks noGrp="1" noChangeArrowheads="1"/>
          </p:cNvSpPr>
          <p:nvPr/>
        </p:nvSpPr>
        <p:spPr bwMode="auto">
          <a:xfrm>
            <a:off x="304800" y="1219200"/>
            <a:ext cx="8610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2000" dirty="0">
                <a:latin typeface="Verdana" panose="020B0604030504040204" pitchFamily="34" charset="0"/>
              </a:rPr>
              <a:t>Online: </a:t>
            </a:r>
            <a:r>
              <a:rPr lang="en-US" altLang="en-US" sz="2000" dirty="0" smtClean="0">
                <a:solidFill>
                  <a:schemeClr val="accent2"/>
                </a:solidFill>
                <a:latin typeface="Verdana" panose="020B0604030504040204" pitchFamily="34" charset="0"/>
                <a:hlinkClick r:id="rId2"/>
              </a:rPr>
              <a:t>metro.net/library</a:t>
            </a:r>
            <a:r>
              <a:rPr lang="en-US" altLang="en-US" sz="2000" dirty="0" smtClean="0">
                <a:solidFill>
                  <a:schemeClr val="accent2"/>
                </a:solidFill>
                <a:latin typeface="Verdana" panose="020B0604030504040204" pitchFamily="34" charset="0"/>
              </a:rPr>
              <a:t> </a:t>
            </a:r>
            <a:r>
              <a:rPr lang="en-US" altLang="en-US" sz="2000" dirty="0">
                <a:latin typeface="Verdana" panose="020B0604030504040204" pitchFamily="34" charset="0"/>
              </a:rPr>
              <a:t>&amp;</a:t>
            </a:r>
            <a:r>
              <a:rPr lang="en-US" altLang="en-US" sz="2000" dirty="0" smtClean="0">
                <a:solidFill>
                  <a:schemeClr val="accent2"/>
                </a:solidFill>
                <a:latin typeface="Verdana" panose="020B0604030504040204" pitchFamily="34" charset="0"/>
              </a:rPr>
              <a:t> </a:t>
            </a:r>
            <a:r>
              <a:rPr lang="en-US" altLang="en-US" sz="2000" dirty="0" smtClean="0">
                <a:solidFill>
                  <a:schemeClr val="accent2"/>
                </a:solidFill>
                <a:latin typeface="Verdana" panose="020B0604030504040204" pitchFamily="34" charset="0"/>
                <a:hlinkClick r:id="rId3"/>
              </a:rPr>
              <a:t>metro.net/records</a:t>
            </a:r>
            <a:r>
              <a:rPr lang="en-US" altLang="en-US" sz="2000" dirty="0" smtClean="0">
                <a:solidFill>
                  <a:schemeClr val="accent2"/>
                </a:solidFill>
                <a:latin typeface="Verdana" panose="020B0604030504040204" pitchFamily="34" charset="0"/>
              </a:rPr>
              <a:t> </a:t>
            </a:r>
            <a:endParaRPr lang="en-US" altLang="en-US" sz="2000" dirty="0">
              <a:solidFill>
                <a:schemeClr val="accent2"/>
              </a:solidFill>
              <a:latin typeface="Verdana" panose="020B0604030504040204" pitchFamily="34" charset="0"/>
            </a:endParaRPr>
          </a:p>
          <a:p>
            <a:pPr lvl="1">
              <a:lnSpc>
                <a:spcPct val="80000"/>
              </a:lnSpc>
            </a:pPr>
            <a:r>
              <a:rPr lang="en-US" altLang="en-US" sz="1800" dirty="0">
                <a:latin typeface="Verdana" panose="020B0604030504040204" pitchFamily="34" charset="0"/>
              </a:rPr>
              <a:t>Library Catalog </a:t>
            </a:r>
            <a:r>
              <a:rPr lang="en-US" altLang="en-US" sz="1800" dirty="0" smtClean="0">
                <a:solidFill>
                  <a:schemeClr val="accent2"/>
                </a:solidFill>
                <a:latin typeface="Verdana" panose="020B0604030504040204" pitchFamily="34" charset="0"/>
                <a:hlinkClick r:id="rId4"/>
              </a:rPr>
              <a:t>librarycat.metro.net</a:t>
            </a:r>
            <a:r>
              <a:rPr lang="en-US" altLang="en-US" sz="1800" dirty="0" smtClean="0">
                <a:solidFill>
                  <a:schemeClr val="accent2"/>
                </a:solidFill>
                <a:latin typeface="Verdana" panose="020B0604030504040204" pitchFamily="34" charset="0"/>
              </a:rPr>
              <a:t> </a:t>
            </a:r>
          </a:p>
          <a:p>
            <a:pPr lvl="1">
              <a:lnSpc>
                <a:spcPct val="80000"/>
              </a:lnSpc>
            </a:pPr>
            <a:r>
              <a:rPr lang="en-US" altLang="en-US" sz="1800" dirty="0" smtClean="0">
                <a:latin typeface="Verdana" panose="020B0604030504040204" pitchFamily="34" charset="0"/>
              </a:rPr>
              <a:t>Public Records </a:t>
            </a:r>
            <a:r>
              <a:rPr lang="en-US" altLang="en-US" sz="1800" dirty="0" smtClean="0">
                <a:solidFill>
                  <a:schemeClr val="accent2"/>
                </a:solidFill>
                <a:latin typeface="Verdana" panose="020B0604030504040204" pitchFamily="34" charset="0"/>
                <a:hlinkClick r:id="rId5"/>
              </a:rPr>
              <a:t>lametro.nextrequest.com</a:t>
            </a:r>
            <a:r>
              <a:rPr lang="en-US" altLang="en-US" sz="1800" dirty="0" smtClean="0">
                <a:solidFill>
                  <a:schemeClr val="accent2"/>
                </a:solidFill>
                <a:latin typeface="Verdana" panose="020B0604030504040204" pitchFamily="34" charset="0"/>
              </a:rPr>
              <a:t> </a:t>
            </a:r>
            <a:endParaRPr lang="en-US" altLang="en-US" sz="1800" dirty="0">
              <a:solidFill>
                <a:schemeClr val="accent2"/>
              </a:solidFill>
              <a:latin typeface="Verdana" panose="020B0604030504040204" pitchFamily="34" charset="0"/>
            </a:endParaRPr>
          </a:p>
          <a:p>
            <a:pPr lvl="1">
              <a:lnSpc>
                <a:spcPct val="80000"/>
              </a:lnSpc>
            </a:pPr>
            <a:r>
              <a:rPr lang="en-US" altLang="en-US" sz="1800" dirty="0" err="1">
                <a:latin typeface="Verdana" panose="020B0604030504040204" pitchFamily="34" charset="0"/>
              </a:rPr>
              <a:t>TLCat</a:t>
            </a:r>
            <a:r>
              <a:rPr lang="en-US" altLang="en-US" sz="1800" dirty="0">
                <a:latin typeface="Verdana" panose="020B0604030504040204" pitchFamily="34" charset="0"/>
              </a:rPr>
              <a:t> </a:t>
            </a:r>
            <a:r>
              <a:rPr lang="en-US" altLang="en-US" sz="1800" dirty="0" smtClean="0">
                <a:latin typeface="Verdana" panose="020B0604030504040204" pitchFamily="34" charset="0"/>
              </a:rPr>
              <a:t>–catalog </a:t>
            </a:r>
            <a:r>
              <a:rPr lang="en-US" altLang="en-US" sz="1800" dirty="0">
                <a:latin typeface="Verdana" panose="020B0604030504040204" pitchFamily="34" charset="0"/>
              </a:rPr>
              <a:t>of 38 transportation libraries </a:t>
            </a:r>
            <a:r>
              <a:rPr lang="en-US" altLang="en-US" sz="1800" dirty="0" smtClean="0">
                <a:latin typeface="Verdana" panose="020B0604030504040204" pitchFamily="34" charset="0"/>
                <a:hlinkClick r:id="rId6"/>
              </a:rPr>
              <a:t>tlcat.worldcat.org/</a:t>
            </a:r>
            <a:r>
              <a:rPr lang="en-US" altLang="en-US" sz="1800" dirty="0" smtClean="0">
                <a:latin typeface="Verdana" panose="020B0604030504040204" pitchFamily="34" charset="0"/>
              </a:rPr>
              <a:t> </a:t>
            </a:r>
            <a:endParaRPr lang="en-US" altLang="en-US" sz="1800" dirty="0">
              <a:latin typeface="Verdana" panose="020B0604030504040204" pitchFamily="34" charset="0"/>
            </a:endParaRPr>
          </a:p>
          <a:p>
            <a:pPr lvl="1">
              <a:lnSpc>
                <a:spcPct val="80000"/>
              </a:lnSpc>
            </a:pPr>
            <a:r>
              <a:rPr lang="en-US" altLang="en-US" sz="1800" dirty="0">
                <a:latin typeface="Verdana" panose="020B0604030504040204" pitchFamily="34" charset="0"/>
              </a:rPr>
              <a:t>Daily aggregated transportation news </a:t>
            </a:r>
            <a:r>
              <a:rPr lang="en-US" altLang="en-US" sz="1800" dirty="0" smtClean="0">
                <a:latin typeface="Verdana" panose="020B0604030504040204" pitchFamily="34" charset="0"/>
              </a:rPr>
              <a:t>headlines blog: </a:t>
            </a:r>
            <a:r>
              <a:rPr lang="en-US" altLang="en-US" sz="1800" dirty="0" smtClean="0">
                <a:solidFill>
                  <a:schemeClr val="accent2"/>
                </a:solidFill>
                <a:latin typeface="Verdana" panose="020B0604030504040204" pitchFamily="34" charset="0"/>
                <a:hlinkClick r:id="rId7"/>
              </a:rPr>
              <a:t>headlines.metroprimaryresources.info</a:t>
            </a:r>
            <a:endParaRPr lang="en-US" altLang="en-US" sz="1800" dirty="0">
              <a:solidFill>
                <a:schemeClr val="accent2"/>
              </a:solidFill>
              <a:latin typeface="Verdana" panose="020B0604030504040204" pitchFamily="34" charset="0"/>
            </a:endParaRPr>
          </a:p>
          <a:p>
            <a:pPr lvl="1">
              <a:lnSpc>
                <a:spcPct val="80000"/>
              </a:lnSpc>
            </a:pPr>
            <a:r>
              <a:rPr lang="en-US" altLang="en-US" sz="1800" dirty="0">
                <a:latin typeface="Verdana" panose="020B0604030504040204" pitchFamily="34" charset="0"/>
              </a:rPr>
              <a:t>Highlights of current and historical documents in our collection: </a:t>
            </a:r>
            <a:r>
              <a:rPr lang="en-US" altLang="en-US" sz="1800" dirty="0">
                <a:solidFill>
                  <a:schemeClr val="accent2"/>
                </a:solidFill>
                <a:latin typeface="Verdana" panose="020B0604030504040204" pitchFamily="34" charset="0"/>
                <a:hlinkClick r:id="rId8"/>
              </a:rPr>
              <a:t>metroprimaryresources.info</a:t>
            </a:r>
            <a:endParaRPr lang="en-US" altLang="en-US" sz="1800" dirty="0">
              <a:solidFill>
                <a:schemeClr val="accent2"/>
              </a:solidFill>
              <a:latin typeface="Verdana" panose="020B0604030504040204" pitchFamily="34" charset="0"/>
            </a:endParaRPr>
          </a:p>
          <a:p>
            <a:pPr lvl="1">
              <a:lnSpc>
                <a:spcPct val="80000"/>
              </a:lnSpc>
            </a:pPr>
            <a:r>
              <a:rPr lang="en-US" altLang="en-US" sz="1800" dirty="0">
                <a:latin typeface="Verdana" panose="020B0604030504040204" pitchFamily="34" charset="0"/>
              </a:rPr>
              <a:t>Photos: </a:t>
            </a:r>
            <a:r>
              <a:rPr lang="en-US" altLang="en-US" sz="1800" dirty="0">
                <a:solidFill>
                  <a:schemeClr val="accent2"/>
                </a:solidFill>
                <a:latin typeface="Verdana" panose="020B0604030504040204" pitchFamily="34" charset="0"/>
                <a:hlinkClick r:id="rId9"/>
              </a:rPr>
              <a:t>flickr.com/</a:t>
            </a:r>
            <a:r>
              <a:rPr lang="en-US" altLang="en-US" sz="1800" dirty="0" err="1">
                <a:solidFill>
                  <a:schemeClr val="accent2"/>
                </a:solidFill>
                <a:latin typeface="Verdana" panose="020B0604030504040204" pitchFamily="34" charset="0"/>
                <a:hlinkClick r:id="rId9"/>
              </a:rPr>
              <a:t>metrolibraryarchive</a:t>
            </a:r>
            <a:r>
              <a:rPr lang="en-US" altLang="en-US" sz="1800" dirty="0">
                <a:latin typeface="Verdana" panose="020B0604030504040204" pitchFamily="34" charset="0"/>
              </a:rPr>
              <a:t> </a:t>
            </a:r>
          </a:p>
          <a:p>
            <a:pPr lvl="1">
              <a:lnSpc>
                <a:spcPct val="80000"/>
              </a:lnSpc>
            </a:pPr>
            <a:r>
              <a:rPr lang="en-US" altLang="en-US" sz="1800" dirty="0">
                <a:latin typeface="Verdana" panose="020B0604030504040204" pitchFamily="34" charset="0"/>
              </a:rPr>
              <a:t>Film/Video: </a:t>
            </a:r>
            <a:r>
              <a:rPr lang="en-US" altLang="en-US" sz="1800" dirty="0" err="1">
                <a:solidFill>
                  <a:schemeClr val="accent2"/>
                </a:solidFill>
                <a:latin typeface="Verdana" panose="020B0604030504040204" pitchFamily="34" charset="0"/>
                <a:hlinkClick r:id="rId10"/>
              </a:rPr>
              <a:t>youtube</a:t>
            </a:r>
            <a:r>
              <a:rPr lang="en-US" altLang="en-US" sz="1800" dirty="0">
                <a:solidFill>
                  <a:schemeClr val="accent2"/>
                </a:solidFill>
                <a:latin typeface="Verdana" panose="020B0604030504040204" pitchFamily="34" charset="0"/>
                <a:hlinkClick r:id="rId10"/>
              </a:rPr>
              <a:t>/</a:t>
            </a:r>
            <a:r>
              <a:rPr lang="en-US" altLang="en-US" sz="1800" dirty="0" err="1">
                <a:solidFill>
                  <a:schemeClr val="accent2"/>
                </a:solidFill>
                <a:latin typeface="Verdana" panose="020B0604030504040204" pitchFamily="34" charset="0"/>
                <a:hlinkClick r:id="rId10"/>
              </a:rPr>
              <a:t>metrolibrarian</a:t>
            </a:r>
            <a:r>
              <a:rPr lang="en-US" altLang="en-US" sz="1800" dirty="0">
                <a:solidFill>
                  <a:schemeClr val="accent2"/>
                </a:solidFill>
                <a:latin typeface="Verdana" panose="020B0604030504040204" pitchFamily="34" charset="0"/>
              </a:rPr>
              <a:t> </a:t>
            </a:r>
          </a:p>
          <a:p>
            <a:pPr lvl="1">
              <a:lnSpc>
                <a:spcPct val="80000"/>
              </a:lnSpc>
            </a:pPr>
            <a:r>
              <a:rPr lang="en-US" altLang="en-US" sz="1800" dirty="0">
                <a:latin typeface="Verdana" panose="020B0604030504040204" pitchFamily="34" charset="0"/>
              </a:rPr>
              <a:t>Social Media: </a:t>
            </a:r>
            <a:r>
              <a:rPr lang="en-US" altLang="en-US" sz="1800" dirty="0" err="1">
                <a:solidFill>
                  <a:schemeClr val="accent2"/>
                </a:solidFill>
                <a:latin typeface="Verdana" panose="020B0604030504040204" pitchFamily="34" charset="0"/>
                <a:hlinkClick r:id="rId11"/>
              </a:rPr>
              <a:t>facebook</a:t>
            </a:r>
            <a:r>
              <a:rPr lang="en-US" altLang="en-US" sz="1800" dirty="0">
                <a:latin typeface="Verdana" panose="020B0604030504040204" pitchFamily="34" charset="0"/>
              </a:rPr>
              <a:t>,</a:t>
            </a:r>
            <a:r>
              <a:rPr lang="en-US" altLang="en-US" sz="1800" dirty="0">
                <a:solidFill>
                  <a:schemeClr val="accent2"/>
                </a:solidFill>
                <a:latin typeface="Verdana" panose="020B0604030504040204" pitchFamily="34" charset="0"/>
              </a:rPr>
              <a:t> </a:t>
            </a:r>
            <a:r>
              <a:rPr lang="en-US" altLang="en-US" sz="1800" dirty="0" smtClean="0">
                <a:latin typeface="Verdana" panose="020B0604030504040204" pitchFamily="34" charset="0"/>
                <a:hlinkClick r:id="rId12"/>
              </a:rPr>
              <a:t>Google+</a:t>
            </a:r>
            <a:r>
              <a:rPr lang="en-US" altLang="en-US" sz="1800" dirty="0" smtClean="0">
                <a:latin typeface="Verdana" panose="020B0604030504040204" pitchFamily="34" charset="0"/>
              </a:rPr>
              <a:t>, </a:t>
            </a:r>
            <a:r>
              <a:rPr lang="en-US" altLang="en-US" sz="1800" dirty="0" err="1">
                <a:solidFill>
                  <a:schemeClr val="accent2"/>
                </a:solidFill>
                <a:latin typeface="Verdana" panose="020B0604030504040204" pitchFamily="34" charset="0"/>
                <a:hlinkClick r:id="rId13"/>
              </a:rPr>
              <a:t>tumblr</a:t>
            </a:r>
            <a:r>
              <a:rPr lang="en-US" altLang="en-US" sz="1800" dirty="0">
                <a:solidFill>
                  <a:schemeClr val="accent2"/>
                </a:solidFill>
                <a:latin typeface="Verdana" panose="020B0604030504040204" pitchFamily="34" charset="0"/>
              </a:rPr>
              <a:t>, </a:t>
            </a:r>
            <a:r>
              <a:rPr lang="en-US" altLang="en-US" sz="1800" dirty="0">
                <a:solidFill>
                  <a:schemeClr val="accent2"/>
                </a:solidFill>
                <a:latin typeface="Verdana" panose="020B0604030504040204" pitchFamily="34" charset="0"/>
                <a:hlinkClick r:id="rId14"/>
              </a:rPr>
              <a:t>google+</a:t>
            </a:r>
            <a:r>
              <a:rPr lang="en-US" altLang="en-US" sz="1800" dirty="0">
                <a:solidFill>
                  <a:schemeClr val="accent2"/>
                </a:solidFill>
                <a:latin typeface="Verdana" panose="020B0604030504040204" pitchFamily="34" charset="0"/>
              </a:rPr>
              <a:t>, </a:t>
            </a:r>
            <a:r>
              <a:rPr lang="en-US" altLang="en-US" sz="1800" dirty="0" err="1">
                <a:solidFill>
                  <a:schemeClr val="accent2"/>
                </a:solidFill>
                <a:latin typeface="Verdana" panose="020B0604030504040204" pitchFamily="34" charset="0"/>
                <a:hlinkClick r:id="rId15"/>
              </a:rPr>
              <a:t>historypin</a:t>
            </a:r>
            <a:r>
              <a:rPr lang="en-US" altLang="en-US" sz="1800" dirty="0">
                <a:solidFill>
                  <a:schemeClr val="accent2"/>
                </a:solidFill>
                <a:latin typeface="Verdana" panose="020B0604030504040204" pitchFamily="34" charset="0"/>
              </a:rPr>
              <a:t>, </a:t>
            </a:r>
            <a:r>
              <a:rPr lang="en-US" altLang="en-US" sz="1800" dirty="0" err="1">
                <a:solidFill>
                  <a:schemeClr val="accent2"/>
                </a:solidFill>
                <a:latin typeface="Verdana" panose="020B0604030504040204" pitchFamily="34" charset="0"/>
                <a:hlinkClick r:id="rId16"/>
              </a:rPr>
              <a:t>Tiki</a:t>
            </a:r>
            <a:r>
              <a:rPr lang="en-US" altLang="en-US" sz="1800" dirty="0">
                <a:solidFill>
                  <a:schemeClr val="accent2"/>
                </a:solidFill>
                <a:latin typeface="Verdana" panose="020B0604030504040204" pitchFamily="34" charset="0"/>
                <a:hlinkClick r:id="rId16"/>
              </a:rPr>
              <a:t>-Toki</a:t>
            </a:r>
            <a:r>
              <a:rPr lang="en-US" altLang="en-US" sz="1800" dirty="0">
                <a:solidFill>
                  <a:schemeClr val="accent2"/>
                </a:solidFill>
                <a:latin typeface="Verdana" panose="020B0604030504040204" pitchFamily="34" charset="0"/>
              </a:rPr>
              <a:t> </a:t>
            </a:r>
            <a:r>
              <a:rPr lang="en-US" altLang="en-US" sz="1800" dirty="0">
                <a:latin typeface="Verdana" panose="020B0604030504040204" pitchFamily="34" charset="0"/>
              </a:rPr>
              <a:t>(timeline), </a:t>
            </a:r>
            <a:r>
              <a:rPr lang="en-US" altLang="en-US" sz="1800" dirty="0" err="1">
                <a:solidFill>
                  <a:schemeClr val="accent2"/>
                </a:solidFill>
                <a:latin typeface="Verdana" panose="020B0604030504040204" pitchFamily="34" charset="0"/>
                <a:hlinkClick r:id="rId17"/>
              </a:rPr>
              <a:t>Peopleplotr</a:t>
            </a:r>
            <a:r>
              <a:rPr lang="en-US" altLang="en-US" sz="1800" dirty="0">
                <a:solidFill>
                  <a:schemeClr val="accent2"/>
                </a:solidFill>
                <a:latin typeface="Verdana" panose="020B0604030504040204" pitchFamily="34" charset="0"/>
              </a:rPr>
              <a:t> </a:t>
            </a:r>
            <a:r>
              <a:rPr lang="en-US" altLang="en-US" sz="1800" dirty="0">
                <a:latin typeface="Verdana" panose="020B0604030504040204" pitchFamily="34" charset="0"/>
              </a:rPr>
              <a:t>(family tree), </a:t>
            </a:r>
            <a:r>
              <a:rPr lang="en-US" altLang="en-US" sz="1800" dirty="0">
                <a:solidFill>
                  <a:schemeClr val="accent2"/>
                </a:solidFill>
                <a:latin typeface="Verdana" panose="020B0604030504040204" pitchFamily="34" charset="0"/>
                <a:hlinkClick r:id="rId18"/>
              </a:rPr>
              <a:t>Paper.li</a:t>
            </a:r>
            <a:r>
              <a:rPr lang="en-US" altLang="en-US" sz="1800" dirty="0">
                <a:solidFill>
                  <a:schemeClr val="accent2"/>
                </a:solidFill>
                <a:latin typeface="Verdana" panose="020B0604030504040204" pitchFamily="34" charset="0"/>
              </a:rPr>
              <a:t> </a:t>
            </a:r>
            <a:r>
              <a:rPr lang="en-US" altLang="en-US" sz="1800" dirty="0">
                <a:latin typeface="Verdana" panose="020B0604030504040204" pitchFamily="34" charset="0"/>
              </a:rPr>
              <a:t>(news</a:t>
            </a:r>
            <a:r>
              <a:rPr lang="en-US" altLang="en-US" sz="1800" dirty="0" smtClean="0">
                <a:latin typeface="Verdana" panose="020B0604030504040204" pitchFamily="34" charset="0"/>
              </a:rPr>
              <a:t>)</a:t>
            </a:r>
          </a:p>
          <a:p>
            <a:pPr lvl="1">
              <a:lnSpc>
                <a:spcPct val="80000"/>
              </a:lnSpc>
            </a:pPr>
            <a:r>
              <a:rPr lang="en-US" altLang="en-US" sz="1800" dirty="0" smtClean="0">
                <a:latin typeface="Verdana" panose="020B0604030504040204" pitchFamily="34" charset="0"/>
              </a:rPr>
              <a:t>Records Management Center: </a:t>
            </a:r>
            <a:r>
              <a:rPr lang="en-US" altLang="en-US" sz="1800" dirty="0" smtClean="0">
                <a:solidFill>
                  <a:schemeClr val="accent2"/>
                </a:solidFill>
                <a:latin typeface="Verdana" panose="020B0604030504040204" pitchFamily="34" charset="0"/>
                <a:hlinkClick r:id="rId5"/>
              </a:rPr>
              <a:t>lametro.nextrequest.com/</a:t>
            </a:r>
            <a:r>
              <a:rPr lang="en-US" altLang="en-US" sz="1800" dirty="0" smtClean="0">
                <a:solidFill>
                  <a:schemeClr val="accent2"/>
                </a:solidFill>
                <a:latin typeface="Verdana" panose="020B0604030504040204" pitchFamily="34" charset="0"/>
              </a:rPr>
              <a:t> </a:t>
            </a:r>
            <a:endParaRPr lang="en-US" altLang="en-US" sz="1800" dirty="0">
              <a:solidFill>
                <a:schemeClr val="accent2"/>
              </a:solidFill>
              <a:latin typeface="Verdana" panose="020B0604030504040204" pitchFamily="34" charset="0"/>
            </a:endParaRPr>
          </a:p>
          <a:p>
            <a:pPr>
              <a:lnSpc>
                <a:spcPct val="80000"/>
              </a:lnSpc>
            </a:pPr>
            <a:r>
              <a:rPr lang="en-US" altLang="en-US" sz="2000" dirty="0" smtClean="0">
                <a:latin typeface="Verdana" panose="020B0604030504040204" pitchFamily="34" charset="0"/>
              </a:rPr>
              <a:t>Email</a:t>
            </a:r>
            <a:r>
              <a:rPr lang="en-US" altLang="en-US" sz="2000" dirty="0">
                <a:latin typeface="Verdana" panose="020B0604030504040204" pitchFamily="34" charset="0"/>
              </a:rPr>
              <a:t>: </a:t>
            </a:r>
            <a:r>
              <a:rPr lang="en-US" altLang="en-US" sz="2000" dirty="0" smtClean="0">
                <a:solidFill>
                  <a:schemeClr val="accent2"/>
                </a:solidFill>
                <a:latin typeface="Verdana" panose="020B0604030504040204" pitchFamily="34" charset="0"/>
                <a:hlinkClick r:id="rId19"/>
              </a:rPr>
              <a:t>library@metro.net</a:t>
            </a:r>
            <a:r>
              <a:rPr lang="en-US" altLang="en-US" sz="2000" dirty="0" smtClean="0">
                <a:solidFill>
                  <a:schemeClr val="accent2"/>
                </a:solidFill>
                <a:latin typeface="Verdana" panose="020B0604030504040204" pitchFamily="34" charset="0"/>
              </a:rPr>
              <a:t> </a:t>
            </a:r>
            <a:r>
              <a:rPr lang="en-US" altLang="en-US" sz="2000" dirty="0" smtClean="0">
                <a:latin typeface="Verdana" panose="020B0604030504040204" pitchFamily="34" charset="0"/>
              </a:rPr>
              <a:t> or </a:t>
            </a:r>
            <a:r>
              <a:rPr lang="en-US" altLang="en-US" sz="2000" dirty="0" smtClean="0">
                <a:latin typeface="Verdana" panose="020B0604030504040204" pitchFamily="34" charset="0"/>
                <a:hlinkClick r:id="rId20"/>
              </a:rPr>
              <a:t>RMC@metro.net</a:t>
            </a:r>
            <a:r>
              <a:rPr lang="en-US" altLang="en-US" sz="2000" dirty="0" smtClean="0">
                <a:latin typeface="Verdana" panose="020B0604030504040204" pitchFamily="34" charset="0"/>
              </a:rPr>
              <a:t>  </a:t>
            </a:r>
            <a:endParaRPr lang="en-US" altLang="en-US" sz="2000" dirty="0">
              <a:latin typeface="Verdana" panose="020B0604030504040204" pitchFamily="34" charset="0"/>
            </a:endParaRPr>
          </a:p>
          <a:p>
            <a:pPr>
              <a:lnSpc>
                <a:spcPct val="80000"/>
              </a:lnSpc>
            </a:pPr>
            <a:r>
              <a:rPr lang="en-US" altLang="en-US" sz="2000" dirty="0">
                <a:latin typeface="Verdana" panose="020B0604030504040204" pitchFamily="34" charset="0"/>
              </a:rPr>
              <a:t>In Person:</a:t>
            </a:r>
          </a:p>
          <a:p>
            <a:pPr lvl="1">
              <a:lnSpc>
                <a:spcPct val="80000"/>
              </a:lnSpc>
            </a:pPr>
            <a:r>
              <a:rPr lang="en-US" altLang="en-US" sz="1800" dirty="0" smtClean="0">
                <a:latin typeface="Verdana" panose="020B0604030504040204" pitchFamily="34" charset="0"/>
              </a:rPr>
              <a:t>Research Library/Archive: 15</a:t>
            </a:r>
            <a:r>
              <a:rPr lang="en-US" altLang="en-US" sz="1800" baseline="30000" dirty="0" smtClean="0">
                <a:latin typeface="Verdana" panose="020B0604030504040204" pitchFamily="34" charset="0"/>
              </a:rPr>
              <a:t>th</a:t>
            </a:r>
            <a:r>
              <a:rPr lang="en-US" altLang="en-US" sz="1800" dirty="0" smtClean="0">
                <a:latin typeface="Verdana" panose="020B0604030504040204" pitchFamily="34" charset="0"/>
              </a:rPr>
              <a:t> floor, Metro headquarters </a:t>
            </a:r>
          </a:p>
          <a:p>
            <a:pPr lvl="1">
              <a:lnSpc>
                <a:spcPct val="80000"/>
              </a:lnSpc>
            </a:pPr>
            <a:r>
              <a:rPr lang="en-US" altLang="en-US" sz="1800" dirty="0" smtClean="0">
                <a:latin typeface="Verdana" panose="020B0604030504040204" pitchFamily="34" charset="0"/>
              </a:rPr>
              <a:t>Records Management: Plaza Level, Metro headquarters</a:t>
            </a:r>
            <a:endParaRPr lang="en-US" altLang="en-US" sz="1800" dirty="0">
              <a:latin typeface="Verdana" panose="020B0604030504040204" pitchFamily="34" charset="0"/>
            </a:endParaRPr>
          </a:p>
        </p:txBody>
      </p:sp>
    </p:spTree>
    <p:extLst>
      <p:ext uri="{BB962C8B-B14F-4D97-AF65-F5344CB8AC3E}">
        <p14:creationId xmlns:p14="http://schemas.microsoft.com/office/powerpoint/2010/main" val="924927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Transit’s Family Tree</a:t>
            </a:r>
            <a:endParaRPr lang="en-US" dirty="0"/>
          </a:p>
        </p:txBody>
      </p:sp>
      <p:pic>
        <p:nvPicPr>
          <p:cNvPr id="3" name="Picture 2" descr="Family Tr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9144000" cy="6070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5684837" y="1295400"/>
            <a:ext cx="3001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r>
              <a:rPr lang="en-US" altLang="en-US" sz="1800">
                <a:latin typeface="Verdana" panose="020B0604030504040204" pitchFamily="34" charset="0"/>
              </a:rPr>
              <a:t>Full Version Online:</a:t>
            </a:r>
          </a:p>
          <a:p>
            <a:r>
              <a:rPr lang="en-US" altLang="en-US" sz="1800">
                <a:solidFill>
                  <a:schemeClr val="accent2"/>
                </a:solidFill>
                <a:latin typeface="Verdana" panose="020B0604030504040204" pitchFamily="34" charset="0"/>
                <a:hlinkClick r:id="rId3"/>
              </a:rPr>
              <a:t>Peopleplotr</a:t>
            </a:r>
            <a:r>
              <a:rPr lang="en-US" altLang="en-US" sz="1800">
                <a:solidFill>
                  <a:schemeClr val="accent2"/>
                </a:solidFill>
                <a:latin typeface="Verdana" panose="020B0604030504040204" pitchFamily="34" charset="0"/>
              </a:rPr>
              <a:t> (family tree)</a:t>
            </a:r>
          </a:p>
        </p:txBody>
      </p:sp>
    </p:spTree>
    <p:extLst>
      <p:ext uri="{BB962C8B-B14F-4D97-AF65-F5344CB8AC3E}">
        <p14:creationId xmlns:p14="http://schemas.microsoft.com/office/powerpoint/2010/main" val="1034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1870’s Horse Drawn Rail</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26886"/>
            <a:ext cx="8229600" cy="583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43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1880’s – Cable Cars</a:t>
            </a:r>
            <a:endParaRPr lang="en-US" dirty="0"/>
          </a:p>
        </p:txBody>
      </p:sp>
      <p:sp>
        <p:nvSpPr>
          <p:cNvPr id="3" name="Rectangle 2"/>
          <p:cNvSpPr>
            <a:spLocks noGrp="1" noChangeArrowheads="1"/>
          </p:cNvSpPr>
          <p:nvPr/>
        </p:nvSpPr>
        <p:spPr bwMode="auto">
          <a:xfrm>
            <a:off x="457200" y="1225296"/>
            <a:ext cx="38084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a:t>As population and transit use grew in Los Angeles, horse drawn rail cars were quickly replaced with newer technology cable cars.</a:t>
            </a:r>
          </a:p>
          <a:p>
            <a:r>
              <a:rPr lang="en-US" altLang="en-US" sz="2400"/>
              <a:t>Cable Cars proved highly unreliable operating under the unpaved dirt roads of early Los Angeles, they frequently froze, choked with dirt and gravel.</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739896"/>
            <a:ext cx="4129088" cy="235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9096"/>
            <a:ext cx="3810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611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1890’s - Electrification</a:t>
            </a:r>
            <a:endParaRPr lang="en-US" dirty="0"/>
          </a:p>
        </p:txBody>
      </p:sp>
      <p:sp>
        <p:nvSpPr>
          <p:cNvPr id="3" name="Rectangle 2"/>
          <p:cNvSpPr>
            <a:spLocks noGrp="1" noChangeArrowheads="1"/>
          </p:cNvSpPr>
          <p:nvPr/>
        </p:nvSpPr>
        <p:spPr bwMode="auto">
          <a:xfrm>
            <a:off x="419100" y="1499393"/>
            <a:ext cx="380841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altLang="en-US" sz="2400">
                <a:latin typeface="Verdana" panose="020B0604030504040204" pitchFamily="34" charset="0"/>
              </a:rPr>
              <a:t>Better technology, overhead electrically-powered rail cars, allowed the transit system to rapidly consolidate, expand, and create the sprawling Southern California we know today.</a:t>
            </a:r>
          </a:p>
        </p:txBody>
      </p:sp>
      <p:pic>
        <p:nvPicPr>
          <p:cNvPr id="4" name="Picture 3" descr="Los Angeles Electric Rail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58030"/>
            <a:ext cx="42672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837" y="3886200"/>
            <a:ext cx="427196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52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Pacific Electric </a:t>
            </a:r>
            <a:r>
              <a:rPr lang="en-US" smtClean="0"/>
              <a:t>(</a:t>
            </a:r>
            <a:r>
              <a:rPr lang="en-US" smtClean="0"/>
              <a:t>1895-1953</a:t>
            </a:r>
            <a:r>
              <a:rPr lang="en-US" dirty="0" smtClean="0"/>
              <a:t>)</a:t>
            </a:r>
            <a:endParaRPr lang="en-US" dirty="0"/>
          </a:p>
        </p:txBody>
      </p:sp>
      <p:sp>
        <p:nvSpPr>
          <p:cNvPr id="3" name="Text Box 14"/>
          <p:cNvSpPr txBox="1">
            <a:spLocks noChangeArrowheads="1"/>
          </p:cNvSpPr>
          <p:nvPr/>
        </p:nvSpPr>
        <p:spPr bwMode="auto">
          <a:xfrm>
            <a:off x="228600" y="3787775"/>
            <a:ext cx="85344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buFontTx/>
              <a:buChar char="•"/>
            </a:pPr>
            <a:r>
              <a:rPr lang="en-US" altLang="en-US" sz="1600" b="1" dirty="0" smtClean="0">
                <a:latin typeface="Verdana" panose="020B0604030504040204" pitchFamily="34" charset="0"/>
              </a:rPr>
              <a:t>  Connected </a:t>
            </a:r>
            <a:r>
              <a:rPr lang="en-US" altLang="en-US" sz="1600" b="1" dirty="0">
                <a:latin typeface="Verdana" panose="020B0604030504040204" pitchFamily="34" charset="0"/>
              </a:rPr>
              <a:t>the suburbs and the city center, served Los Angeles, San Bernardino, Riverside and Orange Counties, also ran </a:t>
            </a:r>
            <a:r>
              <a:rPr lang="en-US" altLang="en-US" sz="1600" b="1" dirty="0" smtClean="0">
                <a:latin typeface="Verdana" panose="020B0604030504040204" pitchFamily="34" charset="0"/>
              </a:rPr>
              <a:t>connecting buses.</a:t>
            </a:r>
            <a:endParaRPr lang="en-US" altLang="en-US" sz="1600" b="1" dirty="0">
              <a:latin typeface="Verdana" panose="020B0604030504040204" pitchFamily="34" charset="0"/>
            </a:endParaRPr>
          </a:p>
          <a:p>
            <a:pPr>
              <a:buFontTx/>
              <a:buChar char="•"/>
            </a:pPr>
            <a:r>
              <a:rPr lang="en-US" altLang="en-US" sz="1600" b="1" dirty="0">
                <a:latin typeface="Verdana" panose="020B0604030504040204" pitchFamily="34" charset="0"/>
              </a:rPr>
              <a:t>  Peak number of rail lines in 1925, peak ridership in 1923, and again during WWII due to rationing.</a:t>
            </a:r>
          </a:p>
          <a:p>
            <a:pPr>
              <a:buFontTx/>
              <a:buChar char="•"/>
            </a:pPr>
            <a:r>
              <a:rPr lang="en-US" altLang="en-US" sz="1600" b="1" dirty="0">
                <a:latin typeface="Verdana" panose="020B0604030504040204" pitchFamily="34" charset="0"/>
              </a:rPr>
              <a:t>  It was the electric “</a:t>
            </a:r>
            <a:r>
              <a:rPr lang="en-US" altLang="en-US" sz="1600" b="1" dirty="0" err="1">
                <a:latin typeface="Verdana" panose="020B0604030504040204" pitchFamily="34" charset="0"/>
              </a:rPr>
              <a:t>Metrolink</a:t>
            </a:r>
            <a:r>
              <a:rPr lang="en-US" altLang="en-US" sz="1600" b="1" dirty="0">
                <a:latin typeface="Verdana" panose="020B0604030504040204" pitchFamily="34" charset="0"/>
              </a:rPr>
              <a:t>” commuter rail of its day, only much more extensive with 1,100 track miles, up to 2,700 trains a day, and multiple hubs</a:t>
            </a:r>
            <a:r>
              <a:rPr lang="en-US" altLang="en-US" sz="1600" b="1" dirty="0" smtClean="0">
                <a:latin typeface="Verdana" panose="020B0604030504040204" pitchFamily="34" charset="0"/>
              </a:rPr>
              <a:t>.</a:t>
            </a:r>
          </a:p>
          <a:p>
            <a:pPr>
              <a:buFontTx/>
              <a:buChar char="•"/>
            </a:pPr>
            <a:r>
              <a:rPr lang="en-US" altLang="en-US" sz="1600" b="1" dirty="0" smtClean="0">
                <a:latin typeface="Verdana" panose="020B0604030504040204" pitchFamily="34" charset="0"/>
              </a:rPr>
              <a:t>Created the footprint of today’s sprawl.</a:t>
            </a:r>
            <a:endParaRPr lang="en-US" altLang="en-US" sz="1600" b="1" dirty="0">
              <a:latin typeface="Verdana" panose="020B0604030504040204" pitchFamily="34"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143000"/>
            <a:ext cx="40386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Burbank term  PE19550619GB-Or Gr Glenoaks C AK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4191000" cy="269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8867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X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MAX Presentation Template</Template>
  <TotalTime>3134</TotalTime>
  <Words>2224</Words>
  <Application>Microsoft Office PowerPoint</Application>
  <PresentationFormat>On-screen Show (4:3)</PresentationFormat>
  <Paragraphs>161</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ScalaSansLF-Bold</vt:lpstr>
      <vt:lpstr>ScalaSansLF-Regular</vt:lpstr>
      <vt:lpstr>Verdana</vt:lpstr>
      <vt:lpstr>MAX Presentation Template</vt:lpstr>
      <vt:lpstr>PowerPoint Presentation</vt:lpstr>
      <vt:lpstr>Los Angeles Transit History</vt:lpstr>
      <vt:lpstr>Research Library &amp; Archive</vt:lpstr>
      <vt:lpstr>Accessing Collections Online</vt:lpstr>
      <vt:lpstr>L.A. Transit’s Family Tree</vt:lpstr>
      <vt:lpstr>1870’s Horse Drawn Rail</vt:lpstr>
      <vt:lpstr>1880’s – Cable Cars</vt:lpstr>
      <vt:lpstr>1890’s - Electrification</vt:lpstr>
      <vt:lpstr>Pacific Electric (1895-1953)</vt:lpstr>
      <vt:lpstr>Los Angeles Railway (1895-1945)</vt:lpstr>
      <vt:lpstr>Why did rail transit go away?</vt:lpstr>
      <vt:lpstr>Influences:1939 New York Worlds Fair –  GM’s 1939 Futurama Exhibit</vt:lpstr>
      <vt:lpstr>Los Angeles MTA (1951-1964)</vt:lpstr>
      <vt:lpstr>MTA Rail Transit still operating in 1958</vt:lpstr>
      <vt:lpstr>Los Angeles MTA (1951-1964)</vt:lpstr>
      <vt:lpstr>Los Angeles MTA (1951-1964)</vt:lpstr>
      <vt:lpstr>SCRTD (1964-1993)</vt:lpstr>
      <vt:lpstr>SCRTD (1964-1993)</vt:lpstr>
      <vt:lpstr>SCRTD (1964-1993)</vt:lpstr>
      <vt:lpstr>SCRTD (1964-1993)</vt:lpstr>
      <vt:lpstr>Los Angeles County Transportation Commission (1977-1993)</vt:lpstr>
      <vt:lpstr>Los Angeles County Transportation Commission (1977-1993)</vt:lpstr>
      <vt:lpstr>Merging Transit with Transportation</vt:lpstr>
      <vt:lpstr>Current Metro</vt:lpstr>
      <vt:lpstr>Timelines</vt:lpstr>
      <vt:lpstr>Selected YouTube films &amp; videos</vt:lpstr>
      <vt:lpstr>Reading on LA Transit History</vt:lpstr>
      <vt:lpstr>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Matthew</dc:creator>
  <cp:lastModifiedBy>Barrett, Matthew</cp:lastModifiedBy>
  <cp:revision>20</cp:revision>
  <dcterms:created xsi:type="dcterms:W3CDTF">2017-02-23T18:53:59Z</dcterms:created>
  <dcterms:modified xsi:type="dcterms:W3CDTF">2017-05-09T20:07:59Z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09159A56-7B42-4B46-98AF-EAAA40F39267</vt:lpwstr>
  </property>
  <property fmtid="{D5CDD505-2E9C-101B-9397-08002B2CF9AE}" pid="3" name="ArticulatePath">
    <vt:lpwstr>Presentation1</vt:lpwstr>
  </property>
</Properties>
</file>