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319" r:id="rId2"/>
    <p:sldId id="293" r:id="rId3"/>
    <p:sldId id="397" r:id="rId4"/>
    <p:sldId id="294" r:id="rId5"/>
    <p:sldId id="326" r:id="rId6"/>
    <p:sldId id="327" r:id="rId7"/>
    <p:sldId id="328" r:id="rId8"/>
    <p:sldId id="284" r:id="rId9"/>
    <p:sldId id="301" r:id="rId10"/>
    <p:sldId id="408" r:id="rId11"/>
    <p:sldId id="413" r:id="rId12"/>
    <p:sldId id="416" r:id="rId13"/>
    <p:sldId id="415" r:id="rId14"/>
    <p:sldId id="414" r:id="rId15"/>
    <p:sldId id="417" r:id="rId16"/>
    <p:sldId id="320" r:id="rId17"/>
    <p:sldId id="329" r:id="rId18"/>
    <p:sldId id="304" r:id="rId19"/>
    <p:sldId id="321" r:id="rId20"/>
    <p:sldId id="300" r:id="rId21"/>
    <p:sldId id="315" r:id="rId22"/>
    <p:sldId id="303" r:id="rId23"/>
    <p:sldId id="302" r:id="rId24"/>
    <p:sldId id="405" r:id="rId25"/>
    <p:sldId id="324" r:id="rId26"/>
    <p:sldId id="306" r:id="rId27"/>
    <p:sldId id="312" r:id="rId28"/>
    <p:sldId id="308" r:id="rId29"/>
    <p:sldId id="411" r:id="rId30"/>
    <p:sldId id="412" r:id="rId31"/>
    <p:sldId id="418" r:id="rId32"/>
    <p:sldId id="419" r:id="rId33"/>
    <p:sldId id="398" r:id="rId34"/>
    <p:sldId id="314" r:id="rId35"/>
    <p:sldId id="410" r:id="rId36"/>
    <p:sldId id="420" r:id="rId37"/>
    <p:sldId id="421" r:id="rId38"/>
    <p:sldId id="330" r:id="rId39"/>
    <p:sldId id="325" r:id="rId40"/>
  </p:sldIdLst>
  <p:sldSz cx="9144000" cy="6858000" type="letter"/>
  <p:notesSz cx="7026275" cy="9312275"/>
  <p:defaultTextStyle>
    <a:defPPr>
      <a:defRPr lang="en-US"/>
    </a:defPPr>
    <a:lvl1pPr algn="l" rtl="0" eaLnBrk="0" fontAlgn="base" hangingPunct="0">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000000"/>
    <a:srgbClr val="660066"/>
    <a:srgbClr val="00CC00"/>
    <a:srgbClr val="FF0000"/>
    <a:srgbClr val="9900FF"/>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28" autoAdjust="0"/>
  </p:normalViewPr>
  <p:slideViewPr>
    <p:cSldViewPr>
      <p:cViewPr varScale="1">
        <p:scale>
          <a:sx n="114" d="100"/>
          <a:sy n="114" d="100"/>
        </p:scale>
        <p:origin x="150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75" d="100"/>
          <a:sy n="75" d="100"/>
        </p:scale>
        <p:origin x="-1362" y="144"/>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4C8787-346F-4738-8032-389DD72DC2E2}"/>
              </a:ext>
            </a:extLst>
          </p:cNvPr>
          <p:cNvSpPr>
            <a:spLocks noGrp="1" noChangeArrowheads="1"/>
          </p:cNvSpPr>
          <p:nvPr>
            <p:ph type="hdr" sz="quarter"/>
          </p:nvPr>
        </p:nvSpPr>
        <p:spPr bwMode="auto">
          <a:xfrm>
            <a:off x="0" y="0"/>
            <a:ext cx="30448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eaLnBrk="1" hangingPunct="1">
              <a:defRPr sz="1400">
                <a:latin typeface="ScalaSans-Bold" pitchFamily="50" charset="0"/>
              </a:defRPr>
            </a:lvl1pPr>
          </a:lstStyle>
          <a:p>
            <a:pPr>
              <a:defRPr/>
            </a:pPr>
            <a:endParaRPr lang="en-US" altLang="en-US"/>
          </a:p>
        </p:txBody>
      </p:sp>
      <p:sp>
        <p:nvSpPr>
          <p:cNvPr id="4099" name="Rectangle 3">
            <a:extLst>
              <a:ext uri="{FF2B5EF4-FFF2-40B4-BE49-F238E27FC236}">
                <a16:creationId xmlns:a16="http://schemas.microsoft.com/office/drawing/2014/main" id="{B3CF5859-7C6D-480E-95FB-2EDB7A00EBD1}"/>
              </a:ext>
            </a:extLst>
          </p:cNvPr>
          <p:cNvSpPr>
            <a:spLocks noGrp="1" noChangeArrowheads="1"/>
          </p:cNvSpPr>
          <p:nvPr>
            <p:ph type="dt" sz="quarter" idx="1"/>
          </p:nvPr>
        </p:nvSpPr>
        <p:spPr bwMode="auto">
          <a:xfrm>
            <a:off x="0" y="531813"/>
            <a:ext cx="30448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eaLnBrk="1" hangingPunct="1">
              <a:defRPr sz="1000">
                <a:latin typeface="ScalaSans-Regular" pitchFamily="50" charset="0"/>
              </a:defRPr>
            </a:lvl1pPr>
          </a:lstStyle>
          <a:p>
            <a:pPr>
              <a:defRPr/>
            </a:pPr>
            <a:endParaRPr lang="en-US" altLang="en-US"/>
          </a:p>
        </p:txBody>
      </p:sp>
      <p:sp>
        <p:nvSpPr>
          <p:cNvPr id="4100" name="Rectangle 4">
            <a:extLst>
              <a:ext uri="{FF2B5EF4-FFF2-40B4-BE49-F238E27FC236}">
                <a16:creationId xmlns:a16="http://schemas.microsoft.com/office/drawing/2014/main" id="{76AD2C54-9905-40BB-9869-948C9B83D10C}"/>
              </a:ext>
            </a:extLst>
          </p:cNvPr>
          <p:cNvSpPr>
            <a:spLocks noGrp="1" noChangeArrowheads="1"/>
          </p:cNvSpPr>
          <p:nvPr>
            <p:ph type="ftr" sz="quarter" idx="2"/>
          </p:nvPr>
        </p:nvSpPr>
        <p:spPr bwMode="auto">
          <a:xfrm>
            <a:off x="534988" y="9077325"/>
            <a:ext cx="13747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defTabSz="1085850" eaLnBrk="1" hangingPunct="1">
              <a:defRPr sz="1200">
                <a:latin typeface="ScalaSans-Bold" pitchFamily="50" charset="0"/>
              </a:defRPr>
            </a:lvl1pPr>
          </a:lstStyle>
          <a:p>
            <a:pPr>
              <a:defRPr/>
            </a:pPr>
            <a:endParaRPr lang="en-US" altLang="en-US"/>
          </a:p>
        </p:txBody>
      </p:sp>
      <p:sp>
        <p:nvSpPr>
          <p:cNvPr id="4101" name="Rectangle 5">
            <a:extLst>
              <a:ext uri="{FF2B5EF4-FFF2-40B4-BE49-F238E27FC236}">
                <a16:creationId xmlns:a16="http://schemas.microsoft.com/office/drawing/2014/main" id="{A641A41A-13CD-4189-84A3-14EB18AE77EB}"/>
              </a:ext>
            </a:extLst>
          </p:cNvPr>
          <p:cNvSpPr>
            <a:spLocks noGrp="1" noChangeArrowheads="1"/>
          </p:cNvSpPr>
          <p:nvPr>
            <p:ph type="sldNum" sz="quarter" idx="3"/>
          </p:nvPr>
        </p:nvSpPr>
        <p:spPr bwMode="auto">
          <a:xfrm>
            <a:off x="0" y="9077325"/>
            <a:ext cx="53498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algn="r" defTabSz="1085850" eaLnBrk="1" hangingPunct="1">
              <a:defRPr sz="1400">
                <a:latin typeface="ScalaSans-Bold" pitchFamily="50" charset="0"/>
              </a:defRPr>
            </a:lvl1pPr>
          </a:lstStyle>
          <a:p>
            <a:pPr>
              <a:defRPr/>
            </a:pPr>
            <a:fld id="{36974F2D-24FD-4BF3-BE9C-D0AE397C381B}" type="slidenum">
              <a:rPr lang="en-US" altLang="en-US"/>
              <a:pPr>
                <a:defRPr/>
              </a:pPr>
              <a:t>‹#›</a:t>
            </a:fld>
            <a:endParaRPr lang="en-US" alt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0DCCF561-8237-429B-A123-D731D7FD950E}"/>
              </a:ext>
            </a:extLst>
          </p:cNvPr>
          <p:cNvSpPr>
            <a:spLocks noGrp="1" noChangeArrowheads="1"/>
          </p:cNvSpPr>
          <p:nvPr>
            <p:ph type="hdr" sz="quarter"/>
          </p:nvPr>
        </p:nvSpPr>
        <p:spPr bwMode="auto">
          <a:xfrm>
            <a:off x="0" y="0"/>
            <a:ext cx="305435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eaLnBrk="1" hangingPunct="1">
              <a:defRPr sz="1200"/>
            </a:lvl1pPr>
          </a:lstStyle>
          <a:p>
            <a:pPr>
              <a:defRPr/>
            </a:pPr>
            <a:endParaRPr lang="en-US" altLang="en-US"/>
          </a:p>
        </p:txBody>
      </p:sp>
      <p:sp>
        <p:nvSpPr>
          <p:cNvPr id="131075" name="Rectangle 3">
            <a:extLst>
              <a:ext uri="{FF2B5EF4-FFF2-40B4-BE49-F238E27FC236}">
                <a16:creationId xmlns:a16="http://schemas.microsoft.com/office/drawing/2014/main" id="{1C8CDED6-9F7B-46B2-826B-27C32E545F2A}"/>
              </a:ext>
            </a:extLst>
          </p:cNvPr>
          <p:cNvSpPr>
            <a:spLocks noGrp="1" noChangeArrowheads="1"/>
          </p:cNvSpPr>
          <p:nvPr>
            <p:ph type="dt" idx="1"/>
          </p:nvPr>
        </p:nvSpPr>
        <p:spPr bwMode="auto">
          <a:xfrm>
            <a:off x="0" y="293688"/>
            <a:ext cx="2138363"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eaLnBrk="1" hangingPunct="1">
              <a:defRPr sz="1000">
                <a:latin typeface="ScalaSans-Regular" pitchFamily="50" charset="0"/>
              </a:defRPr>
            </a:lvl1pPr>
          </a:lstStyle>
          <a:p>
            <a:pPr>
              <a:defRPr/>
            </a:pPr>
            <a:endParaRPr lang="en-US" altLang="en-US"/>
          </a:p>
        </p:txBody>
      </p:sp>
      <p:sp>
        <p:nvSpPr>
          <p:cNvPr id="3076" name="Rectangle 4">
            <a:extLst>
              <a:ext uri="{FF2B5EF4-FFF2-40B4-BE49-F238E27FC236}">
                <a16:creationId xmlns:a16="http://schemas.microsoft.com/office/drawing/2014/main" id="{E03448B4-F8EB-4B10-A776-178E4713D3EE}"/>
              </a:ext>
            </a:extLst>
          </p:cNvPr>
          <p:cNvSpPr>
            <a:spLocks noGrp="1" noRot="1" noChangeAspect="1" noChangeArrowheads="1" noTextEdit="1"/>
          </p:cNvSpPr>
          <p:nvPr>
            <p:ph type="sldImg" idx="2"/>
          </p:nvPr>
        </p:nvSpPr>
        <p:spPr bwMode="auto">
          <a:xfrm>
            <a:off x="1195388" y="708025"/>
            <a:ext cx="4635500" cy="3475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1077" name="Rectangle 5">
            <a:extLst>
              <a:ext uri="{FF2B5EF4-FFF2-40B4-BE49-F238E27FC236}">
                <a16:creationId xmlns:a16="http://schemas.microsoft.com/office/drawing/2014/main" id="{B856910A-46EF-4F71-8665-D35C598385A1}"/>
              </a:ext>
            </a:extLst>
          </p:cNvPr>
          <p:cNvSpPr>
            <a:spLocks noGrp="1" noChangeArrowheads="1"/>
          </p:cNvSpPr>
          <p:nvPr>
            <p:ph type="body" sz="quarter" idx="3"/>
          </p:nvPr>
        </p:nvSpPr>
        <p:spPr bwMode="auto">
          <a:xfrm>
            <a:off x="915988" y="4421188"/>
            <a:ext cx="5194300"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1078" name="Rectangle 6">
            <a:extLst>
              <a:ext uri="{FF2B5EF4-FFF2-40B4-BE49-F238E27FC236}">
                <a16:creationId xmlns:a16="http://schemas.microsoft.com/office/drawing/2014/main" id="{20F4AC2E-5877-4AF2-B947-19A6D85BF529}"/>
              </a:ext>
            </a:extLst>
          </p:cNvPr>
          <p:cNvSpPr>
            <a:spLocks noGrp="1" noChangeArrowheads="1"/>
          </p:cNvSpPr>
          <p:nvPr>
            <p:ph type="ftr" sz="quarter" idx="4"/>
          </p:nvPr>
        </p:nvSpPr>
        <p:spPr bwMode="auto">
          <a:xfrm>
            <a:off x="534988" y="9136063"/>
            <a:ext cx="915987"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eaLnBrk="1" hangingPunct="1">
              <a:defRPr sz="1200"/>
            </a:lvl1pPr>
          </a:lstStyle>
          <a:p>
            <a:pPr>
              <a:defRPr/>
            </a:pPr>
            <a:endParaRPr lang="en-US" altLang="en-US"/>
          </a:p>
        </p:txBody>
      </p:sp>
      <p:sp>
        <p:nvSpPr>
          <p:cNvPr id="131079" name="Rectangle 7">
            <a:extLst>
              <a:ext uri="{FF2B5EF4-FFF2-40B4-BE49-F238E27FC236}">
                <a16:creationId xmlns:a16="http://schemas.microsoft.com/office/drawing/2014/main" id="{F33C8000-00F5-489F-A01E-1C15F1EBB5B0}"/>
              </a:ext>
            </a:extLst>
          </p:cNvPr>
          <p:cNvSpPr>
            <a:spLocks noGrp="1" noChangeArrowheads="1"/>
          </p:cNvSpPr>
          <p:nvPr>
            <p:ph type="sldNum" sz="quarter" idx="5"/>
          </p:nvPr>
        </p:nvSpPr>
        <p:spPr bwMode="auto">
          <a:xfrm>
            <a:off x="0" y="9136063"/>
            <a:ext cx="534988"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eaLnBrk="1" hangingPunct="1">
              <a:defRPr sz="1200">
                <a:latin typeface="ScalaSans-Bold" pitchFamily="50" charset="0"/>
              </a:defRPr>
            </a:lvl1pPr>
          </a:lstStyle>
          <a:p>
            <a:pPr>
              <a:defRPr/>
            </a:pPr>
            <a:fld id="{6B23EB2D-9D22-4A45-B3DE-039EB583D10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BFA42EF5-50DA-4B65-95BF-B7F3293A2C6A}"/>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3C6950-9A41-4228-B896-E0E4982508CF}" type="slidenum">
              <a:rPr lang="en-US" altLang="en-US" smtClean="0">
                <a:latin typeface="ScalaSans-Bold" pitchFamily="50" charset="0"/>
              </a:rPr>
              <a:pPr>
                <a:spcBef>
                  <a:spcPct val="0"/>
                </a:spcBef>
              </a:pPr>
              <a:t>1</a:t>
            </a:fld>
            <a:endParaRPr lang="en-US" altLang="en-US">
              <a:latin typeface="ScalaSans-Bold" pitchFamily="50" charset="0"/>
            </a:endParaRPr>
          </a:p>
        </p:txBody>
      </p:sp>
      <p:sp>
        <p:nvSpPr>
          <p:cNvPr id="6147" name="Rectangle 1026">
            <a:extLst>
              <a:ext uri="{FF2B5EF4-FFF2-40B4-BE49-F238E27FC236}">
                <a16:creationId xmlns:a16="http://schemas.microsoft.com/office/drawing/2014/main" id="{E7262AEC-3B89-4740-B634-7D9591B69340}"/>
              </a:ext>
            </a:extLst>
          </p:cNvPr>
          <p:cNvSpPr>
            <a:spLocks noGrp="1" noRot="1" noChangeAspect="1" noChangeArrowheads="1" noTextEdit="1"/>
          </p:cNvSpPr>
          <p:nvPr>
            <p:ph type="sldImg"/>
          </p:nvPr>
        </p:nvSpPr>
        <p:spPr>
          <a:xfrm>
            <a:off x="1195388" y="708025"/>
            <a:ext cx="4633912" cy="3475038"/>
          </a:xfrm>
          <a:ln/>
        </p:spPr>
      </p:sp>
      <p:sp>
        <p:nvSpPr>
          <p:cNvPr id="6148" name="Rectangle 1027">
            <a:extLst>
              <a:ext uri="{FF2B5EF4-FFF2-40B4-BE49-F238E27FC236}">
                <a16:creationId xmlns:a16="http://schemas.microsoft.com/office/drawing/2014/main" id="{17D0F412-C058-41B4-8F52-5826FA62525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74876306-75EF-453A-90AE-872A9759D096}"/>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C5D708-5CE3-4781-BB5B-CCC5D24B5138}" type="slidenum">
              <a:rPr lang="en-US" altLang="en-US" smtClean="0">
                <a:latin typeface="ScalaSans-Bold" pitchFamily="50" charset="0"/>
              </a:rPr>
              <a:pPr>
                <a:spcBef>
                  <a:spcPct val="0"/>
                </a:spcBef>
              </a:pPr>
              <a:t>16</a:t>
            </a:fld>
            <a:endParaRPr lang="en-US" altLang="en-US">
              <a:latin typeface="ScalaSans-Bold" pitchFamily="50" charset="0"/>
            </a:endParaRPr>
          </a:p>
        </p:txBody>
      </p:sp>
      <p:sp>
        <p:nvSpPr>
          <p:cNvPr id="28675" name="Rectangle 1026">
            <a:extLst>
              <a:ext uri="{FF2B5EF4-FFF2-40B4-BE49-F238E27FC236}">
                <a16:creationId xmlns:a16="http://schemas.microsoft.com/office/drawing/2014/main" id="{C43C12C0-5B8D-49EB-8D20-6C033F7AD939}"/>
              </a:ext>
            </a:extLst>
          </p:cNvPr>
          <p:cNvSpPr>
            <a:spLocks noGrp="1" noRot="1" noChangeAspect="1" noChangeArrowheads="1" noTextEdit="1"/>
          </p:cNvSpPr>
          <p:nvPr>
            <p:ph type="sldImg"/>
          </p:nvPr>
        </p:nvSpPr>
        <p:spPr>
          <a:xfrm>
            <a:off x="1195388" y="708025"/>
            <a:ext cx="4633912" cy="3475038"/>
          </a:xfrm>
          <a:ln/>
        </p:spPr>
      </p:sp>
      <p:sp>
        <p:nvSpPr>
          <p:cNvPr id="28676" name="Rectangle 1027">
            <a:extLst>
              <a:ext uri="{FF2B5EF4-FFF2-40B4-BE49-F238E27FC236}">
                <a16:creationId xmlns:a16="http://schemas.microsoft.com/office/drawing/2014/main" id="{64BF2655-3BC4-460C-9527-324997C08091}"/>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5407B7A-1352-43C1-9094-04041D58F2F8}"/>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C1C410-B6A1-4355-9937-DA9186B87210}" type="slidenum">
              <a:rPr lang="en-US" altLang="en-US" smtClean="0">
                <a:latin typeface="ScalaSans-Bold" pitchFamily="50" charset="0"/>
              </a:rPr>
              <a:pPr>
                <a:spcBef>
                  <a:spcPct val="0"/>
                </a:spcBef>
              </a:pPr>
              <a:t>17</a:t>
            </a:fld>
            <a:endParaRPr lang="en-US" altLang="en-US">
              <a:latin typeface="ScalaSans-Bold" pitchFamily="50" charset="0"/>
            </a:endParaRPr>
          </a:p>
        </p:txBody>
      </p:sp>
      <p:sp>
        <p:nvSpPr>
          <p:cNvPr id="30723" name="Rectangle 2">
            <a:extLst>
              <a:ext uri="{FF2B5EF4-FFF2-40B4-BE49-F238E27FC236}">
                <a16:creationId xmlns:a16="http://schemas.microsoft.com/office/drawing/2014/main" id="{8C0316D8-C865-4C7C-B8BB-0544D7807BCA}"/>
              </a:ext>
            </a:extLst>
          </p:cNvPr>
          <p:cNvSpPr>
            <a:spLocks noGrp="1" noRot="1" noChangeAspect="1" noChangeArrowheads="1" noTextEdit="1"/>
          </p:cNvSpPr>
          <p:nvPr>
            <p:ph type="sldImg"/>
          </p:nvPr>
        </p:nvSpPr>
        <p:spPr>
          <a:xfrm>
            <a:off x="1195388" y="708025"/>
            <a:ext cx="4633912" cy="3475038"/>
          </a:xfrm>
          <a:ln/>
        </p:spPr>
      </p:sp>
      <p:sp>
        <p:nvSpPr>
          <p:cNvPr id="30724" name="Rectangle 3">
            <a:extLst>
              <a:ext uri="{FF2B5EF4-FFF2-40B4-BE49-F238E27FC236}">
                <a16:creationId xmlns:a16="http://schemas.microsoft.com/office/drawing/2014/main" id="{3FBC8DC5-8123-4D62-A51C-DEB0E0F2A057}"/>
              </a:ext>
            </a:extLst>
          </p:cNvPr>
          <p:cNvSpPr>
            <a:spLocks noGrp="1" noChangeArrowheads="1"/>
          </p:cNvSpPr>
          <p:nvPr>
            <p:ph type="body" idx="1"/>
          </p:nvPr>
        </p:nvSpPr>
        <p:spPr>
          <a:noFill/>
        </p:spPr>
        <p:txBody>
          <a:bodyPr/>
          <a:lstStyle/>
          <a:p>
            <a:pPr eaLnBrk="1" hangingPunct="1"/>
            <a:r>
              <a:rPr lang="en-US" altLang="en-US"/>
              <a:t>Impact on public’s imagination about transportation. Federal Interstate Highway program begins 15 years later.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C6CA600-FD6C-41B5-8697-A8E8EC1B0A0E}"/>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BC0909-C207-4759-AF64-2DD28E47CD5E}" type="slidenum">
              <a:rPr lang="en-US" altLang="en-US" smtClean="0">
                <a:latin typeface="ScalaSans-Bold" pitchFamily="50" charset="0"/>
              </a:rPr>
              <a:pPr>
                <a:spcBef>
                  <a:spcPct val="0"/>
                </a:spcBef>
              </a:pPr>
              <a:t>18</a:t>
            </a:fld>
            <a:endParaRPr lang="en-US" altLang="en-US">
              <a:latin typeface="ScalaSans-Bold" pitchFamily="50" charset="0"/>
            </a:endParaRPr>
          </a:p>
        </p:txBody>
      </p:sp>
      <p:sp>
        <p:nvSpPr>
          <p:cNvPr id="32771" name="Rectangle 2">
            <a:extLst>
              <a:ext uri="{FF2B5EF4-FFF2-40B4-BE49-F238E27FC236}">
                <a16:creationId xmlns:a16="http://schemas.microsoft.com/office/drawing/2014/main" id="{67D63683-5521-43EE-9D16-F5ADE55D4020}"/>
              </a:ext>
            </a:extLst>
          </p:cNvPr>
          <p:cNvSpPr>
            <a:spLocks noGrp="1" noRot="1" noChangeAspect="1" noChangeArrowheads="1" noTextEdit="1"/>
          </p:cNvSpPr>
          <p:nvPr>
            <p:ph type="sldImg"/>
          </p:nvPr>
        </p:nvSpPr>
        <p:spPr>
          <a:xfrm>
            <a:off x="1195388" y="708025"/>
            <a:ext cx="4633912" cy="3475038"/>
          </a:xfrm>
          <a:ln/>
        </p:spPr>
      </p:sp>
      <p:sp>
        <p:nvSpPr>
          <p:cNvPr id="32772" name="Rectangle 3">
            <a:extLst>
              <a:ext uri="{FF2B5EF4-FFF2-40B4-BE49-F238E27FC236}">
                <a16:creationId xmlns:a16="http://schemas.microsoft.com/office/drawing/2014/main" id="{A33141ED-953F-4DD2-80C0-1BCF6515A6BD}"/>
              </a:ext>
            </a:extLst>
          </p:cNvPr>
          <p:cNvSpPr>
            <a:spLocks noGrp="1" noChangeArrowheads="1"/>
          </p:cNvSpPr>
          <p:nvPr>
            <p:ph type="body" idx="1"/>
          </p:nvPr>
        </p:nvSpPr>
        <p:spPr>
          <a:noFill/>
        </p:spPr>
        <p:txBody>
          <a:bodyPr/>
          <a:lstStyle/>
          <a:p>
            <a:pPr eaLnBrk="1" hangingPunct="1"/>
            <a:r>
              <a:rPr lang="en-US" altLang="en-US"/>
              <a:t>Known for shutting down 10 remaining rail lines while imagining a new mass transit system for Los Angeles based on Monorail technology.  Suspended  car French technology.  This is the system science fiction writer Ray Bradbury still talks about today.</a:t>
            </a:r>
          </a:p>
          <a:p>
            <a:pPr eaLnBrk="1" hangingPunct="1"/>
            <a:endParaRPr lang="en-US" altLang="en-US"/>
          </a:p>
          <a:p>
            <a:pPr eaLnBrk="1" hangingPunct="1"/>
            <a:r>
              <a:rPr lang="en-US" altLang="en-US"/>
              <a:t>During its brief history, they managed to confuse the public and anger the Wilshire corridor, most notably Beverly Hills.</a:t>
            </a:r>
          </a:p>
          <a:p>
            <a:pPr eaLnBrk="1" hangingPunct="1"/>
            <a:r>
              <a:rPr lang="en-US" altLang="en-US"/>
              <a:t>Source of the Westside Subway as the only viable was to provide mass transit along Wilshire Blvd. </a:t>
            </a:r>
          </a:p>
          <a:p>
            <a:pPr eaLnBrk="1" hangingPunct="1"/>
            <a:r>
              <a:rPr lang="en-US" altLang="en-US"/>
              <a:t>First Senior Fares in the US, implemented in 1962 – 50 years ago.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AD23191-DF6A-467A-9A0F-62FC75D2766B}"/>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4244847-9EEC-4FE4-9D30-B81E036B417B}" type="slidenum">
              <a:rPr lang="en-US" altLang="en-US" smtClean="0">
                <a:latin typeface="ScalaSans-Bold" pitchFamily="50" charset="0"/>
              </a:rPr>
              <a:pPr>
                <a:spcBef>
                  <a:spcPct val="0"/>
                </a:spcBef>
              </a:pPr>
              <a:t>19</a:t>
            </a:fld>
            <a:endParaRPr lang="en-US" altLang="en-US">
              <a:latin typeface="ScalaSans-Bold" pitchFamily="50" charset="0"/>
            </a:endParaRPr>
          </a:p>
        </p:txBody>
      </p:sp>
      <p:sp>
        <p:nvSpPr>
          <p:cNvPr id="34819" name="Rectangle 1026">
            <a:extLst>
              <a:ext uri="{FF2B5EF4-FFF2-40B4-BE49-F238E27FC236}">
                <a16:creationId xmlns:a16="http://schemas.microsoft.com/office/drawing/2014/main" id="{07A17179-0539-4F63-BE3D-C6025E3AE076}"/>
              </a:ext>
            </a:extLst>
          </p:cNvPr>
          <p:cNvSpPr>
            <a:spLocks noGrp="1" noRot="1" noChangeAspect="1" noChangeArrowheads="1" noTextEdit="1"/>
          </p:cNvSpPr>
          <p:nvPr>
            <p:ph type="sldImg"/>
          </p:nvPr>
        </p:nvSpPr>
        <p:spPr>
          <a:xfrm>
            <a:off x="1195388" y="708025"/>
            <a:ext cx="4633912" cy="3475038"/>
          </a:xfrm>
          <a:ln/>
        </p:spPr>
      </p:sp>
      <p:sp>
        <p:nvSpPr>
          <p:cNvPr id="34820" name="Rectangle 1027">
            <a:extLst>
              <a:ext uri="{FF2B5EF4-FFF2-40B4-BE49-F238E27FC236}">
                <a16:creationId xmlns:a16="http://schemas.microsoft.com/office/drawing/2014/main" id="{52B620E3-8463-4EA3-8A91-6F84B7BE760D}"/>
              </a:ext>
            </a:extLst>
          </p:cNvPr>
          <p:cNvSpPr>
            <a:spLocks noGrp="1" noChangeArrowheads="1"/>
          </p:cNvSpPr>
          <p:nvPr>
            <p:ph type="body" idx="1"/>
          </p:nvPr>
        </p:nvSpPr>
        <p:spPr>
          <a:noFill/>
        </p:spPr>
        <p:txBody>
          <a:bodyPr/>
          <a:lstStyle/>
          <a:p>
            <a:pPr eaLnBrk="1" hangingPunct="1"/>
            <a:r>
              <a:rPr lang="en-US" altLang="en-US"/>
              <a:t>Many believed that new highways would become the speedy backbone for bus routes and that there was no need to preserve rail service.</a:t>
            </a:r>
          </a:p>
          <a:p>
            <a:pPr eaLnBrk="1" hangingPunct="1"/>
            <a:endParaRPr lang="en-US" altLang="en-US"/>
          </a:p>
          <a:p>
            <a:pPr eaLnBrk="1" hangingPunct="1"/>
            <a:r>
              <a:rPr lang="en-US" altLang="en-US"/>
              <a:t>Some scrapped streetcars went to South Korea after WWII, others were sold to Veracruz Mexico and Buenas Aires Argentina.  Some were dumped in the ocean off of Redondo Beach as artificial reefsto enhance fishing.</a:t>
            </a:r>
          </a:p>
          <a:p>
            <a:pPr eaLnBrk="1" hangingPunct="1"/>
            <a:r>
              <a:rPr lang="en-US" altLang="en-US"/>
              <a:t>Many were burned in mysterious fires.</a:t>
            </a:r>
          </a:p>
          <a:p>
            <a:pPr eaLnBrk="1" hangingPunct="1"/>
            <a:r>
              <a:rPr lang="en-US" altLang="en-US"/>
              <a:t>Some were saved and operate today at the Orange Empire Railway Museum in Riverside California.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9ADD40EF-BA00-4C44-9034-BCAE8DCE0684}"/>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8081E1-9A31-4DB7-8CD5-1C162C53FEE7}" type="slidenum">
              <a:rPr lang="en-US" altLang="en-US" smtClean="0">
                <a:latin typeface="ScalaSans-Bold" pitchFamily="50" charset="0"/>
              </a:rPr>
              <a:pPr>
                <a:spcBef>
                  <a:spcPct val="0"/>
                </a:spcBef>
              </a:pPr>
              <a:t>20</a:t>
            </a:fld>
            <a:endParaRPr lang="en-US" altLang="en-US">
              <a:latin typeface="ScalaSans-Bold" pitchFamily="50" charset="0"/>
            </a:endParaRPr>
          </a:p>
        </p:txBody>
      </p:sp>
      <p:sp>
        <p:nvSpPr>
          <p:cNvPr id="36867" name="Rectangle 2">
            <a:extLst>
              <a:ext uri="{FF2B5EF4-FFF2-40B4-BE49-F238E27FC236}">
                <a16:creationId xmlns:a16="http://schemas.microsoft.com/office/drawing/2014/main" id="{84EE241D-B55A-46F3-B8E9-F37383E511EB}"/>
              </a:ext>
            </a:extLst>
          </p:cNvPr>
          <p:cNvSpPr>
            <a:spLocks noGrp="1" noRot="1" noChangeAspect="1" noChangeArrowheads="1" noTextEdit="1"/>
          </p:cNvSpPr>
          <p:nvPr>
            <p:ph type="sldImg"/>
          </p:nvPr>
        </p:nvSpPr>
        <p:spPr>
          <a:xfrm>
            <a:off x="1195388" y="708025"/>
            <a:ext cx="4633912" cy="3475038"/>
          </a:xfrm>
          <a:ln/>
        </p:spPr>
      </p:sp>
      <p:sp>
        <p:nvSpPr>
          <p:cNvPr id="36868" name="Rectangle 3">
            <a:extLst>
              <a:ext uri="{FF2B5EF4-FFF2-40B4-BE49-F238E27FC236}">
                <a16:creationId xmlns:a16="http://schemas.microsoft.com/office/drawing/2014/main" id="{4A99863C-4A80-4BD3-897B-2DD55EB2EA3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B86906F-9A13-4804-BF01-8C8142969524}"/>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500C6C-E032-4B4E-9ACD-83D77EA5A397}" type="slidenum">
              <a:rPr lang="en-US" altLang="en-US" smtClean="0">
                <a:latin typeface="ScalaSans-Bold" pitchFamily="50" charset="0"/>
              </a:rPr>
              <a:pPr>
                <a:spcBef>
                  <a:spcPct val="0"/>
                </a:spcBef>
              </a:pPr>
              <a:t>21</a:t>
            </a:fld>
            <a:endParaRPr lang="en-US" altLang="en-US">
              <a:latin typeface="ScalaSans-Bold" pitchFamily="50" charset="0"/>
            </a:endParaRPr>
          </a:p>
        </p:txBody>
      </p:sp>
      <p:sp>
        <p:nvSpPr>
          <p:cNvPr id="38915" name="Rectangle 2">
            <a:extLst>
              <a:ext uri="{FF2B5EF4-FFF2-40B4-BE49-F238E27FC236}">
                <a16:creationId xmlns:a16="http://schemas.microsoft.com/office/drawing/2014/main" id="{6DABAB27-B0C1-42CC-9EBE-9D53460D9BEE}"/>
              </a:ext>
            </a:extLst>
          </p:cNvPr>
          <p:cNvSpPr>
            <a:spLocks noGrp="1" noRot="1" noChangeAspect="1" noChangeArrowheads="1" noTextEdit="1"/>
          </p:cNvSpPr>
          <p:nvPr>
            <p:ph type="sldImg"/>
          </p:nvPr>
        </p:nvSpPr>
        <p:spPr>
          <a:xfrm>
            <a:off x="1195388" y="708025"/>
            <a:ext cx="4633912" cy="3475038"/>
          </a:xfrm>
          <a:ln/>
        </p:spPr>
      </p:sp>
      <p:sp>
        <p:nvSpPr>
          <p:cNvPr id="38916" name="Rectangle 3">
            <a:extLst>
              <a:ext uri="{FF2B5EF4-FFF2-40B4-BE49-F238E27FC236}">
                <a16:creationId xmlns:a16="http://schemas.microsoft.com/office/drawing/2014/main" id="{6CA092CC-14DC-4307-A830-73F999CCC672}"/>
              </a:ext>
            </a:extLst>
          </p:cNvPr>
          <p:cNvSpPr>
            <a:spLocks noGrp="1" noChangeArrowheads="1"/>
          </p:cNvSpPr>
          <p:nvPr>
            <p:ph type="body" idx="1"/>
          </p:nvPr>
        </p:nvSpPr>
        <p:spPr>
          <a:noFill/>
        </p:spPr>
        <p:txBody>
          <a:bodyPr/>
          <a:lstStyle/>
          <a:p>
            <a:pPr eaLnBrk="1" hangingPunct="1"/>
            <a:r>
              <a:rPr lang="en-US" altLang="en-US"/>
              <a:t>First MTA tried to obtain a federally funded loan to build the Wilshire Subway, selling the project as a series of underground civil defense shelters connected by rail.</a:t>
            </a:r>
          </a:p>
          <a:p>
            <a:pPr eaLnBrk="1" hangingPunct="1"/>
            <a:endParaRPr lang="en-US" altLang="en-US"/>
          </a:p>
          <a:p>
            <a:pPr eaLnBrk="1" hangingPunct="1"/>
            <a:r>
              <a:rPr lang="en-US" altLang="en-US"/>
              <a:t>Beverly Hills was adamant that any mass transit system passing through their city be underground.  Myth that Beverly Hills has opposed subway, to the contrary, they proposed the idea when faced with an elevated monorail running through their city..</a:t>
            </a:r>
          </a:p>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E0E36321-D70F-41A4-A830-C6C5EE26CBB3}"/>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187650-7C2E-4A1C-B235-F5692B24A4A5}" type="slidenum">
              <a:rPr lang="en-US" altLang="en-US" smtClean="0">
                <a:latin typeface="ScalaSans-Bold" pitchFamily="50" charset="0"/>
              </a:rPr>
              <a:pPr>
                <a:spcBef>
                  <a:spcPct val="0"/>
                </a:spcBef>
              </a:pPr>
              <a:t>22</a:t>
            </a:fld>
            <a:endParaRPr lang="en-US" altLang="en-US">
              <a:latin typeface="ScalaSans-Bold" pitchFamily="50" charset="0"/>
            </a:endParaRPr>
          </a:p>
        </p:txBody>
      </p:sp>
      <p:sp>
        <p:nvSpPr>
          <p:cNvPr id="40963" name="Rectangle 1026">
            <a:extLst>
              <a:ext uri="{FF2B5EF4-FFF2-40B4-BE49-F238E27FC236}">
                <a16:creationId xmlns:a16="http://schemas.microsoft.com/office/drawing/2014/main" id="{FE4DA86C-E31D-414F-A7FB-E061A0FFB3C2}"/>
              </a:ext>
            </a:extLst>
          </p:cNvPr>
          <p:cNvSpPr>
            <a:spLocks noGrp="1" noRot="1" noChangeAspect="1" noChangeArrowheads="1" noTextEdit="1"/>
          </p:cNvSpPr>
          <p:nvPr>
            <p:ph type="sldImg"/>
          </p:nvPr>
        </p:nvSpPr>
        <p:spPr>
          <a:xfrm>
            <a:off x="1195388" y="708025"/>
            <a:ext cx="4633912" cy="3475038"/>
          </a:xfrm>
          <a:ln/>
        </p:spPr>
      </p:sp>
      <p:sp>
        <p:nvSpPr>
          <p:cNvPr id="40964" name="Rectangle 1027">
            <a:extLst>
              <a:ext uri="{FF2B5EF4-FFF2-40B4-BE49-F238E27FC236}">
                <a16:creationId xmlns:a16="http://schemas.microsoft.com/office/drawing/2014/main" id="{6604DA5A-36A3-455A-9919-F31799B7DB6E}"/>
              </a:ext>
            </a:extLst>
          </p:cNvPr>
          <p:cNvSpPr>
            <a:spLocks noGrp="1" noChangeArrowheads="1"/>
          </p:cNvSpPr>
          <p:nvPr>
            <p:ph type="body" idx="1"/>
          </p:nvPr>
        </p:nvSpPr>
        <p:spPr>
          <a:noFill/>
        </p:spPr>
        <p:txBody>
          <a:bodyPr/>
          <a:lstStyle/>
          <a:p>
            <a:pPr eaLnBrk="1" hangingPunct="1"/>
            <a:r>
              <a:rPr lang="en-US" altLang="en-US"/>
              <a:t>Did things no other transit agency could</a:t>
            </a:r>
          </a:p>
          <a:p>
            <a:pPr eaLnBrk="1" hangingPunct="1"/>
            <a:r>
              <a:rPr lang="en-US" altLang="en-US"/>
              <a:t>In house emissions testing.</a:t>
            </a:r>
          </a:p>
          <a:p>
            <a:pPr eaLnBrk="1" hangingPunct="1"/>
            <a:r>
              <a:rPr lang="en-US" altLang="en-US"/>
              <a:t>First alternative fuel transit bus – federally funded project to create a Steam powered bus.</a:t>
            </a:r>
          </a:p>
          <a:p>
            <a:pPr eaLnBrk="1" hangingPunct="1"/>
            <a:r>
              <a:rPr lang="en-US" altLang="en-US"/>
              <a:t>Robotic inventory delivery for its massive rebuild center.</a:t>
            </a:r>
          </a:p>
          <a:p>
            <a:pPr eaLnBrk="1" hangingPunct="1"/>
            <a:r>
              <a:rPr lang="en-US" altLang="en-US"/>
              <a:t>After 12 years of planning and lobbying, obtained a federal full funding grant agreement and began building the subway in 1986.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7DF9028-9D04-4C7E-A9E8-B72BC1CA7A2D}"/>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B9C16C-1C9D-493C-95CA-FC02EF86BB16}" type="slidenum">
              <a:rPr lang="en-US" altLang="en-US" smtClean="0">
                <a:latin typeface="ScalaSans-Bold" pitchFamily="50" charset="0"/>
              </a:rPr>
              <a:pPr>
                <a:spcBef>
                  <a:spcPct val="0"/>
                </a:spcBef>
              </a:pPr>
              <a:t>23</a:t>
            </a:fld>
            <a:endParaRPr lang="en-US" altLang="en-US">
              <a:latin typeface="ScalaSans-Bold" pitchFamily="50" charset="0"/>
            </a:endParaRPr>
          </a:p>
        </p:txBody>
      </p:sp>
      <p:sp>
        <p:nvSpPr>
          <p:cNvPr id="43011" name="Rectangle 2">
            <a:extLst>
              <a:ext uri="{FF2B5EF4-FFF2-40B4-BE49-F238E27FC236}">
                <a16:creationId xmlns:a16="http://schemas.microsoft.com/office/drawing/2014/main" id="{A94C04EF-A80F-4CC5-8129-3D5A3260D486}"/>
              </a:ext>
            </a:extLst>
          </p:cNvPr>
          <p:cNvSpPr>
            <a:spLocks noGrp="1" noRot="1" noChangeAspect="1" noChangeArrowheads="1" noTextEdit="1"/>
          </p:cNvSpPr>
          <p:nvPr>
            <p:ph type="sldImg"/>
          </p:nvPr>
        </p:nvSpPr>
        <p:spPr>
          <a:xfrm>
            <a:off x="1195388" y="708025"/>
            <a:ext cx="4633912" cy="3475038"/>
          </a:xfrm>
          <a:ln/>
        </p:spPr>
      </p:sp>
      <p:sp>
        <p:nvSpPr>
          <p:cNvPr id="43012" name="Rectangle 3">
            <a:extLst>
              <a:ext uri="{FF2B5EF4-FFF2-40B4-BE49-F238E27FC236}">
                <a16:creationId xmlns:a16="http://schemas.microsoft.com/office/drawing/2014/main" id="{D5A23E86-3A9C-4CC2-AFD7-9B7B76D9278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1E4D1326-755E-45F6-B291-EE9D2C53C3D9}"/>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2A0E2B-91E5-4063-8BC0-9D0A9E9DE560}" type="slidenum">
              <a:rPr lang="en-US" altLang="en-US" smtClean="0">
                <a:latin typeface="ScalaSans-Bold" pitchFamily="50" charset="0"/>
              </a:rPr>
              <a:pPr>
                <a:spcBef>
                  <a:spcPct val="0"/>
                </a:spcBef>
              </a:pPr>
              <a:t>24</a:t>
            </a:fld>
            <a:endParaRPr lang="en-US" altLang="en-US">
              <a:latin typeface="ScalaSans-Bold" pitchFamily="50" charset="0"/>
            </a:endParaRPr>
          </a:p>
        </p:txBody>
      </p:sp>
      <p:sp>
        <p:nvSpPr>
          <p:cNvPr id="45059" name="Rectangle 2">
            <a:extLst>
              <a:ext uri="{FF2B5EF4-FFF2-40B4-BE49-F238E27FC236}">
                <a16:creationId xmlns:a16="http://schemas.microsoft.com/office/drawing/2014/main" id="{E49557BC-5DC5-47EF-BAE0-7310CE41109C}"/>
              </a:ext>
            </a:extLst>
          </p:cNvPr>
          <p:cNvSpPr>
            <a:spLocks noGrp="1" noRot="1" noChangeAspect="1" noChangeArrowheads="1" noTextEdit="1"/>
          </p:cNvSpPr>
          <p:nvPr>
            <p:ph type="sldImg"/>
          </p:nvPr>
        </p:nvSpPr>
        <p:spPr>
          <a:xfrm>
            <a:off x="1196975" y="708025"/>
            <a:ext cx="4632325" cy="3475038"/>
          </a:xfrm>
          <a:ln/>
        </p:spPr>
      </p:sp>
      <p:sp>
        <p:nvSpPr>
          <p:cNvPr id="45060" name="Rectangle 3">
            <a:extLst>
              <a:ext uri="{FF2B5EF4-FFF2-40B4-BE49-F238E27FC236}">
                <a16:creationId xmlns:a16="http://schemas.microsoft.com/office/drawing/2014/main" id="{F6730871-0C2C-4DBD-983B-89E4D48CF4F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51191512-8D4D-416E-836A-D5F269E634F5}"/>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7F44DE-6D6B-4EA6-8FC7-D1989E930C5B}" type="slidenum">
              <a:rPr lang="en-US" altLang="en-US" smtClean="0">
                <a:latin typeface="ScalaSans-Bold" pitchFamily="50" charset="0"/>
              </a:rPr>
              <a:pPr>
                <a:spcBef>
                  <a:spcPct val="0"/>
                </a:spcBef>
              </a:pPr>
              <a:t>25</a:t>
            </a:fld>
            <a:endParaRPr lang="en-US" altLang="en-US">
              <a:latin typeface="ScalaSans-Bold" pitchFamily="50" charset="0"/>
            </a:endParaRPr>
          </a:p>
        </p:txBody>
      </p:sp>
      <p:sp>
        <p:nvSpPr>
          <p:cNvPr id="47107" name="Rectangle 1026">
            <a:extLst>
              <a:ext uri="{FF2B5EF4-FFF2-40B4-BE49-F238E27FC236}">
                <a16:creationId xmlns:a16="http://schemas.microsoft.com/office/drawing/2014/main" id="{C60E3EF5-2CE1-490F-9662-46DFA996D394}"/>
              </a:ext>
            </a:extLst>
          </p:cNvPr>
          <p:cNvSpPr>
            <a:spLocks noGrp="1" noRot="1" noChangeAspect="1" noChangeArrowheads="1" noTextEdit="1"/>
          </p:cNvSpPr>
          <p:nvPr>
            <p:ph type="sldImg"/>
          </p:nvPr>
        </p:nvSpPr>
        <p:spPr>
          <a:xfrm>
            <a:off x="1195388" y="708025"/>
            <a:ext cx="4633912" cy="3475038"/>
          </a:xfrm>
          <a:ln/>
        </p:spPr>
      </p:sp>
      <p:sp>
        <p:nvSpPr>
          <p:cNvPr id="47108" name="Rectangle 1027">
            <a:extLst>
              <a:ext uri="{FF2B5EF4-FFF2-40B4-BE49-F238E27FC236}">
                <a16:creationId xmlns:a16="http://schemas.microsoft.com/office/drawing/2014/main" id="{8F197A82-38DA-4EBA-A84F-7E538032FC2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C73FCD1D-0E0B-4E23-8EDA-C8220E153D32}"/>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D85C26-70AA-499C-B13B-1039A6CD46EE}" type="slidenum">
              <a:rPr lang="en-US" altLang="en-US" smtClean="0">
                <a:latin typeface="ScalaSans-Bold" pitchFamily="50" charset="0"/>
              </a:rPr>
              <a:pPr>
                <a:spcBef>
                  <a:spcPct val="0"/>
                </a:spcBef>
              </a:pPr>
              <a:t>2</a:t>
            </a:fld>
            <a:endParaRPr lang="en-US" altLang="en-US">
              <a:latin typeface="ScalaSans-Bold" pitchFamily="50" charset="0"/>
            </a:endParaRPr>
          </a:p>
        </p:txBody>
      </p:sp>
      <p:sp>
        <p:nvSpPr>
          <p:cNvPr id="8195" name="Rectangle 2">
            <a:extLst>
              <a:ext uri="{FF2B5EF4-FFF2-40B4-BE49-F238E27FC236}">
                <a16:creationId xmlns:a16="http://schemas.microsoft.com/office/drawing/2014/main" id="{2ECC8503-589A-4386-B6FF-FC09D225FD15}"/>
              </a:ext>
            </a:extLst>
          </p:cNvPr>
          <p:cNvSpPr>
            <a:spLocks noGrp="1" noRot="1" noChangeAspect="1" noChangeArrowheads="1" noTextEdit="1"/>
          </p:cNvSpPr>
          <p:nvPr>
            <p:ph type="sldImg"/>
          </p:nvPr>
        </p:nvSpPr>
        <p:spPr>
          <a:xfrm>
            <a:off x="1195388" y="708025"/>
            <a:ext cx="4633912" cy="3475038"/>
          </a:xfrm>
          <a:ln/>
        </p:spPr>
      </p:sp>
      <p:sp>
        <p:nvSpPr>
          <p:cNvPr id="8196" name="Rectangle 3">
            <a:extLst>
              <a:ext uri="{FF2B5EF4-FFF2-40B4-BE49-F238E27FC236}">
                <a16:creationId xmlns:a16="http://schemas.microsoft.com/office/drawing/2014/main" id="{95647BD9-7DFD-4848-97DC-E7ECD9A5F718}"/>
              </a:ext>
            </a:extLst>
          </p:cNvPr>
          <p:cNvSpPr>
            <a:spLocks noGrp="1" noChangeArrowheads="1"/>
          </p:cNvSpPr>
          <p:nvPr>
            <p:ph type="body" idx="1"/>
          </p:nvPr>
        </p:nvSpPr>
        <p:spPr>
          <a:noFill/>
        </p:spPr>
        <p:txBody>
          <a:bodyPr/>
          <a:lstStyle/>
          <a:p>
            <a:pPr eaLnBrk="1" hangingPunct="1"/>
            <a:r>
              <a:rPr lang="en-US" altLang="en-US"/>
              <a:t>Largest Transit Operator Library – Larger than APTA.</a:t>
            </a:r>
          </a:p>
          <a:p>
            <a:pPr eaLnBrk="1" hangingPunct="1"/>
            <a:r>
              <a:rPr lang="en-US" altLang="en-US"/>
              <a:t>New York’s library was on the 55</a:t>
            </a:r>
            <a:r>
              <a:rPr lang="en-US" altLang="en-US" baseline="30000"/>
              <a:t>th</a:t>
            </a:r>
            <a:r>
              <a:rPr lang="en-US" altLang="en-US"/>
              <a:t> floor of the World Trade Center</a:t>
            </a:r>
          </a:p>
          <a:p>
            <a:pPr eaLnBrk="1" hangingPunct="1"/>
            <a:r>
              <a:rPr lang="en-US" altLang="en-US"/>
              <a:t>Other transit libraries in Seattle, Portland, Cleveland, Phoenix, etc</a:t>
            </a:r>
          </a:p>
          <a:p>
            <a:pPr eaLnBrk="1" hangingPunct="1"/>
            <a:r>
              <a:rPr lang="en-US" altLang="en-US"/>
              <a:t>Far fewer than State DOT libraries who enjoy full support of AASHTO, its Research Advisory Committee and Transportation Research Board.</a:t>
            </a:r>
          </a:p>
          <a:p>
            <a:pPr eaLnBrk="1" hangingPunct="1"/>
            <a:endParaRPr lang="en-US" altLang="en-US"/>
          </a:p>
          <a:p>
            <a:pPr eaLnBrk="1" hangingPunct="1"/>
            <a:r>
              <a:rPr lang="en-US" altLang="en-US"/>
              <a:t>Public outreach role – now working closely with Records management on digitizing materials and functioning as a public reading room, both in-person and online.  Materials provided by the library cost $1.63.</a:t>
            </a:r>
          </a:p>
          <a:p>
            <a:pPr eaLnBrk="1" hangingPunct="1"/>
            <a:endParaRPr lang="en-US" altLang="en-US"/>
          </a:p>
          <a:p>
            <a:pPr eaLnBrk="1" hangingPunct="1"/>
            <a:r>
              <a:rPr lang="en-US" altLang="en-US"/>
              <a:t>Who uses the library internally? </a:t>
            </a:r>
          </a:p>
          <a:p>
            <a:pPr eaLnBrk="1" hangingPunct="1"/>
            <a:r>
              <a:rPr lang="en-US" altLang="en-US"/>
              <a:t>25% Operations</a:t>
            </a:r>
          </a:p>
          <a:p>
            <a:pPr eaLnBrk="1" hangingPunct="1"/>
            <a:r>
              <a:rPr lang="en-US" altLang="en-US"/>
              <a:t>25% Planning</a:t>
            </a:r>
          </a:p>
          <a:p>
            <a:pPr eaLnBrk="1" hangingPunct="1"/>
            <a:r>
              <a:rPr lang="en-US" altLang="en-US"/>
              <a:t>25% Finance &amp; Admin</a:t>
            </a:r>
          </a:p>
          <a:p>
            <a:pPr eaLnBrk="1" hangingPunct="1"/>
            <a:r>
              <a:rPr lang="en-US" altLang="en-US"/>
              <a:t>13% Consultants</a:t>
            </a:r>
          </a:p>
          <a:p>
            <a:pPr eaLnBrk="1" hangingPunct="1"/>
            <a:r>
              <a:rPr lang="en-US" altLang="en-US"/>
              <a:t>12% Communications</a:t>
            </a:r>
          </a:p>
          <a:p>
            <a:pPr eaLnBrk="1" hangingPunct="1"/>
            <a:endParaRPr lang="en-US" altLang="en-US"/>
          </a:p>
          <a:p>
            <a:pPr eaLnBrk="1" hangingPunct="1"/>
            <a:r>
              <a:rPr lang="en-US" altLang="en-US"/>
              <a:t>Externally – library websites combined access was 4.2 million page views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AF474363-1011-4154-99D7-5BF9B63E0233}"/>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B48C02-59F5-47D2-B4AF-0D64FA1C2B25}" type="slidenum">
              <a:rPr lang="en-US" altLang="en-US" smtClean="0">
                <a:latin typeface="ScalaSans-Bold" pitchFamily="50" charset="0"/>
              </a:rPr>
              <a:pPr>
                <a:spcBef>
                  <a:spcPct val="0"/>
                </a:spcBef>
              </a:pPr>
              <a:t>26</a:t>
            </a:fld>
            <a:endParaRPr lang="en-US" altLang="en-US">
              <a:latin typeface="ScalaSans-Bold" pitchFamily="50" charset="0"/>
            </a:endParaRPr>
          </a:p>
        </p:txBody>
      </p:sp>
      <p:sp>
        <p:nvSpPr>
          <p:cNvPr id="49155" name="Rectangle 1026">
            <a:extLst>
              <a:ext uri="{FF2B5EF4-FFF2-40B4-BE49-F238E27FC236}">
                <a16:creationId xmlns:a16="http://schemas.microsoft.com/office/drawing/2014/main" id="{436A4F5B-D4BA-4343-81B7-D46B7CEE2DD7}"/>
              </a:ext>
            </a:extLst>
          </p:cNvPr>
          <p:cNvSpPr>
            <a:spLocks noGrp="1" noRot="1" noChangeAspect="1" noChangeArrowheads="1" noTextEdit="1"/>
          </p:cNvSpPr>
          <p:nvPr>
            <p:ph type="sldImg"/>
          </p:nvPr>
        </p:nvSpPr>
        <p:spPr>
          <a:xfrm>
            <a:off x="1195388" y="708025"/>
            <a:ext cx="4633912" cy="3475038"/>
          </a:xfrm>
          <a:ln/>
        </p:spPr>
      </p:sp>
      <p:sp>
        <p:nvSpPr>
          <p:cNvPr id="49156" name="Rectangle 1027">
            <a:extLst>
              <a:ext uri="{FF2B5EF4-FFF2-40B4-BE49-F238E27FC236}">
                <a16:creationId xmlns:a16="http://schemas.microsoft.com/office/drawing/2014/main" id="{B5F5A286-A760-4311-AE09-6A60CD8E49D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27E36AE-2353-4BEA-BA40-1ADCE5C2341B}"/>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A2C979-50EE-4E5B-B96F-098CDE381340}" type="slidenum">
              <a:rPr lang="en-US" altLang="en-US" smtClean="0">
                <a:latin typeface="ScalaSans-Bold" pitchFamily="50" charset="0"/>
              </a:rPr>
              <a:pPr>
                <a:spcBef>
                  <a:spcPct val="0"/>
                </a:spcBef>
              </a:pPr>
              <a:t>27</a:t>
            </a:fld>
            <a:endParaRPr lang="en-US" altLang="en-US">
              <a:latin typeface="ScalaSans-Bold" pitchFamily="50" charset="0"/>
            </a:endParaRPr>
          </a:p>
        </p:txBody>
      </p:sp>
      <p:sp>
        <p:nvSpPr>
          <p:cNvPr id="51203" name="Rectangle 2">
            <a:extLst>
              <a:ext uri="{FF2B5EF4-FFF2-40B4-BE49-F238E27FC236}">
                <a16:creationId xmlns:a16="http://schemas.microsoft.com/office/drawing/2014/main" id="{EBC22C0F-E10F-4771-93E7-E41577FF0A31}"/>
              </a:ext>
            </a:extLst>
          </p:cNvPr>
          <p:cNvSpPr>
            <a:spLocks noGrp="1" noRot="1" noChangeAspect="1" noChangeArrowheads="1" noTextEdit="1"/>
          </p:cNvSpPr>
          <p:nvPr>
            <p:ph type="sldImg"/>
          </p:nvPr>
        </p:nvSpPr>
        <p:spPr>
          <a:xfrm>
            <a:off x="1195388" y="708025"/>
            <a:ext cx="4633912" cy="3475038"/>
          </a:xfrm>
          <a:ln/>
        </p:spPr>
      </p:sp>
      <p:sp>
        <p:nvSpPr>
          <p:cNvPr id="51204" name="Rectangle 3">
            <a:extLst>
              <a:ext uri="{FF2B5EF4-FFF2-40B4-BE49-F238E27FC236}">
                <a16:creationId xmlns:a16="http://schemas.microsoft.com/office/drawing/2014/main" id="{7C791CC5-0717-4A87-A564-63CDEE3A395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A2D4C02A-AE3F-45E9-BC31-A9D25AB08915}"/>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2566B8-CB46-47A3-AC91-996D92D7EC2E}" type="slidenum">
              <a:rPr lang="en-US" altLang="en-US" smtClean="0">
                <a:latin typeface="ScalaSans-Bold" pitchFamily="50" charset="0"/>
              </a:rPr>
              <a:pPr>
                <a:spcBef>
                  <a:spcPct val="0"/>
                </a:spcBef>
              </a:pPr>
              <a:t>28</a:t>
            </a:fld>
            <a:endParaRPr lang="en-US" altLang="en-US">
              <a:latin typeface="ScalaSans-Bold" pitchFamily="50" charset="0"/>
            </a:endParaRPr>
          </a:p>
        </p:txBody>
      </p:sp>
      <p:sp>
        <p:nvSpPr>
          <p:cNvPr id="53251" name="Rectangle 2">
            <a:extLst>
              <a:ext uri="{FF2B5EF4-FFF2-40B4-BE49-F238E27FC236}">
                <a16:creationId xmlns:a16="http://schemas.microsoft.com/office/drawing/2014/main" id="{FC6C5988-03F1-4AAE-88E8-35FA88218F7E}"/>
              </a:ext>
            </a:extLst>
          </p:cNvPr>
          <p:cNvSpPr>
            <a:spLocks noGrp="1" noRot="1" noChangeAspect="1" noChangeArrowheads="1" noTextEdit="1"/>
          </p:cNvSpPr>
          <p:nvPr>
            <p:ph type="sldImg"/>
          </p:nvPr>
        </p:nvSpPr>
        <p:spPr>
          <a:xfrm>
            <a:off x="1195388" y="708025"/>
            <a:ext cx="4633912" cy="3475038"/>
          </a:xfrm>
          <a:ln/>
        </p:spPr>
      </p:sp>
      <p:sp>
        <p:nvSpPr>
          <p:cNvPr id="53252" name="Rectangle 3">
            <a:extLst>
              <a:ext uri="{FF2B5EF4-FFF2-40B4-BE49-F238E27FC236}">
                <a16:creationId xmlns:a16="http://schemas.microsoft.com/office/drawing/2014/main" id="{20105B97-5F1A-4104-AD29-B8ADBA5503E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D86E5CFC-F96F-4660-B792-25583E9EC430}"/>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151B46-9A77-4B78-9859-5790673A8076}" type="slidenum">
              <a:rPr lang="en-US" altLang="en-US" smtClean="0">
                <a:latin typeface="ScalaSans-Bold" pitchFamily="50" charset="0"/>
              </a:rPr>
              <a:pPr>
                <a:spcBef>
                  <a:spcPct val="0"/>
                </a:spcBef>
              </a:pPr>
              <a:t>33</a:t>
            </a:fld>
            <a:endParaRPr lang="en-US" altLang="en-US">
              <a:latin typeface="ScalaSans-Bold" pitchFamily="50" charset="0"/>
            </a:endParaRPr>
          </a:p>
        </p:txBody>
      </p:sp>
      <p:sp>
        <p:nvSpPr>
          <p:cNvPr id="57347" name="Rectangle 2">
            <a:extLst>
              <a:ext uri="{FF2B5EF4-FFF2-40B4-BE49-F238E27FC236}">
                <a16:creationId xmlns:a16="http://schemas.microsoft.com/office/drawing/2014/main" id="{7402ED91-4468-4210-9924-31DC494F6C17}"/>
              </a:ext>
            </a:extLst>
          </p:cNvPr>
          <p:cNvSpPr>
            <a:spLocks noGrp="1" noRot="1" noChangeAspect="1" noChangeArrowheads="1" noTextEdit="1"/>
          </p:cNvSpPr>
          <p:nvPr>
            <p:ph type="sldImg"/>
          </p:nvPr>
        </p:nvSpPr>
        <p:spPr>
          <a:xfrm>
            <a:off x="1196975" y="708025"/>
            <a:ext cx="4633913" cy="3475038"/>
          </a:xfrm>
          <a:ln/>
        </p:spPr>
      </p:sp>
      <p:sp>
        <p:nvSpPr>
          <p:cNvPr id="57348" name="Rectangle 3">
            <a:extLst>
              <a:ext uri="{FF2B5EF4-FFF2-40B4-BE49-F238E27FC236}">
                <a16:creationId xmlns:a16="http://schemas.microsoft.com/office/drawing/2014/main" id="{62E19708-2F00-439D-834D-3700144C42FF}"/>
              </a:ext>
            </a:extLst>
          </p:cNvPr>
          <p:cNvSpPr>
            <a:spLocks noGrp="1" noChangeArrowheads="1"/>
          </p:cNvSpPr>
          <p:nvPr>
            <p:ph type="body" idx="1"/>
          </p:nvPr>
        </p:nvSpPr>
        <p:spPr>
          <a:xfrm>
            <a:off x="914400" y="4421188"/>
            <a:ext cx="5197475" cy="4183062"/>
          </a:xfrm>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94D0B7BF-8D64-4AB3-B22D-117AFA63CD5C}"/>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F9474E-AF5A-4DAA-8F51-E56D9B7A3185}" type="slidenum">
              <a:rPr lang="en-US" altLang="en-US" smtClean="0">
                <a:latin typeface="ScalaSans-Bold" pitchFamily="50" charset="0"/>
              </a:rPr>
              <a:pPr>
                <a:spcBef>
                  <a:spcPct val="0"/>
                </a:spcBef>
              </a:pPr>
              <a:t>34</a:t>
            </a:fld>
            <a:endParaRPr lang="en-US" altLang="en-US">
              <a:latin typeface="ScalaSans-Bold" pitchFamily="50" charset="0"/>
            </a:endParaRPr>
          </a:p>
        </p:txBody>
      </p:sp>
      <p:sp>
        <p:nvSpPr>
          <p:cNvPr id="59395" name="Rectangle 2">
            <a:extLst>
              <a:ext uri="{FF2B5EF4-FFF2-40B4-BE49-F238E27FC236}">
                <a16:creationId xmlns:a16="http://schemas.microsoft.com/office/drawing/2014/main" id="{16EF574A-A621-4479-A089-B0DA362B8E09}"/>
              </a:ext>
            </a:extLst>
          </p:cNvPr>
          <p:cNvSpPr>
            <a:spLocks noGrp="1" noRot="1" noChangeAspect="1" noChangeArrowheads="1" noTextEdit="1"/>
          </p:cNvSpPr>
          <p:nvPr>
            <p:ph type="sldImg"/>
          </p:nvPr>
        </p:nvSpPr>
        <p:spPr>
          <a:xfrm>
            <a:off x="1195388" y="708025"/>
            <a:ext cx="4633912" cy="3475038"/>
          </a:xfrm>
          <a:ln/>
        </p:spPr>
      </p:sp>
      <p:sp>
        <p:nvSpPr>
          <p:cNvPr id="59396" name="Rectangle 3">
            <a:extLst>
              <a:ext uri="{FF2B5EF4-FFF2-40B4-BE49-F238E27FC236}">
                <a16:creationId xmlns:a16="http://schemas.microsoft.com/office/drawing/2014/main" id="{E2896D54-4598-4CE0-AA63-DEEA5118C518}"/>
              </a:ext>
            </a:extLst>
          </p:cNvPr>
          <p:cNvSpPr>
            <a:spLocks noGrp="1" noChangeArrowheads="1"/>
          </p:cNvSpPr>
          <p:nvPr>
            <p:ph type="body" idx="1"/>
          </p:nvPr>
        </p:nvSpPr>
        <p:spPr>
          <a:noFill/>
        </p:spPr>
        <p:txBody>
          <a:bodyPr/>
          <a:lstStyle/>
          <a:p>
            <a:pPr eaLnBrk="1" hangingPunct="1"/>
            <a:r>
              <a:rPr lang="en-US" altLang="en-US"/>
              <a:t>Branding effort in 2003.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1F520602-D9E2-4DCC-A51D-A0C6FCE2FE58}"/>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D68725-9630-4DA3-A71C-B0ECE5A43977}" type="slidenum">
              <a:rPr lang="en-US" altLang="en-US" smtClean="0">
                <a:latin typeface="ScalaSans-Bold" pitchFamily="50" charset="0"/>
              </a:rPr>
              <a:pPr>
                <a:spcBef>
                  <a:spcPct val="0"/>
                </a:spcBef>
              </a:pPr>
              <a:t>38</a:t>
            </a:fld>
            <a:endParaRPr lang="en-US" altLang="en-US">
              <a:latin typeface="ScalaSans-Bold" pitchFamily="50" charset="0"/>
            </a:endParaRPr>
          </a:p>
        </p:txBody>
      </p:sp>
      <p:sp>
        <p:nvSpPr>
          <p:cNvPr id="62467" name="Rectangle 2">
            <a:extLst>
              <a:ext uri="{FF2B5EF4-FFF2-40B4-BE49-F238E27FC236}">
                <a16:creationId xmlns:a16="http://schemas.microsoft.com/office/drawing/2014/main" id="{DFFC5901-A099-44A7-B822-5DB6D6B57E2F}"/>
              </a:ext>
            </a:extLst>
          </p:cNvPr>
          <p:cNvSpPr>
            <a:spLocks noGrp="1" noRot="1" noChangeAspect="1" noChangeArrowheads="1" noTextEdit="1"/>
          </p:cNvSpPr>
          <p:nvPr>
            <p:ph type="sldImg"/>
          </p:nvPr>
        </p:nvSpPr>
        <p:spPr>
          <a:xfrm>
            <a:off x="1195388" y="708025"/>
            <a:ext cx="4633912" cy="3475038"/>
          </a:xfrm>
          <a:ln/>
        </p:spPr>
      </p:sp>
      <p:sp>
        <p:nvSpPr>
          <p:cNvPr id="62468" name="Rectangle 3">
            <a:extLst>
              <a:ext uri="{FF2B5EF4-FFF2-40B4-BE49-F238E27FC236}">
                <a16:creationId xmlns:a16="http://schemas.microsoft.com/office/drawing/2014/main" id="{6B3149D6-082D-4F04-8261-66E6E648C11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9BE36AE-671E-46B2-880D-9F9B38601782}"/>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3F1B60-F5D3-45A0-A0C3-1DE3F5C868F2}" type="slidenum">
              <a:rPr lang="en-US" altLang="en-US" smtClean="0">
                <a:latin typeface="ScalaSans-Bold" pitchFamily="50" charset="0"/>
              </a:rPr>
              <a:pPr>
                <a:spcBef>
                  <a:spcPct val="0"/>
                </a:spcBef>
              </a:pPr>
              <a:t>39</a:t>
            </a:fld>
            <a:endParaRPr lang="en-US" altLang="en-US">
              <a:latin typeface="ScalaSans-Bold" pitchFamily="50" charset="0"/>
            </a:endParaRPr>
          </a:p>
        </p:txBody>
      </p:sp>
      <p:sp>
        <p:nvSpPr>
          <p:cNvPr id="64515" name="Rectangle 2">
            <a:extLst>
              <a:ext uri="{FF2B5EF4-FFF2-40B4-BE49-F238E27FC236}">
                <a16:creationId xmlns:a16="http://schemas.microsoft.com/office/drawing/2014/main" id="{2941562F-034B-4C04-A9D3-B4B862048E54}"/>
              </a:ext>
            </a:extLst>
          </p:cNvPr>
          <p:cNvSpPr>
            <a:spLocks noGrp="1" noRot="1" noChangeAspect="1" noChangeArrowheads="1" noTextEdit="1"/>
          </p:cNvSpPr>
          <p:nvPr>
            <p:ph type="sldImg"/>
          </p:nvPr>
        </p:nvSpPr>
        <p:spPr>
          <a:xfrm>
            <a:off x="1195388" y="708025"/>
            <a:ext cx="4633912" cy="3475038"/>
          </a:xfrm>
          <a:ln/>
        </p:spPr>
      </p:sp>
      <p:sp>
        <p:nvSpPr>
          <p:cNvPr id="64516" name="Rectangle 3">
            <a:extLst>
              <a:ext uri="{FF2B5EF4-FFF2-40B4-BE49-F238E27FC236}">
                <a16:creationId xmlns:a16="http://schemas.microsoft.com/office/drawing/2014/main" id="{7158EF0B-0D25-40C0-9E3A-996D5C62430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97222474-BF79-4731-ACC6-7F3C89005929}"/>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DFA107-5403-47CE-BC11-B6440861A654}" type="slidenum">
              <a:rPr lang="en-US" altLang="en-US" smtClean="0">
                <a:latin typeface="ScalaSans-Bold" pitchFamily="50" charset="0"/>
              </a:rPr>
              <a:pPr>
                <a:spcBef>
                  <a:spcPct val="0"/>
                </a:spcBef>
              </a:pPr>
              <a:t>3</a:t>
            </a:fld>
            <a:endParaRPr lang="en-US" altLang="en-US">
              <a:latin typeface="ScalaSans-Bold" pitchFamily="50" charset="0"/>
            </a:endParaRPr>
          </a:p>
        </p:txBody>
      </p:sp>
      <p:sp>
        <p:nvSpPr>
          <p:cNvPr id="10243" name="Rectangle 2">
            <a:extLst>
              <a:ext uri="{FF2B5EF4-FFF2-40B4-BE49-F238E27FC236}">
                <a16:creationId xmlns:a16="http://schemas.microsoft.com/office/drawing/2014/main" id="{21CD9A6C-FAA5-4EE1-93DE-11D0FFC3D972}"/>
              </a:ext>
            </a:extLst>
          </p:cNvPr>
          <p:cNvSpPr>
            <a:spLocks noGrp="1" noRot="1" noChangeAspect="1" noChangeArrowheads="1" noTextEdit="1"/>
          </p:cNvSpPr>
          <p:nvPr>
            <p:ph type="sldImg"/>
          </p:nvPr>
        </p:nvSpPr>
        <p:spPr>
          <a:xfrm>
            <a:off x="1195388" y="708025"/>
            <a:ext cx="4633912" cy="3475038"/>
          </a:xfrm>
          <a:ln/>
        </p:spPr>
      </p:sp>
      <p:sp>
        <p:nvSpPr>
          <p:cNvPr id="10244" name="Rectangle 3">
            <a:extLst>
              <a:ext uri="{FF2B5EF4-FFF2-40B4-BE49-F238E27FC236}">
                <a16:creationId xmlns:a16="http://schemas.microsoft.com/office/drawing/2014/main" id="{028C38F8-0665-4F69-A123-0BDC5CA9646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0999FDC4-5A9D-4814-9775-50D1C18AE466}"/>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E4BBE6-7DBE-489E-9D69-B1FB4D0A0796}" type="slidenum">
              <a:rPr lang="en-US" altLang="en-US" smtClean="0">
                <a:latin typeface="ScalaSans-Bold" pitchFamily="50" charset="0"/>
              </a:rPr>
              <a:pPr>
                <a:spcBef>
                  <a:spcPct val="0"/>
                </a:spcBef>
              </a:pPr>
              <a:t>4</a:t>
            </a:fld>
            <a:endParaRPr lang="en-US" altLang="en-US">
              <a:latin typeface="ScalaSans-Bold" pitchFamily="50" charset="0"/>
            </a:endParaRPr>
          </a:p>
        </p:txBody>
      </p:sp>
      <p:sp>
        <p:nvSpPr>
          <p:cNvPr id="12291" name="Rectangle 1026">
            <a:extLst>
              <a:ext uri="{FF2B5EF4-FFF2-40B4-BE49-F238E27FC236}">
                <a16:creationId xmlns:a16="http://schemas.microsoft.com/office/drawing/2014/main" id="{7316C67F-5F0F-45BF-8B09-2FC6D53F357F}"/>
              </a:ext>
            </a:extLst>
          </p:cNvPr>
          <p:cNvSpPr>
            <a:spLocks noGrp="1" noRot="1" noChangeAspect="1" noChangeArrowheads="1" noTextEdit="1"/>
          </p:cNvSpPr>
          <p:nvPr>
            <p:ph type="sldImg"/>
          </p:nvPr>
        </p:nvSpPr>
        <p:spPr>
          <a:xfrm>
            <a:off x="1195388" y="708025"/>
            <a:ext cx="4633912" cy="3475038"/>
          </a:xfrm>
          <a:ln/>
        </p:spPr>
      </p:sp>
      <p:sp>
        <p:nvSpPr>
          <p:cNvPr id="12292" name="Rectangle 1027">
            <a:extLst>
              <a:ext uri="{FF2B5EF4-FFF2-40B4-BE49-F238E27FC236}">
                <a16:creationId xmlns:a16="http://schemas.microsoft.com/office/drawing/2014/main" id="{BDA52DBC-06F1-4D7A-9071-F6171CFF9133}"/>
              </a:ext>
            </a:extLst>
          </p:cNvPr>
          <p:cNvSpPr>
            <a:spLocks noGrp="1" noChangeArrowheads="1"/>
          </p:cNvSpPr>
          <p:nvPr>
            <p:ph type="body" idx="1"/>
          </p:nvPr>
        </p:nvSpPr>
        <p:spPr>
          <a:noFill/>
        </p:spPr>
        <p:txBody>
          <a:bodyPr/>
          <a:lstStyle/>
          <a:p>
            <a:pPr eaLnBrk="1" hangingPunct="1"/>
            <a:r>
              <a:rPr lang="en-US" altLang="en-US"/>
              <a:t>Many private operators prior to 1911 Merger that created two large systems, Pacific Electric for longer distance travel and Los Angeles Railway for shorter distance travel connecting with downtown.  </a:t>
            </a:r>
          </a:p>
          <a:p>
            <a:pPr eaLnBrk="1" hangingPunct="1"/>
            <a:r>
              <a:rPr lang="en-US" altLang="en-US"/>
              <a:t>First bus company created in 1923 by PE and LARy to serve Wilshire Blvd.</a:t>
            </a:r>
          </a:p>
          <a:p>
            <a:pPr eaLnBrk="1" hangingPunct="1"/>
            <a:r>
              <a:rPr lang="en-US" altLang="en-US"/>
              <a:t>First large diesel bus order in 1940 (and first smog alert issued in 1943)</a:t>
            </a:r>
          </a:p>
          <a:p>
            <a:pPr eaLnBrk="1" hangingPunct="1"/>
            <a:r>
              <a:rPr lang="en-US" altLang="en-US"/>
              <a:t>Fares regulated by Sacramento and held low for many years.</a:t>
            </a:r>
          </a:p>
          <a:p>
            <a:pPr eaLnBrk="1" hangingPunct="1"/>
            <a:r>
              <a:rPr lang="en-US" altLang="en-US"/>
              <a:t>Public governance and local control begins in 1958 with first MTA.</a:t>
            </a:r>
          </a:p>
          <a:p>
            <a:pPr eaLnBrk="1" hangingPunct="1"/>
            <a:r>
              <a:rPr lang="en-US" altLang="en-US"/>
              <a:t>SCRTD created to give the underpowered MTA the tools it needed.</a:t>
            </a:r>
          </a:p>
          <a:p>
            <a:pPr eaLnBrk="1" hangingPunct="1"/>
            <a:r>
              <a:rPr lang="en-US" altLang="en-US"/>
              <a:t>Watts Riots – report on causes cited lack of access to a well coordinated transit system, SCRTD takes over 11 failing transit operators</a:t>
            </a:r>
          </a:p>
          <a:p>
            <a:pPr eaLnBrk="1" hangingPunct="1"/>
            <a:r>
              <a:rPr lang="en-US" altLang="en-US"/>
              <a:t>Transportation Commissions created in 1976.</a:t>
            </a:r>
          </a:p>
          <a:p>
            <a:pPr eaLnBrk="1" hangingPunct="1"/>
            <a:r>
              <a:rPr lang="en-US" altLang="en-US"/>
              <a:t>Merger of transit district and transportation commission in 1993.</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6B456FD7-3E29-4DD1-AA3A-72AC451BE7E3}"/>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B14DF2-5BC4-4FA9-9F40-C1BDC035DD4B}" type="slidenum">
              <a:rPr lang="en-US" altLang="en-US" smtClean="0">
                <a:latin typeface="ScalaSans-Bold" pitchFamily="50" charset="0"/>
              </a:rPr>
              <a:pPr>
                <a:spcBef>
                  <a:spcPct val="0"/>
                </a:spcBef>
              </a:pPr>
              <a:t>5</a:t>
            </a:fld>
            <a:endParaRPr lang="en-US" altLang="en-US">
              <a:latin typeface="ScalaSans-Bold" pitchFamily="50" charset="0"/>
            </a:endParaRPr>
          </a:p>
        </p:txBody>
      </p:sp>
      <p:sp>
        <p:nvSpPr>
          <p:cNvPr id="14339" name="Rectangle 2">
            <a:extLst>
              <a:ext uri="{FF2B5EF4-FFF2-40B4-BE49-F238E27FC236}">
                <a16:creationId xmlns:a16="http://schemas.microsoft.com/office/drawing/2014/main" id="{09660904-F747-404E-B0B7-A18E73E1E485}"/>
              </a:ext>
            </a:extLst>
          </p:cNvPr>
          <p:cNvSpPr>
            <a:spLocks noGrp="1" noRot="1" noChangeAspect="1" noChangeArrowheads="1" noTextEdit="1"/>
          </p:cNvSpPr>
          <p:nvPr>
            <p:ph type="sldImg"/>
          </p:nvPr>
        </p:nvSpPr>
        <p:spPr>
          <a:xfrm>
            <a:off x="1195388" y="708025"/>
            <a:ext cx="4633912" cy="3475038"/>
          </a:xfrm>
          <a:ln/>
        </p:spPr>
      </p:sp>
      <p:sp>
        <p:nvSpPr>
          <p:cNvPr id="14340" name="Rectangle 3">
            <a:extLst>
              <a:ext uri="{FF2B5EF4-FFF2-40B4-BE49-F238E27FC236}">
                <a16:creationId xmlns:a16="http://schemas.microsoft.com/office/drawing/2014/main" id="{0F1C7D87-B3DB-457C-AE5D-BF9349D2E713}"/>
              </a:ext>
            </a:extLst>
          </p:cNvPr>
          <p:cNvSpPr>
            <a:spLocks noGrp="1" noChangeArrowheads="1"/>
          </p:cNvSpPr>
          <p:nvPr>
            <p:ph type="body" idx="1"/>
          </p:nvPr>
        </p:nvSpPr>
        <p:spPr>
          <a:noFill/>
        </p:spPr>
        <p:txBody>
          <a:bodyPr/>
          <a:lstStyle/>
          <a:p>
            <a:pPr eaLnBrk="1" hangingPunct="1"/>
            <a:r>
              <a:rPr lang="en-US" altLang="en-US"/>
              <a:t>First franchise granted in 1873, first line opens in 1874.  Horse drawn rail is the biohazard of its day, frequently complained about in newspaper letters to the editor. Public Transit began as a small business enterprise by Robert Widney.  Biddy Mason, LA’s first successful black business woman owned stables nearby.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DF58E1B-3F70-4CE2-8ED8-4669A02C12BE}"/>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241E0B-25E5-4965-9523-B2E026C68FF2}" type="slidenum">
              <a:rPr lang="en-US" altLang="en-US" smtClean="0">
                <a:latin typeface="ScalaSans-Bold" pitchFamily="50" charset="0"/>
              </a:rPr>
              <a:pPr>
                <a:spcBef>
                  <a:spcPct val="0"/>
                </a:spcBef>
              </a:pPr>
              <a:t>6</a:t>
            </a:fld>
            <a:endParaRPr lang="en-US" altLang="en-US">
              <a:latin typeface="ScalaSans-Bold" pitchFamily="50" charset="0"/>
            </a:endParaRPr>
          </a:p>
        </p:txBody>
      </p:sp>
      <p:sp>
        <p:nvSpPr>
          <p:cNvPr id="16387" name="Rectangle 2">
            <a:extLst>
              <a:ext uri="{FF2B5EF4-FFF2-40B4-BE49-F238E27FC236}">
                <a16:creationId xmlns:a16="http://schemas.microsoft.com/office/drawing/2014/main" id="{E79B1ABE-1CBD-4117-A5B5-B40DCADB4EC5}"/>
              </a:ext>
            </a:extLst>
          </p:cNvPr>
          <p:cNvSpPr>
            <a:spLocks noGrp="1" noRot="1" noChangeAspect="1" noChangeArrowheads="1" noTextEdit="1"/>
          </p:cNvSpPr>
          <p:nvPr>
            <p:ph type="sldImg"/>
          </p:nvPr>
        </p:nvSpPr>
        <p:spPr>
          <a:xfrm>
            <a:off x="1195388" y="708025"/>
            <a:ext cx="4633912" cy="3475038"/>
          </a:xfrm>
          <a:ln/>
        </p:spPr>
      </p:sp>
      <p:sp>
        <p:nvSpPr>
          <p:cNvPr id="16388" name="Rectangle 3">
            <a:extLst>
              <a:ext uri="{FF2B5EF4-FFF2-40B4-BE49-F238E27FC236}">
                <a16:creationId xmlns:a16="http://schemas.microsoft.com/office/drawing/2014/main" id="{12CCB39D-37B7-431A-8917-D9CEDFB9B7B2}"/>
              </a:ext>
            </a:extLst>
          </p:cNvPr>
          <p:cNvSpPr>
            <a:spLocks noGrp="1" noChangeArrowheads="1"/>
          </p:cNvSpPr>
          <p:nvPr>
            <p:ph type="body" idx="1"/>
          </p:nvPr>
        </p:nvSpPr>
        <p:spPr>
          <a:noFill/>
        </p:spPr>
        <p:txBody>
          <a:bodyPr/>
          <a:lstStyle/>
          <a:p>
            <a:pPr eaLnBrk="1" hangingPunct="1"/>
            <a:r>
              <a:rPr lang="en-US" altLang="en-US"/>
              <a:t>Innovation with Cable drawn railways, all of these companies went bankrupt quickly.  Accident prone, unpaved streets, and expanding city made service with this technology a challenge.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4D68B546-9EFD-45CB-9A93-014AB3C638FF}"/>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865E59-EA2A-46FD-9653-FBED3349C269}" type="slidenum">
              <a:rPr lang="en-US" altLang="en-US" smtClean="0">
                <a:latin typeface="ScalaSans-Bold" pitchFamily="50" charset="0"/>
              </a:rPr>
              <a:pPr>
                <a:spcBef>
                  <a:spcPct val="0"/>
                </a:spcBef>
              </a:pPr>
              <a:t>7</a:t>
            </a:fld>
            <a:endParaRPr lang="en-US" altLang="en-US">
              <a:latin typeface="ScalaSans-Bold" pitchFamily="50" charset="0"/>
            </a:endParaRPr>
          </a:p>
        </p:txBody>
      </p:sp>
      <p:sp>
        <p:nvSpPr>
          <p:cNvPr id="18435" name="Rectangle 2">
            <a:extLst>
              <a:ext uri="{FF2B5EF4-FFF2-40B4-BE49-F238E27FC236}">
                <a16:creationId xmlns:a16="http://schemas.microsoft.com/office/drawing/2014/main" id="{4E0A8799-34F1-499F-AC4F-F8C69EF9DA71}"/>
              </a:ext>
            </a:extLst>
          </p:cNvPr>
          <p:cNvSpPr>
            <a:spLocks noGrp="1" noRot="1" noChangeAspect="1" noChangeArrowheads="1" noTextEdit="1"/>
          </p:cNvSpPr>
          <p:nvPr>
            <p:ph type="sldImg"/>
          </p:nvPr>
        </p:nvSpPr>
        <p:spPr>
          <a:xfrm>
            <a:off x="1195388" y="708025"/>
            <a:ext cx="4633912" cy="3475038"/>
          </a:xfrm>
          <a:ln/>
        </p:spPr>
      </p:sp>
      <p:sp>
        <p:nvSpPr>
          <p:cNvPr id="18436" name="Rectangle 3">
            <a:extLst>
              <a:ext uri="{FF2B5EF4-FFF2-40B4-BE49-F238E27FC236}">
                <a16:creationId xmlns:a16="http://schemas.microsoft.com/office/drawing/2014/main" id="{EA1CF0CF-69C4-48F4-9555-3ECBDC3FDEE0}"/>
              </a:ext>
            </a:extLst>
          </p:cNvPr>
          <p:cNvSpPr>
            <a:spLocks noGrp="1" noChangeArrowheads="1"/>
          </p:cNvSpPr>
          <p:nvPr>
            <p:ph type="body" idx="1"/>
          </p:nvPr>
        </p:nvSpPr>
        <p:spPr>
          <a:noFill/>
        </p:spPr>
        <p:txBody>
          <a:bodyPr/>
          <a:lstStyle/>
          <a:p>
            <a:pPr eaLnBrk="1" hangingPunct="1"/>
            <a:r>
              <a:rPr lang="en-US" altLang="en-US"/>
              <a:t>Quickly supplants horse drawn and cable railways.  Leads to the first transit library open to the public in 1895.  Had to convince the Victorian era  minded  public that electricity and speed were safe.</a:t>
            </a:r>
          </a:p>
          <a:p>
            <a:pPr eaLnBrk="1" hangingPunct="1"/>
            <a:r>
              <a:rPr lang="en-US" altLang="en-US"/>
              <a:t>Massive expansion outward, first to Pasadena, then Long Beach, based on those successes, every suburban community lobbied for rail connections to downtown.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45F25E0F-1952-47E6-BA7B-FCB3B705EE28}"/>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933C32-71CF-43A1-800D-604A0C19FC16}" type="slidenum">
              <a:rPr lang="en-US" altLang="en-US" smtClean="0">
                <a:latin typeface="ScalaSans-Bold" pitchFamily="50" charset="0"/>
              </a:rPr>
              <a:pPr>
                <a:spcBef>
                  <a:spcPct val="0"/>
                </a:spcBef>
              </a:pPr>
              <a:t>8</a:t>
            </a:fld>
            <a:endParaRPr lang="en-US" altLang="en-US">
              <a:latin typeface="ScalaSans-Bold" pitchFamily="50" charset="0"/>
            </a:endParaRPr>
          </a:p>
        </p:txBody>
      </p:sp>
      <p:sp>
        <p:nvSpPr>
          <p:cNvPr id="20483" name="Rectangle 2">
            <a:extLst>
              <a:ext uri="{FF2B5EF4-FFF2-40B4-BE49-F238E27FC236}">
                <a16:creationId xmlns:a16="http://schemas.microsoft.com/office/drawing/2014/main" id="{6809A212-FCB2-4F9E-9B15-06EB490F8113}"/>
              </a:ext>
            </a:extLst>
          </p:cNvPr>
          <p:cNvSpPr>
            <a:spLocks noGrp="1" noRot="1" noChangeAspect="1" noChangeArrowheads="1" noTextEdit="1"/>
          </p:cNvSpPr>
          <p:nvPr>
            <p:ph type="sldImg"/>
          </p:nvPr>
        </p:nvSpPr>
        <p:spPr>
          <a:xfrm>
            <a:off x="1195388" y="708025"/>
            <a:ext cx="4633912" cy="3475038"/>
          </a:xfrm>
          <a:ln/>
        </p:spPr>
      </p:sp>
      <p:sp>
        <p:nvSpPr>
          <p:cNvPr id="20484" name="Rectangle 3">
            <a:extLst>
              <a:ext uri="{FF2B5EF4-FFF2-40B4-BE49-F238E27FC236}">
                <a16:creationId xmlns:a16="http://schemas.microsoft.com/office/drawing/2014/main" id="{9A40C0F8-1D30-4D60-954E-75F5B0B8AE1F}"/>
              </a:ext>
            </a:extLst>
          </p:cNvPr>
          <p:cNvSpPr>
            <a:spLocks noGrp="1" noChangeArrowheads="1"/>
          </p:cNvSpPr>
          <p:nvPr>
            <p:ph type="body" idx="1"/>
          </p:nvPr>
        </p:nvSpPr>
        <p:spPr>
          <a:noFill/>
        </p:spPr>
        <p:txBody>
          <a:bodyPr/>
          <a:lstStyle/>
          <a:p>
            <a:pPr eaLnBrk="1" hangingPunct="1"/>
            <a:r>
              <a:rPr lang="en-US" altLang="en-US"/>
              <a:t>The Red Cars – source of urban mythology promoted in Disney’s Who Framed Roger Rabbit.  Story is repeated as fact – Standard Oil, Firestone Tire and General Motors conspired to dismantle the Red Cars.  </a:t>
            </a:r>
          </a:p>
          <a:p>
            <a:pPr eaLnBrk="1" hangingPunct="1"/>
            <a:r>
              <a:rPr lang="en-US" altLang="en-US"/>
              <a:t>Timelines don’t match up.  The court case was about anti-competitive contracting with suppliers and took place in 1948.  National City Lines was involved, which was the parent company of theYellow Cars, not the Red Cars, and most of LA’s rail was converted to bus in the 1950’s, after the court case, not before.</a:t>
            </a:r>
          </a:p>
          <a:p>
            <a:pPr eaLnBrk="1" hangingPunct="1"/>
            <a:endParaRPr lang="en-US" altLang="en-US"/>
          </a:p>
          <a:p>
            <a:pPr eaLnBrk="1" hangingPunct="1"/>
            <a:r>
              <a:rPr lang="en-US" altLang="en-US"/>
              <a:t>System connected four counties.  450 miles of its remaining right of way was purchased from Southern Pacific in 1992 for $980 million.  Allowed Metrolink to begin service quickly and preserved corridors for future Light Rail and BRT.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BDE3382-E248-40B8-9AD3-4445734E10A1}"/>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3D9599-16E5-4F7C-99EC-1258BDD9CF93}" type="slidenum">
              <a:rPr lang="en-US" altLang="en-US" smtClean="0">
                <a:latin typeface="ScalaSans-Bold" pitchFamily="50" charset="0"/>
              </a:rPr>
              <a:pPr>
                <a:spcBef>
                  <a:spcPct val="0"/>
                </a:spcBef>
              </a:pPr>
              <a:t>9</a:t>
            </a:fld>
            <a:endParaRPr lang="en-US" altLang="en-US">
              <a:latin typeface="ScalaSans-Bold" pitchFamily="50" charset="0"/>
            </a:endParaRPr>
          </a:p>
        </p:txBody>
      </p:sp>
      <p:sp>
        <p:nvSpPr>
          <p:cNvPr id="25603" name="Rectangle 2">
            <a:extLst>
              <a:ext uri="{FF2B5EF4-FFF2-40B4-BE49-F238E27FC236}">
                <a16:creationId xmlns:a16="http://schemas.microsoft.com/office/drawing/2014/main" id="{17B29747-E69C-46F4-9F68-2F386DA2DE9D}"/>
              </a:ext>
            </a:extLst>
          </p:cNvPr>
          <p:cNvSpPr>
            <a:spLocks noGrp="1" noRot="1" noChangeAspect="1" noChangeArrowheads="1" noTextEdit="1"/>
          </p:cNvSpPr>
          <p:nvPr>
            <p:ph type="sldImg"/>
          </p:nvPr>
        </p:nvSpPr>
        <p:spPr>
          <a:xfrm>
            <a:off x="1195388" y="708025"/>
            <a:ext cx="4633912" cy="3475038"/>
          </a:xfrm>
          <a:ln/>
        </p:spPr>
      </p:sp>
      <p:sp>
        <p:nvSpPr>
          <p:cNvPr id="25604" name="Rectangle 3">
            <a:extLst>
              <a:ext uri="{FF2B5EF4-FFF2-40B4-BE49-F238E27FC236}">
                <a16:creationId xmlns:a16="http://schemas.microsoft.com/office/drawing/2014/main" id="{02CAE831-EB2D-49C7-8EB7-19EC484B03DA}"/>
              </a:ext>
            </a:extLst>
          </p:cNvPr>
          <p:cNvSpPr>
            <a:spLocks noGrp="1" noChangeArrowheads="1"/>
          </p:cNvSpPr>
          <p:nvPr>
            <p:ph type="body" idx="1"/>
          </p:nvPr>
        </p:nvSpPr>
        <p:spPr>
          <a:noFill/>
        </p:spPr>
        <p:txBody>
          <a:bodyPr/>
          <a:lstStyle/>
          <a:p>
            <a:pPr eaLnBrk="1" hangingPunct="1"/>
            <a:r>
              <a:rPr lang="en-US" altLang="en-US"/>
              <a:t>Henry Huntington, ran this system until his death in 1927.  His estate continued to run it until 1945 when it sold it to Los Angeles Transit Lines.</a:t>
            </a:r>
          </a:p>
          <a:p>
            <a:pPr eaLnBrk="1" hangingPunct="1"/>
            <a:r>
              <a:rPr lang="en-US" altLang="en-US"/>
              <a:t>Work horse system, morphed into today’s bus system.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3">
            <a:extLst>
              <a:ext uri="{FF2B5EF4-FFF2-40B4-BE49-F238E27FC236}">
                <a16:creationId xmlns:a16="http://schemas.microsoft.com/office/drawing/2014/main" id="{1F112DB4-D7B6-4110-BA7F-07B07760E823}"/>
              </a:ext>
            </a:extLst>
          </p:cNvPr>
          <p:cNvSpPr>
            <a:spLocks noChangeArrowheads="1"/>
          </p:cNvSpPr>
          <p:nvPr userDrawn="1"/>
        </p:nvSpPr>
        <p:spPr bwMode="auto">
          <a:xfrm>
            <a:off x="0" y="5715000"/>
            <a:ext cx="9144000" cy="11430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a:p>
        </p:txBody>
      </p:sp>
      <p:pic>
        <p:nvPicPr>
          <p:cNvPr id="5" name="Picture 36">
            <a:extLst>
              <a:ext uri="{FF2B5EF4-FFF2-40B4-BE49-F238E27FC236}">
                <a16:creationId xmlns:a16="http://schemas.microsoft.com/office/drawing/2014/main" id="{DEA9F854-22C9-49CB-AA50-F7D109F872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5263" y="5867400"/>
            <a:ext cx="180181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ChangeArrowheads="1"/>
          </p:cNvSpPr>
          <p:nvPr>
            <p:ph type="ctrTitle"/>
          </p:nvPr>
        </p:nvSpPr>
        <p:spPr>
          <a:xfrm>
            <a:off x="912813" y="2362200"/>
            <a:ext cx="7772400" cy="1600200"/>
          </a:xfrm>
        </p:spPr>
        <p:txBody>
          <a:bodyPr/>
          <a:lstStyle>
            <a:lvl1pPr>
              <a:defRPr sz="4000"/>
            </a:lvl1pPr>
          </a:lstStyle>
          <a:p>
            <a:pPr lvl="0"/>
            <a:r>
              <a:rPr lang="en-US" altLang="en-US" noProof="0"/>
              <a:t>Click to edit Master title style</a:t>
            </a:r>
          </a:p>
        </p:txBody>
      </p:sp>
      <p:sp>
        <p:nvSpPr>
          <p:cNvPr id="132099" name="Rectangle 3"/>
          <p:cNvSpPr>
            <a:spLocks noGrp="1" noChangeArrowheads="1"/>
          </p:cNvSpPr>
          <p:nvPr>
            <p:ph type="subTitle" idx="1"/>
          </p:nvPr>
        </p:nvSpPr>
        <p:spPr>
          <a:xfrm>
            <a:off x="912813" y="4114800"/>
            <a:ext cx="7773987" cy="1219200"/>
          </a:xfrm>
        </p:spPr>
        <p:txBody>
          <a:bodyPr/>
          <a:lstStyle>
            <a:lvl1pPr marL="0" indent="0">
              <a:buFontTx/>
              <a:buNone/>
              <a:defRPr sz="2800"/>
            </a:lvl1pPr>
          </a:lstStyle>
          <a:p>
            <a:pPr lvl="0"/>
            <a:r>
              <a:rPr lang="en-US" altLang="en-US" noProof="0"/>
              <a:t>Click to edit Master subtitle style</a:t>
            </a:r>
          </a:p>
        </p:txBody>
      </p:sp>
      <p:sp>
        <p:nvSpPr>
          <p:cNvPr id="6" name="Rectangle 4">
            <a:extLst>
              <a:ext uri="{FF2B5EF4-FFF2-40B4-BE49-F238E27FC236}">
                <a16:creationId xmlns:a16="http://schemas.microsoft.com/office/drawing/2014/main" id="{C4F39735-CE21-4FFE-A2AD-C81DC6FCF783}"/>
              </a:ext>
            </a:extLst>
          </p:cNvPr>
          <p:cNvSpPr>
            <a:spLocks noGrp="1" noChangeArrowheads="1"/>
          </p:cNvSpPr>
          <p:nvPr>
            <p:ph type="ftr" sz="quarter" idx="10"/>
          </p:nvPr>
        </p:nvSpPr>
        <p:spPr bwMode="auto">
          <a:xfrm>
            <a:off x="5181600" y="6553200"/>
            <a:ext cx="31242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eaLnBrk="1" hangingPunct="1">
              <a:defRPr sz="1200">
                <a:solidFill>
                  <a:schemeClr val="bg1"/>
                </a:solidFill>
              </a:defRPr>
            </a:lvl1pPr>
          </a:lstStyle>
          <a:p>
            <a:pPr>
              <a:defRPr/>
            </a:pPr>
            <a:endParaRPr lang="en-US" altLang="en-US"/>
          </a:p>
        </p:txBody>
      </p:sp>
      <p:sp>
        <p:nvSpPr>
          <p:cNvPr id="7" name="Rectangle 5">
            <a:extLst>
              <a:ext uri="{FF2B5EF4-FFF2-40B4-BE49-F238E27FC236}">
                <a16:creationId xmlns:a16="http://schemas.microsoft.com/office/drawing/2014/main" id="{07E5157C-2EBB-4138-8A88-6774713A1381}"/>
              </a:ext>
            </a:extLst>
          </p:cNvPr>
          <p:cNvSpPr>
            <a:spLocks noGrp="1" noChangeArrowheads="1"/>
          </p:cNvSpPr>
          <p:nvPr>
            <p:ph type="sldNum" sz="quarter" idx="11"/>
          </p:nvPr>
        </p:nvSpPr>
        <p:spPr bwMode="auto">
          <a:xfrm>
            <a:off x="8382000" y="6553200"/>
            <a:ext cx="6096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eaLnBrk="1" hangingPunct="1">
              <a:defRPr sz="1200">
                <a:solidFill>
                  <a:schemeClr val="bg1"/>
                </a:solidFill>
                <a:latin typeface="ScalaSans-Bold" pitchFamily="50" charset="0"/>
              </a:defRPr>
            </a:lvl1pPr>
          </a:lstStyle>
          <a:p>
            <a:pPr>
              <a:defRPr/>
            </a:pPr>
            <a:fld id="{DE495853-7315-4DEC-A0B7-CA573715A40D}" type="slidenum">
              <a:rPr lang="en-US" altLang="en-US"/>
              <a:pPr>
                <a:defRPr/>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0988513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30824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36525"/>
            <a:ext cx="2016125" cy="527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3088" y="136525"/>
            <a:ext cx="5895975" cy="527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09986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73088" y="136525"/>
            <a:ext cx="8064500" cy="527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4474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128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43636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3088" y="1295400"/>
            <a:ext cx="38084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12954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0965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843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520186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35516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46369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115912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2">
            <a:extLst>
              <a:ext uri="{FF2B5EF4-FFF2-40B4-BE49-F238E27FC236}">
                <a16:creationId xmlns:a16="http://schemas.microsoft.com/office/drawing/2014/main" id="{95201FC3-BA90-4FE4-835E-3701982E1A7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30913"/>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0">
            <a:extLst>
              <a:ext uri="{FF2B5EF4-FFF2-40B4-BE49-F238E27FC236}">
                <a16:creationId xmlns:a16="http://schemas.microsoft.com/office/drawing/2014/main" id="{B33BD1E3-56DB-4219-8DA5-84C0488298A8}"/>
              </a:ext>
            </a:extLst>
          </p:cNvPr>
          <p:cNvSpPr>
            <a:spLocks noChangeArrowheads="1"/>
          </p:cNvSpPr>
          <p:nvPr userDrawn="1"/>
        </p:nvSpPr>
        <p:spPr bwMode="auto">
          <a:xfrm>
            <a:off x="0" y="0"/>
            <a:ext cx="9144000" cy="9144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a:p>
        </p:txBody>
      </p:sp>
      <p:sp>
        <p:nvSpPr>
          <p:cNvPr id="1028" name="Rectangle 2">
            <a:extLst>
              <a:ext uri="{FF2B5EF4-FFF2-40B4-BE49-F238E27FC236}">
                <a16:creationId xmlns:a16="http://schemas.microsoft.com/office/drawing/2014/main" id="{6332CABD-EA94-44CE-B087-555904E4E254}"/>
              </a:ext>
            </a:extLst>
          </p:cNvPr>
          <p:cNvSpPr>
            <a:spLocks noGrp="1" noChangeArrowheads="1"/>
          </p:cNvSpPr>
          <p:nvPr>
            <p:ph type="title"/>
          </p:nvPr>
        </p:nvSpPr>
        <p:spPr bwMode="auto">
          <a:xfrm>
            <a:off x="868363" y="136525"/>
            <a:ext cx="77692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title style</a:t>
            </a:r>
          </a:p>
        </p:txBody>
      </p:sp>
      <p:sp>
        <p:nvSpPr>
          <p:cNvPr id="1029" name="Rectangle 3">
            <a:extLst>
              <a:ext uri="{FF2B5EF4-FFF2-40B4-BE49-F238E27FC236}">
                <a16:creationId xmlns:a16="http://schemas.microsoft.com/office/drawing/2014/main" id="{F0877728-97E9-44F7-B267-A5E6F9A4ADD6}"/>
              </a:ext>
            </a:extLst>
          </p:cNvPr>
          <p:cNvSpPr>
            <a:spLocks noGrp="1" noChangeArrowheads="1"/>
          </p:cNvSpPr>
          <p:nvPr>
            <p:ph type="body" idx="1"/>
          </p:nvPr>
        </p:nvSpPr>
        <p:spPr bwMode="auto">
          <a:xfrm>
            <a:off x="573088" y="1295400"/>
            <a:ext cx="77692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5"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p:txStyles>
    <p:titleStyle>
      <a:lvl1pPr algn="l" defTabSz="787400" rtl="0" eaLnBrk="0" fontAlgn="base" hangingPunct="0">
        <a:spcBef>
          <a:spcPct val="0"/>
        </a:spcBef>
        <a:spcAft>
          <a:spcPct val="0"/>
        </a:spcAft>
        <a:defRPr sz="3400">
          <a:solidFill>
            <a:schemeClr val="tx1"/>
          </a:solidFill>
          <a:latin typeface="+mj-lt"/>
          <a:ea typeface="+mj-ea"/>
          <a:cs typeface="+mj-cs"/>
        </a:defRPr>
      </a:lvl1pPr>
      <a:lvl2pPr algn="l" defTabSz="787400" rtl="0" eaLnBrk="0" fontAlgn="base" hangingPunct="0">
        <a:spcBef>
          <a:spcPct val="0"/>
        </a:spcBef>
        <a:spcAft>
          <a:spcPct val="0"/>
        </a:spcAft>
        <a:defRPr sz="3400">
          <a:solidFill>
            <a:schemeClr val="tx1"/>
          </a:solidFill>
          <a:latin typeface="ScalaSansLF-Bold" pitchFamily="2" charset="0"/>
        </a:defRPr>
      </a:lvl2pPr>
      <a:lvl3pPr algn="l" defTabSz="787400" rtl="0" eaLnBrk="0" fontAlgn="base" hangingPunct="0">
        <a:spcBef>
          <a:spcPct val="0"/>
        </a:spcBef>
        <a:spcAft>
          <a:spcPct val="0"/>
        </a:spcAft>
        <a:defRPr sz="3400">
          <a:solidFill>
            <a:schemeClr val="tx1"/>
          </a:solidFill>
          <a:latin typeface="ScalaSansLF-Bold" pitchFamily="2" charset="0"/>
        </a:defRPr>
      </a:lvl3pPr>
      <a:lvl4pPr algn="l" defTabSz="787400" rtl="0" eaLnBrk="0" fontAlgn="base" hangingPunct="0">
        <a:spcBef>
          <a:spcPct val="0"/>
        </a:spcBef>
        <a:spcAft>
          <a:spcPct val="0"/>
        </a:spcAft>
        <a:defRPr sz="3400">
          <a:solidFill>
            <a:schemeClr val="tx1"/>
          </a:solidFill>
          <a:latin typeface="ScalaSansLF-Bold" pitchFamily="2" charset="0"/>
        </a:defRPr>
      </a:lvl4pPr>
      <a:lvl5pPr algn="l" defTabSz="787400" rtl="0" eaLnBrk="0" fontAlgn="base" hangingPunct="0">
        <a:spcBef>
          <a:spcPct val="0"/>
        </a:spcBef>
        <a:spcAft>
          <a:spcPct val="0"/>
        </a:spcAft>
        <a:defRPr sz="3400">
          <a:solidFill>
            <a:schemeClr val="tx1"/>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p:titleStyle>
    <p:bodyStyle>
      <a:lvl1pPr marL="295275" indent="-295275" algn="l" defTabSz="787400" rtl="0" eaLnBrk="0" fontAlgn="base" hangingPunct="0">
        <a:spcBef>
          <a:spcPct val="20000"/>
        </a:spcBef>
        <a:spcAft>
          <a:spcPct val="0"/>
        </a:spcAft>
        <a:buChar char="•"/>
        <a:defRPr sz="3200">
          <a:solidFill>
            <a:schemeClr val="tx1"/>
          </a:solidFill>
          <a:latin typeface="+mn-lt"/>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mn-lt"/>
        </a:defRPr>
      </a:lvl2pPr>
      <a:lvl3pPr marL="982663" indent="-195263" algn="l" defTabSz="787400" rtl="0" eaLnBrk="0" fontAlgn="base" hangingPunct="0">
        <a:spcBef>
          <a:spcPct val="20000"/>
        </a:spcBef>
        <a:spcAft>
          <a:spcPct val="0"/>
        </a:spcAft>
        <a:buChar char="•"/>
        <a:defRPr sz="2400">
          <a:solidFill>
            <a:schemeClr val="tx1"/>
          </a:solidFill>
          <a:latin typeface="+mn-lt"/>
        </a:defRPr>
      </a:lvl3pPr>
      <a:lvl4pPr marL="1377950" indent="-198438" algn="l" defTabSz="787400" rtl="0" eaLnBrk="0" fontAlgn="base" hangingPunct="0">
        <a:spcBef>
          <a:spcPct val="20000"/>
        </a:spcBef>
        <a:spcAft>
          <a:spcPct val="0"/>
        </a:spcAft>
        <a:buChar char="–"/>
        <a:defRPr sz="2000">
          <a:solidFill>
            <a:schemeClr val="tx1"/>
          </a:solidFill>
          <a:latin typeface="+mn-lt"/>
        </a:defRPr>
      </a:lvl4pPr>
      <a:lvl5pPr marL="1770063" indent="-196850" algn="l" defTabSz="787400" rtl="0" eaLnBrk="0" fontAlgn="base" hangingPunct="0">
        <a:spcBef>
          <a:spcPct val="20000"/>
        </a:spcBef>
        <a:spcAft>
          <a:spcPct val="0"/>
        </a:spcAft>
        <a:buChar char="»"/>
        <a:defRPr sz="1600">
          <a:solidFill>
            <a:schemeClr val="tx1"/>
          </a:solidFill>
          <a:latin typeface="+mn-lt"/>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etro.net/about/librar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larhf.org/" TargetMode="External"/><Relationship Id="rId2" Type="http://schemas.openxmlformats.org/officeDocument/2006/relationships/hyperlink" Target="https://www.pacificelectric.org/" TargetMode="External"/><Relationship Id="rId1" Type="http://schemas.openxmlformats.org/officeDocument/2006/relationships/slideLayout" Target="../slideLayouts/slideLayout6.xml"/><Relationship Id="rId5" Type="http://schemas.openxmlformats.org/officeDocument/2006/relationships/hyperlink" Target="https://www.oerm.org/" TargetMode="External"/><Relationship Id="rId4" Type="http://schemas.openxmlformats.org/officeDocument/2006/relationships/hyperlink" Target="http://www.erha.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3z4ctf71X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oleObject" Target="../embeddings/oleObject2.bin"/><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libraryarchives.metro.net/DPGTL/eirs/GoldLine_Foothill/1994_nsgsbvtc_final_eir.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www.youtube.com/metrolibrarian" TargetMode="External"/><Relationship Id="rId13" Type="http://schemas.openxmlformats.org/officeDocument/2006/relationships/hyperlink" Target="http://www.historypin.com/profile/view/LACMTA%20Library/" TargetMode="External"/><Relationship Id="rId18" Type="http://schemas.openxmlformats.org/officeDocument/2006/relationships/hyperlink" Target="mailto:barrettm@metro.net" TargetMode="External"/><Relationship Id="rId3" Type="http://schemas.openxmlformats.org/officeDocument/2006/relationships/hyperlink" Target="http://www.metro.net/library" TargetMode="External"/><Relationship Id="rId7" Type="http://schemas.openxmlformats.org/officeDocument/2006/relationships/hyperlink" Target="http://www.flickr.com/photos/metrolibraryarchive" TargetMode="External"/><Relationship Id="rId12" Type="http://schemas.openxmlformats.org/officeDocument/2006/relationships/hyperlink" Target="https://plus.google.com/109340833935829214619#109340833935829214619/posts" TargetMode="External"/><Relationship Id="rId17" Type="http://schemas.openxmlformats.org/officeDocument/2006/relationships/hyperlink" Target="https://records.metro.net/" TargetMode="External"/><Relationship Id="rId2" Type="http://schemas.openxmlformats.org/officeDocument/2006/relationships/notesSlide" Target="../notesSlides/notesSlide3.xml"/><Relationship Id="rId16" Type="http://schemas.openxmlformats.org/officeDocument/2006/relationships/hyperlink" Target="http://paper.li/metrolibrary/paperli" TargetMode="External"/><Relationship Id="rId1" Type="http://schemas.openxmlformats.org/officeDocument/2006/relationships/slideLayout" Target="../slideLayouts/slideLayout2.xml"/><Relationship Id="rId6" Type="http://schemas.openxmlformats.org/officeDocument/2006/relationships/hyperlink" Target="http://metroprimaryresources.info/" TargetMode="External"/><Relationship Id="rId11" Type="http://schemas.openxmlformats.org/officeDocument/2006/relationships/hyperlink" Target="http://lacmtalibrary.tumblr.com/" TargetMode="External"/><Relationship Id="rId5" Type="http://schemas.openxmlformats.org/officeDocument/2006/relationships/hyperlink" Target="http://headlines.metroprimaryresources.info/" TargetMode="External"/><Relationship Id="rId15" Type="http://schemas.openxmlformats.org/officeDocument/2006/relationships/hyperlink" Target="http://www.peopleplotr.com/plot/entry/10814/Los-Angeles-Transit-Agencies/" TargetMode="External"/><Relationship Id="rId10" Type="http://schemas.openxmlformats.org/officeDocument/2006/relationships/hyperlink" Target="http://twitter.com/MetroLibrary" TargetMode="External"/><Relationship Id="rId4" Type="http://schemas.openxmlformats.org/officeDocument/2006/relationships/hyperlink" Target="http://librarycat.metro.net/" TargetMode="External"/><Relationship Id="rId9" Type="http://schemas.openxmlformats.org/officeDocument/2006/relationships/hyperlink" Target="http://www.facebook.com/LACMTALibrary" TargetMode="External"/><Relationship Id="rId14" Type="http://schemas.openxmlformats.org/officeDocument/2006/relationships/hyperlink" Target="http://www.tiki-toki.com/timeline/entry/49819/Metro-Transportation-Library-and-Archive-History-of-Transit-in-Los-Angeles/#vars!date=1985-10-28_00:00:00!" TargetMode="Externa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50.jpg"/><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www.metro.net/news/facts-glanc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metro.net/news/ridership-statistic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la.curbed.com/2016/2/22/11095232/los-angeles-all-metro-projects-rail-map-204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thesource.metro.net/2018/01/25/agenda-and-preview-of-metro-boards-january-meeting/"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larhf.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www.erha.org/" TargetMode="External"/><Relationship Id="rId4" Type="http://schemas.openxmlformats.org/officeDocument/2006/relationships/hyperlink" Target="http://www.pacificelectric.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www.peopleplotr.com/plot/entry/10814/Los-Angeles-Transit-Agenci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500B888-AFE7-4474-A7A4-A5688FBB3905}"/>
              </a:ext>
            </a:extLst>
          </p:cNvPr>
          <p:cNvSpPr>
            <a:spLocks noGrp="1" noChangeArrowheads="1"/>
          </p:cNvSpPr>
          <p:nvPr>
            <p:ph type="ctrTitle"/>
          </p:nvPr>
        </p:nvSpPr>
        <p:spPr>
          <a:xfrm>
            <a:off x="914400" y="1447800"/>
            <a:ext cx="7772400" cy="1905000"/>
          </a:xfrm>
        </p:spPr>
        <p:txBody>
          <a:bodyPr/>
          <a:lstStyle/>
          <a:p>
            <a:pPr eaLnBrk="1" hangingPunct="1"/>
            <a:r>
              <a:rPr lang="en-US" altLang="en-US" dirty="0">
                <a:latin typeface="Verdana" panose="020B0604030504040204" pitchFamily="34" charset="0"/>
              </a:rPr>
              <a:t>Los Angeles Transit &amp;   </a:t>
            </a:r>
            <a:br>
              <a:rPr lang="en-US" altLang="en-US" dirty="0">
                <a:latin typeface="Verdana" panose="020B0604030504040204" pitchFamily="34" charset="0"/>
              </a:rPr>
            </a:br>
            <a:r>
              <a:rPr lang="en-US" altLang="en-US" dirty="0">
                <a:latin typeface="Verdana" panose="020B0604030504040204" pitchFamily="34" charset="0"/>
              </a:rPr>
              <a:t>Transportation History - </a:t>
            </a:r>
            <a:br>
              <a:rPr lang="en-US" altLang="en-US" dirty="0">
                <a:latin typeface="Verdana" panose="020B0604030504040204" pitchFamily="34" charset="0"/>
              </a:rPr>
            </a:br>
            <a:r>
              <a:rPr lang="en-US" altLang="en-US" dirty="0">
                <a:latin typeface="Verdana" panose="020B0604030504040204" pitchFamily="34" charset="0"/>
              </a:rPr>
              <a:t>Glendora Edition </a:t>
            </a:r>
            <a:br>
              <a:rPr lang="en-US" altLang="en-US" dirty="0">
                <a:latin typeface="Verdana" panose="020B0604030504040204" pitchFamily="34" charset="0"/>
              </a:rPr>
            </a:br>
            <a:endParaRPr lang="en-US" altLang="en-US" sz="2400" dirty="0">
              <a:latin typeface="Verdana" panose="020B0604030504040204" pitchFamily="34" charset="0"/>
            </a:endParaRPr>
          </a:p>
        </p:txBody>
      </p:sp>
      <p:sp>
        <p:nvSpPr>
          <p:cNvPr id="5123" name="Rectangle 3">
            <a:extLst>
              <a:ext uri="{FF2B5EF4-FFF2-40B4-BE49-F238E27FC236}">
                <a16:creationId xmlns:a16="http://schemas.microsoft.com/office/drawing/2014/main" id="{D4949215-A635-4B37-9535-0878B35806CA}"/>
              </a:ext>
            </a:extLst>
          </p:cNvPr>
          <p:cNvSpPr>
            <a:spLocks noGrp="1" noChangeArrowheads="1"/>
          </p:cNvSpPr>
          <p:nvPr>
            <p:ph type="subTitle" idx="1"/>
          </p:nvPr>
        </p:nvSpPr>
        <p:spPr>
          <a:xfrm>
            <a:off x="914400" y="3429000"/>
            <a:ext cx="7848600" cy="2209800"/>
          </a:xfrm>
        </p:spPr>
        <p:txBody>
          <a:bodyPr/>
          <a:lstStyle/>
          <a:p>
            <a:pPr eaLnBrk="1" hangingPunct="1"/>
            <a:r>
              <a:rPr lang="en-US" altLang="en-US" sz="3200" dirty="0">
                <a:latin typeface="Verdana" panose="020B0604030504040204" pitchFamily="34" charset="0"/>
              </a:rPr>
              <a:t>Matthew Barrett</a:t>
            </a:r>
          </a:p>
          <a:p>
            <a:pPr eaLnBrk="1" hangingPunct="1"/>
            <a:endParaRPr lang="en-US" altLang="en-US" sz="3200" dirty="0">
              <a:latin typeface="Verdana" panose="020B0604030504040204" pitchFamily="34" charset="0"/>
            </a:endParaRPr>
          </a:p>
          <a:p>
            <a:pPr eaLnBrk="1" hangingPunct="1"/>
            <a:r>
              <a:rPr lang="en-US" altLang="en-US" dirty="0">
                <a:latin typeface="Verdana" panose="020B0604030504040204" pitchFamily="34" charset="0"/>
              </a:rPr>
              <a:t>Metro Transportation Research Library, Archive &amp; Public Records - </a:t>
            </a:r>
            <a:r>
              <a:rPr lang="en-US" altLang="en-US" sz="2400" dirty="0">
                <a:latin typeface="Verdana" panose="020B0604030504040204" pitchFamily="34" charset="0"/>
                <a:hlinkClick r:id="rId3"/>
              </a:rPr>
              <a:t>metro.net/library</a:t>
            </a:r>
            <a:endParaRPr lang="en-US" altLang="en-US" sz="2400" dirty="0">
              <a:latin typeface="Verdana" panose="020B060403050404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4FA0E948-47D4-4D04-8700-4DE52782C0A6}"/>
              </a:ext>
            </a:extLst>
          </p:cNvPr>
          <p:cNvSpPr>
            <a:spLocks noGrp="1"/>
          </p:cNvSpPr>
          <p:nvPr>
            <p:ph type="title"/>
          </p:nvPr>
        </p:nvSpPr>
        <p:spPr>
          <a:xfrm>
            <a:off x="152400" y="877888"/>
            <a:ext cx="3657600" cy="5114925"/>
          </a:xfrm>
        </p:spPr>
        <p:txBody>
          <a:bodyPr/>
          <a:lstStyle/>
          <a:p>
            <a:pPr eaLnBrk="1" hangingPunct="1"/>
            <a:r>
              <a:rPr lang="en-US" altLang="en-US" sz="2400" dirty="0">
                <a:latin typeface="Arial" panose="020B0604020202020204" pitchFamily="34" charset="0"/>
                <a:cs typeface="Arial" panose="020B0604020202020204" pitchFamily="34" charset="0"/>
              </a:rPr>
              <a:t>Map of the Los Angeles Railway Streetcar System in the 1930’s. Laid out a</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footprint that morphed into today’s bus transit system.</a:t>
            </a:r>
            <a:br>
              <a:rPr lang="en-US" altLang="en-US" sz="2400" dirty="0">
                <a:latin typeface="Arial" panose="020B0604020202020204" pitchFamily="34" charset="0"/>
                <a:cs typeface="Arial" panose="020B0604020202020204" pitchFamily="34" charset="0"/>
              </a:rPr>
            </a:b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Oldest continuously operating bus line, Western Avenue (north-south). Opened in August 1923, followed by Wilshire Blvd (east-west).</a:t>
            </a:r>
            <a:br>
              <a:rPr lang="en-US" altLang="en-US" sz="2400" dirty="0">
                <a:latin typeface="Arial" panose="020B0604020202020204" pitchFamily="34" charset="0"/>
                <a:cs typeface="Arial" panose="020B0604020202020204" pitchFamily="34" charset="0"/>
              </a:rPr>
            </a:br>
            <a:br>
              <a:rPr lang="en-US" altLang="en-US" sz="2800" dirty="0">
                <a:latin typeface="Arial" panose="020B0604020202020204" pitchFamily="34" charset="0"/>
                <a:cs typeface="Arial" panose="020B0604020202020204" pitchFamily="34" charset="0"/>
              </a:rPr>
            </a:br>
            <a:endParaRPr lang="en-US" altLang="en-US" sz="2800" dirty="0">
              <a:latin typeface="Arial" panose="020B0604020202020204" pitchFamily="34" charset="0"/>
              <a:cs typeface="Arial" panose="020B0604020202020204" pitchFamily="34" charset="0"/>
            </a:endParaRPr>
          </a:p>
        </p:txBody>
      </p:sp>
      <p:pic>
        <p:nvPicPr>
          <p:cNvPr id="26627" name="Picture 2">
            <a:extLst>
              <a:ext uri="{FF2B5EF4-FFF2-40B4-BE49-F238E27FC236}">
                <a16:creationId xmlns:a16="http://schemas.microsoft.com/office/drawing/2014/main" id="{7616C1DF-9114-49EA-BA78-25467D900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75" y="0"/>
            <a:ext cx="5254625"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a:extLst>
              <a:ext uri="{FF2B5EF4-FFF2-40B4-BE49-F238E27FC236}">
                <a16:creationId xmlns:a16="http://schemas.microsoft.com/office/drawing/2014/main" id="{5F4D440D-BBBE-4E85-B70C-6DF753390052}"/>
              </a:ext>
            </a:extLst>
          </p:cNvPr>
          <p:cNvSpPr txBox="1">
            <a:spLocks noChangeArrowheads="1"/>
          </p:cNvSpPr>
          <p:nvPr/>
        </p:nvSpPr>
        <p:spPr bwMode="auto">
          <a:xfrm>
            <a:off x="381000" y="137442"/>
            <a:ext cx="302101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algn="l" defTabSz="787400" rtl="0" eaLnBrk="0" fontAlgn="base" hangingPunct="0">
              <a:spcBef>
                <a:spcPct val="0"/>
              </a:spcBef>
              <a:spcAft>
                <a:spcPct val="0"/>
              </a:spcAft>
              <a:defRPr sz="3400">
                <a:solidFill>
                  <a:schemeClr val="tx1"/>
                </a:solidFill>
                <a:latin typeface="+mj-lt"/>
                <a:ea typeface="+mj-ea"/>
                <a:cs typeface="+mj-cs"/>
              </a:defRPr>
            </a:lvl1pPr>
            <a:lvl2pPr algn="l" defTabSz="787400" rtl="0" eaLnBrk="0" fontAlgn="base" hangingPunct="0">
              <a:spcBef>
                <a:spcPct val="0"/>
              </a:spcBef>
              <a:spcAft>
                <a:spcPct val="0"/>
              </a:spcAft>
              <a:defRPr sz="3400">
                <a:solidFill>
                  <a:schemeClr val="tx1"/>
                </a:solidFill>
                <a:latin typeface="ScalaSansLF-Bold" pitchFamily="2" charset="0"/>
              </a:defRPr>
            </a:lvl2pPr>
            <a:lvl3pPr algn="l" defTabSz="787400" rtl="0" eaLnBrk="0" fontAlgn="base" hangingPunct="0">
              <a:spcBef>
                <a:spcPct val="0"/>
              </a:spcBef>
              <a:spcAft>
                <a:spcPct val="0"/>
              </a:spcAft>
              <a:defRPr sz="3400">
                <a:solidFill>
                  <a:schemeClr val="tx1"/>
                </a:solidFill>
                <a:latin typeface="ScalaSansLF-Bold" pitchFamily="2" charset="0"/>
              </a:defRPr>
            </a:lvl3pPr>
            <a:lvl4pPr algn="l" defTabSz="787400" rtl="0" eaLnBrk="0" fontAlgn="base" hangingPunct="0">
              <a:spcBef>
                <a:spcPct val="0"/>
              </a:spcBef>
              <a:spcAft>
                <a:spcPct val="0"/>
              </a:spcAft>
              <a:defRPr sz="3400">
                <a:solidFill>
                  <a:schemeClr val="tx1"/>
                </a:solidFill>
                <a:latin typeface="ScalaSansLF-Bold" pitchFamily="2" charset="0"/>
              </a:defRPr>
            </a:lvl4pPr>
            <a:lvl5pPr algn="l" defTabSz="787400" rtl="0" eaLnBrk="0" fontAlgn="base" hangingPunct="0">
              <a:spcBef>
                <a:spcPct val="0"/>
              </a:spcBef>
              <a:spcAft>
                <a:spcPct val="0"/>
              </a:spcAft>
              <a:defRPr sz="3400">
                <a:solidFill>
                  <a:schemeClr val="tx1"/>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a:lstStyle>
          <a:p>
            <a:pPr eaLnBrk="1" hangingPunct="1"/>
            <a:r>
              <a:rPr lang="en-US" altLang="en-US" sz="3200" kern="0" dirty="0">
                <a:latin typeface="Verdana" panose="020B0604030504040204" pitchFamily="34" charset="0"/>
              </a:rPr>
              <a:t>Urban Transit</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1F9F4E3-85EE-43C1-94C4-D61CA978AEBD}"/>
              </a:ext>
            </a:extLst>
          </p:cNvPr>
          <p:cNvSpPr>
            <a:spLocks noGrp="1"/>
          </p:cNvSpPr>
          <p:nvPr>
            <p:ph type="title"/>
          </p:nvPr>
        </p:nvSpPr>
        <p:spPr/>
        <p:txBody>
          <a:bodyPr/>
          <a:lstStyle/>
          <a:p>
            <a:r>
              <a:rPr lang="en-US" altLang="en-US" dirty="0"/>
              <a:t>Pacific Electric in Glendora</a:t>
            </a:r>
          </a:p>
        </p:txBody>
      </p:sp>
      <p:pic>
        <p:nvPicPr>
          <p:cNvPr id="21507" name="Picture 2">
            <a:extLst>
              <a:ext uri="{FF2B5EF4-FFF2-40B4-BE49-F238E27FC236}">
                <a16:creationId xmlns:a16="http://schemas.microsoft.com/office/drawing/2014/main" id="{46C05858-1FE0-4042-9CCA-FAE9BC4BB6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69963"/>
            <a:ext cx="91440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0A3E018C-A7A2-46F2-9C11-B4BB9AADE2CC}"/>
              </a:ext>
            </a:extLst>
          </p:cNvPr>
          <p:cNvSpPr/>
          <p:nvPr/>
        </p:nvSpPr>
        <p:spPr>
          <a:xfrm rot="893091">
            <a:off x="7970363" y="1079753"/>
            <a:ext cx="228600" cy="9779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E182AD6-67DA-46F7-80F5-971480F1E595}"/>
              </a:ext>
            </a:extLst>
          </p:cNvPr>
          <p:cNvSpPr>
            <a:spLocks noGrp="1"/>
          </p:cNvSpPr>
          <p:nvPr>
            <p:ph type="title"/>
          </p:nvPr>
        </p:nvSpPr>
        <p:spPr>
          <a:xfrm>
            <a:off x="868363" y="136525"/>
            <a:ext cx="7769225" cy="685800"/>
          </a:xfrm>
        </p:spPr>
        <p:txBody>
          <a:bodyPr/>
          <a:lstStyle/>
          <a:p>
            <a:r>
              <a:rPr lang="en-US" altLang="en-US" dirty="0"/>
              <a:t>Pacific Electric in Glendora</a:t>
            </a:r>
          </a:p>
        </p:txBody>
      </p:sp>
      <p:sp>
        <p:nvSpPr>
          <p:cNvPr id="4" name="TextBox 3">
            <a:extLst>
              <a:ext uri="{FF2B5EF4-FFF2-40B4-BE49-F238E27FC236}">
                <a16:creationId xmlns:a16="http://schemas.microsoft.com/office/drawing/2014/main" id="{64A5A505-DEA2-4643-BE38-9554753E2942}"/>
              </a:ext>
            </a:extLst>
          </p:cNvPr>
          <p:cNvSpPr txBox="1"/>
          <p:nvPr/>
        </p:nvSpPr>
        <p:spPr>
          <a:xfrm>
            <a:off x="152400" y="990600"/>
            <a:ext cx="8994770" cy="2862322"/>
          </a:xfrm>
          <a:prstGeom prst="rect">
            <a:avLst/>
          </a:prstGeom>
          <a:noFill/>
        </p:spPr>
        <p:txBody>
          <a:bodyPr wrap="none" rtlCol="0">
            <a:spAutoFit/>
          </a:bodyPr>
          <a:lstStyle/>
          <a:p>
            <a:r>
              <a:rPr lang="en-US" sz="1800" dirty="0"/>
              <a:t>Excerpt from </a:t>
            </a:r>
            <a:r>
              <a:rPr lang="en-US" sz="1800" i="1" dirty="0"/>
              <a:t>Ride the Big Red Cars </a:t>
            </a:r>
            <a:r>
              <a:rPr lang="en-US" sz="1800" dirty="0"/>
              <a:t>by Spencer Crump:</a:t>
            </a:r>
          </a:p>
          <a:p>
            <a:endParaRPr lang="en-US" sz="1800" dirty="0"/>
          </a:p>
          <a:p>
            <a:r>
              <a:rPr lang="en-US" sz="1800" dirty="0"/>
              <a:t>“It seems mighty nice to look out through the window from our desk and see the holes</a:t>
            </a:r>
          </a:p>
          <a:p>
            <a:r>
              <a:rPr lang="en-US" sz="1800" dirty="0"/>
              <a:t>being dug, the poles set, the trolley wire strung, and ties and rails being laid for the </a:t>
            </a:r>
          </a:p>
          <a:p>
            <a:r>
              <a:rPr lang="en-US" sz="1800" dirty="0"/>
              <a:t>Pacific Electric line,” the editor of the Glendora Gleaner wrote in his edition of </a:t>
            </a:r>
          </a:p>
          <a:p>
            <a:r>
              <a:rPr lang="en-US" sz="1800" dirty="0"/>
              <a:t>December 12, 1907.  He added happily that the “line will make Glendora the terminus</a:t>
            </a:r>
          </a:p>
          <a:p>
            <a:r>
              <a:rPr lang="en-US" sz="1800" dirty="0"/>
              <a:t>and connect us with the City of Los Angeles, by twenty-seven miles distant and forty</a:t>
            </a:r>
          </a:p>
          <a:p>
            <a:r>
              <a:rPr lang="en-US" sz="1800" dirty="0"/>
              <a:t>minutes by time.”  A week later the line officially opened. A brass band played and crowds </a:t>
            </a:r>
          </a:p>
          <a:p>
            <a:r>
              <a:rPr lang="en-US" sz="1800" dirty="0"/>
              <a:t>cheered when the first electric car arrived.  Aboard the train here a group of Los Angeles civic </a:t>
            </a:r>
          </a:p>
          <a:p>
            <a:r>
              <a:rPr lang="en-US" sz="1800" dirty="0"/>
              <a:t>leaders headed by Henry Huntington. Speeches praised the trolley tycoon for the well-built line.</a:t>
            </a:r>
          </a:p>
        </p:txBody>
      </p:sp>
      <p:pic>
        <p:nvPicPr>
          <p:cNvPr id="7" name="Picture 6">
            <a:extLst>
              <a:ext uri="{FF2B5EF4-FFF2-40B4-BE49-F238E27FC236}">
                <a16:creationId xmlns:a16="http://schemas.microsoft.com/office/drawing/2014/main" id="{13CA0E34-338C-4B63-9246-D6F8B509C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29" y="3884672"/>
            <a:ext cx="3158389" cy="2973328"/>
          </a:xfrm>
          <a:prstGeom prst="rect">
            <a:avLst/>
          </a:prstGeom>
        </p:spPr>
      </p:pic>
      <p:pic>
        <p:nvPicPr>
          <p:cNvPr id="13" name="Picture 12">
            <a:extLst>
              <a:ext uri="{FF2B5EF4-FFF2-40B4-BE49-F238E27FC236}">
                <a16:creationId xmlns:a16="http://schemas.microsoft.com/office/drawing/2014/main" id="{7C13445E-B094-43EF-8799-E7BB4B7B8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830" y="3884673"/>
            <a:ext cx="5253230" cy="2973328"/>
          </a:xfrm>
          <a:prstGeom prst="rect">
            <a:avLst/>
          </a:prstGeom>
        </p:spPr>
      </p:pic>
    </p:spTree>
    <p:extLst>
      <p:ext uri="{BB962C8B-B14F-4D97-AF65-F5344CB8AC3E}">
        <p14:creationId xmlns:p14="http://schemas.microsoft.com/office/powerpoint/2010/main" val="413474874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EB113A6B-FB92-4815-B5FB-5D703A5BDAFD}"/>
              </a:ext>
            </a:extLst>
          </p:cNvPr>
          <p:cNvSpPr>
            <a:spLocks noGrp="1"/>
          </p:cNvSpPr>
          <p:nvPr>
            <p:ph type="title"/>
          </p:nvPr>
        </p:nvSpPr>
        <p:spPr/>
        <p:txBody>
          <a:bodyPr/>
          <a:lstStyle/>
          <a:p>
            <a:r>
              <a:rPr lang="en-US" altLang="en-US" dirty="0"/>
              <a:t>Pacific Electric in Glendora</a:t>
            </a:r>
          </a:p>
        </p:txBody>
      </p:sp>
      <p:sp>
        <p:nvSpPr>
          <p:cNvPr id="23555" name="TextBox 2">
            <a:extLst>
              <a:ext uri="{FF2B5EF4-FFF2-40B4-BE49-F238E27FC236}">
                <a16:creationId xmlns:a16="http://schemas.microsoft.com/office/drawing/2014/main" id="{D7FF05AB-787B-48AB-9C6C-6FB159B122C1}"/>
              </a:ext>
            </a:extLst>
          </p:cNvPr>
          <p:cNvSpPr txBox="1">
            <a:spLocks noChangeArrowheads="1"/>
          </p:cNvSpPr>
          <p:nvPr/>
        </p:nvSpPr>
        <p:spPr bwMode="auto">
          <a:xfrm>
            <a:off x="868363" y="990600"/>
            <a:ext cx="827563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400">
                <a:solidFill>
                  <a:schemeClr val="tx1"/>
                </a:solidFill>
                <a:latin typeface="Times New Roman" panose="02020603050405020304" pitchFamily="18" charset="0"/>
              </a:defRPr>
            </a:lvl1pPr>
            <a:lvl2pPr marL="742950" indent="-285750">
              <a:defRPr sz="3400">
                <a:solidFill>
                  <a:schemeClr val="tx1"/>
                </a:solidFill>
                <a:latin typeface="Times New Roman" panose="02020603050405020304" pitchFamily="18" charset="0"/>
              </a:defRPr>
            </a:lvl2pPr>
            <a:lvl3pPr marL="1143000" indent="-228600">
              <a:defRPr sz="3400">
                <a:solidFill>
                  <a:schemeClr val="tx1"/>
                </a:solidFill>
                <a:latin typeface="Times New Roman" panose="02020603050405020304" pitchFamily="18" charset="0"/>
              </a:defRPr>
            </a:lvl3pPr>
            <a:lvl4pPr marL="1600200" indent="-228600">
              <a:defRPr sz="3400">
                <a:solidFill>
                  <a:schemeClr val="tx1"/>
                </a:solidFill>
                <a:latin typeface="Times New Roman" panose="02020603050405020304" pitchFamily="18" charset="0"/>
              </a:defRPr>
            </a:lvl4pPr>
            <a:lvl5pPr marL="2057400" indent="-228600">
              <a:defRPr sz="3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400">
                <a:solidFill>
                  <a:schemeClr val="tx1"/>
                </a:solidFill>
                <a:latin typeface="Times New Roman" panose="02020603050405020304" pitchFamily="18" charset="0"/>
              </a:defRPr>
            </a:lvl9pPr>
          </a:lstStyle>
          <a:p>
            <a:pPr>
              <a:buFont typeface="Arial" panose="020B0604020202020204" pitchFamily="34" charset="0"/>
              <a:buChar char="•"/>
            </a:pPr>
            <a:r>
              <a:rPr lang="en-US" altLang="en-US" sz="2400" dirty="0"/>
              <a:t>First full line run from LA to Monrovia on March 1, 1903</a:t>
            </a:r>
          </a:p>
          <a:p>
            <a:pPr>
              <a:buFont typeface="Arial" panose="020B0604020202020204" pitchFamily="34" charset="0"/>
              <a:buChar char="•"/>
            </a:pPr>
            <a:r>
              <a:rPr lang="en-US" altLang="en-US" sz="2400" dirty="0"/>
              <a:t>17.5 miles in 53 minutes</a:t>
            </a:r>
          </a:p>
          <a:p>
            <a:pPr>
              <a:buFont typeface="Arial" panose="020B0604020202020204" pitchFamily="34" charset="0"/>
              <a:buChar char="•"/>
            </a:pPr>
            <a:r>
              <a:rPr lang="en-US" altLang="en-US" sz="2400" dirty="0"/>
              <a:t>$0.50 fare, roundtrip</a:t>
            </a:r>
          </a:p>
          <a:p>
            <a:pPr>
              <a:buFont typeface="Arial" panose="020B0604020202020204" pitchFamily="34" charset="0"/>
              <a:buChar char="•"/>
            </a:pPr>
            <a:r>
              <a:rPr lang="en-US" altLang="en-US" sz="2400" dirty="0"/>
              <a:t>Eastward construction continued, first train reached Azusa mid-November, 1907.</a:t>
            </a:r>
          </a:p>
          <a:p>
            <a:pPr>
              <a:buFont typeface="Arial" panose="020B0604020202020204" pitchFamily="34" charset="0"/>
              <a:buChar char="•"/>
            </a:pPr>
            <a:r>
              <a:rPr lang="en-US" altLang="en-US" sz="2400" dirty="0"/>
              <a:t>40 trains daily</a:t>
            </a:r>
          </a:p>
          <a:p>
            <a:pPr>
              <a:buFont typeface="Arial" panose="020B0604020202020204" pitchFamily="34" charset="0"/>
              <a:buChar char="•"/>
            </a:pPr>
            <a:r>
              <a:rPr lang="en-US" altLang="en-US" sz="2400" dirty="0"/>
              <a:t>Passenger rail service lasted until September 30, 1951.</a:t>
            </a:r>
          </a:p>
          <a:p>
            <a:pPr>
              <a:buFont typeface="Arial" panose="020B0604020202020204" pitchFamily="34" charset="0"/>
              <a:buChar char="•"/>
            </a:pPr>
            <a:r>
              <a:rPr lang="en-US" altLang="en-US" sz="2400" dirty="0"/>
              <a:t>Best year – 1945 with 2,730,816 passengers carried.</a:t>
            </a:r>
          </a:p>
          <a:p>
            <a:pPr>
              <a:buFont typeface="Arial" panose="020B0604020202020204" pitchFamily="34" charset="0"/>
              <a:buChar char="•"/>
            </a:pPr>
            <a:r>
              <a:rPr lang="en-US" altLang="en-US" sz="2400" dirty="0"/>
              <a:t>Important freight line</a:t>
            </a:r>
          </a:p>
        </p:txBody>
      </p:sp>
      <p:sp>
        <p:nvSpPr>
          <p:cNvPr id="4" name="TextBox 3">
            <a:extLst>
              <a:ext uri="{FF2B5EF4-FFF2-40B4-BE49-F238E27FC236}">
                <a16:creationId xmlns:a16="http://schemas.microsoft.com/office/drawing/2014/main" id="{947C75DF-A9C1-4339-817A-637EB565BF17}"/>
              </a:ext>
            </a:extLst>
          </p:cNvPr>
          <p:cNvSpPr txBox="1"/>
          <p:nvPr/>
        </p:nvSpPr>
        <p:spPr>
          <a:xfrm>
            <a:off x="868362" y="4575195"/>
            <a:ext cx="7666038" cy="1754326"/>
          </a:xfrm>
          <a:prstGeom prst="rect">
            <a:avLst/>
          </a:prstGeom>
          <a:noFill/>
        </p:spPr>
        <p:txBody>
          <a:bodyPr wrap="square" rtlCol="0">
            <a:spAutoFit/>
          </a:bodyPr>
          <a:lstStyle/>
          <a:p>
            <a:r>
              <a:rPr lang="en-US" sz="1800" i="1" dirty="0"/>
              <a:t>Local rail history resources</a:t>
            </a:r>
            <a:r>
              <a:rPr lang="en-US" sz="1800" dirty="0"/>
              <a:t>:</a:t>
            </a:r>
          </a:p>
          <a:p>
            <a:r>
              <a:rPr lang="en-US" sz="1800" dirty="0"/>
              <a:t>Pacific Electric Historical Society – </a:t>
            </a:r>
            <a:r>
              <a:rPr lang="en-US" sz="1800" dirty="0">
                <a:hlinkClick r:id="rId2"/>
              </a:rPr>
              <a:t>https://www.pacificelectric.org/</a:t>
            </a:r>
            <a:endParaRPr lang="en-US" sz="1800" dirty="0"/>
          </a:p>
          <a:p>
            <a:r>
              <a:rPr lang="en-US" sz="1800" dirty="0"/>
              <a:t>Los Angeles Railroad Heritage Foundation – </a:t>
            </a:r>
            <a:r>
              <a:rPr lang="en-US" sz="1800" dirty="0">
                <a:hlinkClick r:id="rId3"/>
              </a:rPr>
              <a:t>http://larhf.org</a:t>
            </a:r>
            <a:endParaRPr lang="en-US" sz="1800" dirty="0"/>
          </a:p>
          <a:p>
            <a:r>
              <a:rPr lang="en-US" sz="1800" dirty="0"/>
              <a:t>Electric Railway Historical Association - </a:t>
            </a:r>
            <a:r>
              <a:rPr lang="en-US" sz="1800" dirty="0">
                <a:hlinkClick r:id="rId4"/>
              </a:rPr>
              <a:t>http://www.erha.org/</a:t>
            </a:r>
            <a:r>
              <a:rPr lang="en-US" sz="1800" dirty="0"/>
              <a:t> </a:t>
            </a:r>
          </a:p>
          <a:p>
            <a:r>
              <a:rPr lang="en-US" sz="1800" dirty="0"/>
              <a:t>Orange Empire Railway Museum - </a:t>
            </a:r>
            <a:r>
              <a:rPr lang="en-US" sz="1800" dirty="0">
                <a:hlinkClick r:id="rId5"/>
              </a:rPr>
              <a:t>https://www.oerm.org/</a:t>
            </a:r>
            <a:r>
              <a:rPr lang="en-US" sz="1800" dirty="0"/>
              <a:t> </a:t>
            </a:r>
          </a:p>
          <a:p>
            <a:endParaRPr lang="en-US" sz="1800"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32A59E5-6D6D-45C6-8EEC-E960761378DC}"/>
              </a:ext>
            </a:extLst>
          </p:cNvPr>
          <p:cNvSpPr>
            <a:spLocks noGrp="1"/>
          </p:cNvSpPr>
          <p:nvPr>
            <p:ph type="title"/>
          </p:nvPr>
        </p:nvSpPr>
        <p:spPr>
          <a:xfrm>
            <a:off x="868363" y="84138"/>
            <a:ext cx="7769225" cy="685800"/>
          </a:xfrm>
        </p:spPr>
        <p:txBody>
          <a:bodyPr/>
          <a:lstStyle/>
          <a:p>
            <a:r>
              <a:rPr lang="en-US" altLang="en-US" dirty="0"/>
              <a:t>Pacific Electric in Glendora</a:t>
            </a:r>
          </a:p>
        </p:txBody>
      </p:sp>
      <p:pic>
        <p:nvPicPr>
          <p:cNvPr id="3" name="Picture 2">
            <a:extLst>
              <a:ext uri="{FF2B5EF4-FFF2-40B4-BE49-F238E27FC236}">
                <a16:creationId xmlns:a16="http://schemas.microsoft.com/office/drawing/2014/main" id="{869E106B-5664-406B-935D-983EBE76C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914400"/>
            <a:ext cx="5867400" cy="5500688"/>
          </a:xfrm>
          <a:prstGeom prst="rect">
            <a:avLst/>
          </a:prstGeom>
        </p:spPr>
      </p:pic>
      <p:sp>
        <p:nvSpPr>
          <p:cNvPr id="4" name="TextBox 3">
            <a:extLst>
              <a:ext uri="{FF2B5EF4-FFF2-40B4-BE49-F238E27FC236}">
                <a16:creationId xmlns:a16="http://schemas.microsoft.com/office/drawing/2014/main" id="{1287A952-87B0-42DD-A5EA-0DE01BDC396F}"/>
              </a:ext>
            </a:extLst>
          </p:cNvPr>
          <p:cNvSpPr txBox="1"/>
          <p:nvPr/>
        </p:nvSpPr>
        <p:spPr>
          <a:xfrm>
            <a:off x="76200" y="926842"/>
            <a:ext cx="3200400" cy="5016758"/>
          </a:xfrm>
          <a:prstGeom prst="rect">
            <a:avLst/>
          </a:prstGeom>
          <a:noFill/>
        </p:spPr>
        <p:txBody>
          <a:bodyPr wrap="square" rtlCol="0">
            <a:spAutoFit/>
          </a:bodyPr>
          <a:lstStyle/>
          <a:p>
            <a:r>
              <a:rPr lang="en-US" sz="1600" dirty="0"/>
              <a:t>PE Station on Michigan Avenue (later Glendora Avenue) –  just south of </a:t>
            </a:r>
            <a:r>
              <a:rPr lang="en-US" sz="1600" dirty="0" err="1"/>
              <a:t>Meda</a:t>
            </a:r>
            <a:r>
              <a:rPr lang="en-US" sz="1600" dirty="0"/>
              <a:t>. Passenger ticket office and waiting room, agent’s office and freight room. Construction cost: about $5,000. Operated from 1907 until 1951; the structure has since been demolished. </a:t>
            </a:r>
          </a:p>
          <a:p>
            <a:endParaRPr lang="en-US" sz="1600" dirty="0"/>
          </a:p>
          <a:p>
            <a:r>
              <a:rPr lang="en-US" sz="1600" dirty="0"/>
              <a:t>With heavy use during WWII by passengers and freight – this line carried huge loads of rock to build the Los Angeles Harbor breakwater - the Monrovia-Glendora line tracks were in poor shape and in need of restoration, cost estimate in 1949 was $1,046,846.</a:t>
            </a:r>
          </a:p>
          <a:p>
            <a:endParaRPr lang="en-US" sz="1600" dirty="0"/>
          </a:p>
          <a:p>
            <a:r>
              <a:rPr lang="en-US" sz="1600" dirty="0"/>
              <a:t>Overhead power was de-energized on Nov. 30, 1951.</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F8C377-86A4-4C1C-B1CD-D69D9E378CAC}"/>
              </a:ext>
            </a:extLst>
          </p:cNvPr>
          <p:cNvSpPr>
            <a:spLocks noGrp="1"/>
          </p:cNvSpPr>
          <p:nvPr>
            <p:ph type="title"/>
          </p:nvPr>
        </p:nvSpPr>
        <p:spPr>
          <a:xfrm>
            <a:off x="868363" y="136525"/>
            <a:ext cx="7769225" cy="685800"/>
          </a:xfrm>
        </p:spPr>
        <p:txBody>
          <a:bodyPr/>
          <a:lstStyle/>
          <a:p>
            <a:r>
              <a:rPr lang="en-US" altLang="en-US" dirty="0"/>
              <a:t>Pacific Electric in Glendora </a:t>
            </a:r>
          </a:p>
        </p:txBody>
      </p:sp>
      <p:pic>
        <p:nvPicPr>
          <p:cNvPr id="5" name="Picture 4">
            <a:extLst>
              <a:ext uri="{FF2B5EF4-FFF2-40B4-BE49-F238E27FC236}">
                <a16:creationId xmlns:a16="http://schemas.microsoft.com/office/drawing/2014/main" id="{C8D474F7-465F-4CF3-A618-1FEBA66E4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540"/>
            <a:ext cx="9144000" cy="5074920"/>
          </a:xfrm>
          <a:prstGeom prst="rect">
            <a:avLst/>
          </a:prstGeom>
        </p:spPr>
      </p:pic>
      <p:sp>
        <p:nvSpPr>
          <p:cNvPr id="6" name="TextBox 5">
            <a:extLst>
              <a:ext uri="{FF2B5EF4-FFF2-40B4-BE49-F238E27FC236}">
                <a16:creationId xmlns:a16="http://schemas.microsoft.com/office/drawing/2014/main" id="{2866B4F0-58A7-412B-9C38-E4332F016179}"/>
              </a:ext>
            </a:extLst>
          </p:cNvPr>
          <p:cNvSpPr txBox="1"/>
          <p:nvPr/>
        </p:nvSpPr>
        <p:spPr>
          <a:xfrm>
            <a:off x="3581400" y="6172200"/>
            <a:ext cx="5562600" cy="492443"/>
          </a:xfrm>
          <a:prstGeom prst="rect">
            <a:avLst/>
          </a:prstGeom>
          <a:noFill/>
        </p:spPr>
        <p:txBody>
          <a:bodyPr wrap="square" rtlCol="0">
            <a:spAutoFit/>
          </a:bodyPr>
          <a:lstStyle/>
          <a:p>
            <a:r>
              <a:rPr lang="en-US" sz="1600" dirty="0"/>
              <a:t>Glendora bound train leaving 6</a:t>
            </a:r>
            <a:r>
              <a:rPr lang="en-US" sz="1600" baseline="30000" dirty="0"/>
              <a:t>th</a:t>
            </a:r>
            <a:r>
              <a:rPr lang="en-US" sz="1600" dirty="0"/>
              <a:t> &amp; Main Pacific Election Depot</a:t>
            </a:r>
          </a:p>
          <a:p>
            <a:r>
              <a:rPr lang="en-US" sz="1000" dirty="0"/>
              <a:t>From peryhs.org, Photographer Alan Weeks</a:t>
            </a:r>
          </a:p>
        </p:txBody>
      </p:sp>
    </p:spTree>
    <p:extLst>
      <p:ext uri="{BB962C8B-B14F-4D97-AF65-F5344CB8AC3E}">
        <p14:creationId xmlns:p14="http://schemas.microsoft.com/office/powerpoint/2010/main" val="285859893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9457767-B220-4491-8777-2895D4BAA646}"/>
              </a:ext>
            </a:extLst>
          </p:cNvPr>
          <p:cNvSpPr>
            <a:spLocks noGrp="1" noChangeArrowheads="1"/>
          </p:cNvSpPr>
          <p:nvPr>
            <p:ph type="title"/>
          </p:nvPr>
        </p:nvSpPr>
        <p:spPr/>
        <p:txBody>
          <a:bodyPr/>
          <a:lstStyle/>
          <a:p>
            <a:pPr eaLnBrk="1" hangingPunct="1"/>
            <a:r>
              <a:rPr lang="en-US" altLang="en-US">
                <a:latin typeface="Verdana" panose="020B0604030504040204" pitchFamily="34" charset="0"/>
              </a:rPr>
              <a:t>Why did rail service go away?</a:t>
            </a:r>
          </a:p>
        </p:txBody>
      </p:sp>
      <p:sp>
        <p:nvSpPr>
          <p:cNvPr id="27651" name="Rectangle 4">
            <a:extLst>
              <a:ext uri="{FF2B5EF4-FFF2-40B4-BE49-F238E27FC236}">
                <a16:creationId xmlns:a16="http://schemas.microsoft.com/office/drawing/2014/main" id="{8D11C02F-BD3D-4865-B562-8207729AAF54}"/>
              </a:ext>
            </a:extLst>
          </p:cNvPr>
          <p:cNvSpPr>
            <a:spLocks noGrp="1" noChangeArrowheads="1"/>
          </p:cNvSpPr>
          <p:nvPr>
            <p:ph type="body" sz="half" idx="1"/>
          </p:nvPr>
        </p:nvSpPr>
        <p:spPr>
          <a:xfrm>
            <a:off x="609600" y="1066800"/>
            <a:ext cx="8113713" cy="4953000"/>
          </a:xfrm>
          <a:noFill/>
        </p:spPr>
        <p:txBody>
          <a:bodyPr/>
          <a:lstStyle/>
          <a:p>
            <a:pPr eaLnBrk="1" hangingPunct="1">
              <a:lnSpc>
                <a:spcPct val="80000"/>
              </a:lnSpc>
            </a:pPr>
            <a:r>
              <a:rPr lang="en-US" altLang="en-US" sz="1800" dirty="0">
                <a:latin typeface="Verdana" panose="020B0604030504040204" pitchFamily="34" charset="0"/>
              </a:rPr>
              <a:t>Same basic business issues both pre and post WWII - huge capital costs to replace aging power substations, catenary wire and rail cars, buses become the economical alternative, rail-to-bus conversions begin in 1925, rapidly accelerates in 1950’s.</a:t>
            </a:r>
          </a:p>
          <a:p>
            <a:pPr eaLnBrk="1" hangingPunct="1">
              <a:lnSpc>
                <a:spcPct val="80000"/>
              </a:lnSpc>
            </a:pPr>
            <a:r>
              <a:rPr lang="en-US" altLang="en-US" sz="1800" dirty="0">
                <a:latin typeface="Verdana" panose="020B0604030504040204" pitchFamily="34" charset="0"/>
              </a:rPr>
              <a:t>Public Utilities Commission held back fare increases – 5 cents from 1877 to 1927, 7 cents from 1928 to 1945, 10 cents from 1946 to 1951, 15 cents from 1952 to 1956. </a:t>
            </a:r>
          </a:p>
          <a:p>
            <a:pPr eaLnBrk="1" hangingPunct="1">
              <a:lnSpc>
                <a:spcPct val="80000"/>
              </a:lnSpc>
            </a:pPr>
            <a:r>
              <a:rPr lang="en-US" altLang="en-US" sz="1800" dirty="0">
                <a:latin typeface="Verdana" panose="020B0604030504040204" pitchFamily="34" charset="0"/>
              </a:rPr>
              <a:t>No public subsidies for capital or operating costs available from local, state or federal governments.</a:t>
            </a:r>
          </a:p>
          <a:p>
            <a:pPr eaLnBrk="1" hangingPunct="1">
              <a:lnSpc>
                <a:spcPct val="80000"/>
              </a:lnSpc>
            </a:pPr>
            <a:r>
              <a:rPr lang="en-US" altLang="en-US" sz="1800" dirty="0">
                <a:latin typeface="Verdana" panose="020B0604030504040204" pitchFamily="34" charset="0"/>
              </a:rPr>
              <a:t>Cultural changes - automobile reliability improves, status symbol marketing, and women &amp; minorities enter the industrial workforce.</a:t>
            </a:r>
          </a:p>
          <a:p>
            <a:pPr eaLnBrk="1" hangingPunct="1">
              <a:lnSpc>
                <a:spcPct val="80000"/>
              </a:lnSpc>
            </a:pPr>
            <a:r>
              <a:rPr lang="en-US" altLang="en-US" sz="1800" dirty="0">
                <a:latin typeface="Verdana" panose="020B0604030504040204" pitchFamily="34" charset="0"/>
              </a:rPr>
              <a:t>Modal improvements - brand new un-crowded highways and freeways.</a:t>
            </a:r>
          </a:p>
          <a:p>
            <a:pPr eaLnBrk="1" hangingPunct="1">
              <a:lnSpc>
                <a:spcPct val="80000"/>
              </a:lnSpc>
            </a:pPr>
            <a:r>
              <a:rPr lang="en-US" altLang="en-US" sz="1800" dirty="0">
                <a:latin typeface="Verdana" panose="020B0604030504040204" pitchFamily="34" charset="0"/>
              </a:rPr>
              <a:t>Transit service operators believed that the freeway system would accommodate and speed transit buses as a high speed backbone, thereby increasing their attractiveness to passengers. </a:t>
            </a:r>
          </a:p>
          <a:p>
            <a:pPr eaLnBrk="1" hangingPunct="1">
              <a:lnSpc>
                <a:spcPct val="80000"/>
              </a:lnSpc>
            </a:pPr>
            <a:r>
              <a:rPr lang="en-US" altLang="en-US" sz="1800" dirty="0">
                <a:latin typeface="Verdana" panose="020B0604030504040204" pitchFamily="34" charset="0"/>
              </a:rPr>
              <a:t>GM perfects and markets the 45 seat transit bus; air conditioning and air suspension become options.</a:t>
            </a:r>
          </a:p>
          <a:p>
            <a:pPr eaLnBrk="1" hangingPunct="1">
              <a:lnSpc>
                <a:spcPct val="80000"/>
              </a:lnSpc>
            </a:pPr>
            <a:r>
              <a:rPr lang="en-US" altLang="en-US" sz="1800" dirty="0">
                <a:latin typeface="Verdana" panose="020B0604030504040204" pitchFamily="34" charset="0"/>
                <a:hlinkClick r:id="rId3"/>
              </a:rPr>
              <a:t>Diesel</a:t>
            </a:r>
            <a:r>
              <a:rPr lang="en-US" altLang="en-US" sz="1800" dirty="0">
                <a:latin typeface="Verdana" panose="020B0604030504040204" pitchFamily="34" charset="0"/>
              </a:rPr>
              <a:t> is not yet considered to be a component of a new phenomenon called “smog”.</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BCB0B6C-B9ED-407B-92E6-60C3E7170D6C}"/>
              </a:ext>
            </a:extLst>
          </p:cNvPr>
          <p:cNvSpPr>
            <a:spLocks noGrp="1" noChangeArrowheads="1"/>
          </p:cNvSpPr>
          <p:nvPr>
            <p:ph type="title"/>
          </p:nvPr>
        </p:nvSpPr>
        <p:spPr>
          <a:xfrm>
            <a:off x="457200" y="0"/>
            <a:ext cx="8305800" cy="685800"/>
          </a:xfrm>
        </p:spPr>
        <p:txBody>
          <a:bodyPr/>
          <a:lstStyle/>
          <a:p>
            <a:pPr eaLnBrk="1" hangingPunct="1"/>
            <a:r>
              <a:rPr lang="en-US" altLang="en-US" sz="3000">
                <a:latin typeface="Verdana" panose="020B0604030504040204" pitchFamily="34" charset="0"/>
              </a:rPr>
              <a:t>Influences:1939 New York Worlds Fair – </a:t>
            </a:r>
            <a:br>
              <a:rPr lang="en-US" altLang="en-US" sz="3000">
                <a:latin typeface="Verdana" panose="020B0604030504040204" pitchFamily="34" charset="0"/>
              </a:rPr>
            </a:br>
            <a:r>
              <a:rPr lang="en-US" altLang="en-US" sz="3000">
                <a:latin typeface="Verdana" panose="020B0604030504040204" pitchFamily="34" charset="0"/>
              </a:rPr>
              <a:t>GM’s 1939 Futurama Exhibit</a:t>
            </a:r>
          </a:p>
        </p:txBody>
      </p:sp>
      <p:pic>
        <p:nvPicPr>
          <p:cNvPr id="29699" name="Picture 4" descr="[">
            <a:extLst>
              <a:ext uri="{FF2B5EF4-FFF2-40B4-BE49-F238E27FC236}">
                <a16:creationId xmlns:a16="http://schemas.microsoft.com/office/drawing/2014/main" id="{24C7A9C1-1AE8-47F0-AB55-558E0996A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30622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0" name="Object 5">
            <a:extLst>
              <a:ext uri="{FF2B5EF4-FFF2-40B4-BE49-F238E27FC236}">
                <a16:creationId xmlns:a16="http://schemas.microsoft.com/office/drawing/2014/main" id="{B95F28B8-7090-490C-956F-1AD91AE518E0}"/>
              </a:ext>
            </a:extLst>
          </p:cNvPr>
          <p:cNvGraphicFramePr>
            <a:graphicFrameLocks noChangeAspect="1"/>
          </p:cNvGraphicFramePr>
          <p:nvPr/>
        </p:nvGraphicFramePr>
        <p:xfrm>
          <a:off x="152400" y="990600"/>
          <a:ext cx="5562600" cy="3665538"/>
        </p:xfrm>
        <a:graphic>
          <a:graphicData uri="http://schemas.openxmlformats.org/presentationml/2006/ole">
            <mc:AlternateContent xmlns:mc="http://schemas.openxmlformats.org/markup-compatibility/2006">
              <mc:Choice xmlns:v="urn:schemas-microsoft-com:vml" Requires="v">
                <p:oleObj spid="_x0000_s29716" name="Photo Editor Photo" r:id="rId5" imgW="7268590" imgH="4791744" progId="MSPhotoEd.3">
                  <p:embed/>
                </p:oleObj>
              </mc:Choice>
              <mc:Fallback>
                <p:oleObj name="Photo Editor Photo" r:id="rId5" imgW="7268590" imgH="4791744"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90600"/>
                        <a:ext cx="5562600"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1" name="Rectangle 6">
            <a:extLst>
              <a:ext uri="{FF2B5EF4-FFF2-40B4-BE49-F238E27FC236}">
                <a16:creationId xmlns:a16="http://schemas.microsoft.com/office/drawing/2014/main" id="{DEF57A0F-E28F-4BD8-A96C-D5EEB90FC31F}"/>
              </a:ext>
            </a:extLst>
          </p:cNvPr>
          <p:cNvSpPr>
            <a:spLocks noGrp="1" noChangeArrowheads="1"/>
          </p:cNvSpPr>
          <p:nvPr>
            <p:ph type="body" sz="half" idx="1"/>
          </p:nvPr>
        </p:nvSpPr>
        <p:spPr>
          <a:xfrm>
            <a:off x="1219200" y="4724400"/>
            <a:ext cx="4495800" cy="1752600"/>
          </a:xfrm>
          <a:noFill/>
        </p:spPr>
        <p:txBody>
          <a:bodyPr/>
          <a:lstStyle/>
          <a:p>
            <a:pPr eaLnBrk="1" hangingPunct="1"/>
            <a:r>
              <a:rPr lang="en-US" altLang="en-US" sz="2400">
                <a:latin typeface="Verdana" panose="020B0604030504040204" pitchFamily="34" charset="0"/>
              </a:rPr>
              <a:t>Concept for car, bus and pedestrian only cities.  </a:t>
            </a:r>
          </a:p>
          <a:p>
            <a:pPr eaLnBrk="1" hangingPunct="1"/>
            <a:r>
              <a:rPr lang="en-US" altLang="en-US" sz="2400">
                <a:latin typeface="Verdana" panose="020B0604030504040204" pitchFamily="34" charset="0"/>
              </a:rPr>
              <a:t>Imagined 14 lane freeway interchanges.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56292BE-6E54-4B86-93EE-1136A320677C}"/>
              </a:ext>
            </a:extLst>
          </p:cNvPr>
          <p:cNvSpPr>
            <a:spLocks noGrp="1" noChangeArrowheads="1"/>
          </p:cNvSpPr>
          <p:nvPr>
            <p:ph type="title"/>
          </p:nvPr>
        </p:nvSpPr>
        <p:spPr>
          <a:xfrm>
            <a:off x="381000" y="0"/>
            <a:ext cx="8534400" cy="990600"/>
          </a:xfrm>
        </p:spPr>
        <p:txBody>
          <a:bodyPr/>
          <a:lstStyle/>
          <a:p>
            <a:pPr eaLnBrk="1" hangingPunct="1"/>
            <a:r>
              <a:rPr lang="en-US" altLang="en-US" sz="3200">
                <a:latin typeface="Verdana" panose="020B0604030504040204" pitchFamily="34" charset="0"/>
              </a:rPr>
              <a:t>Los Angeles Metropolitan Transit Authority </a:t>
            </a:r>
            <a:r>
              <a:rPr lang="en-US" altLang="en-US" sz="2000">
                <a:latin typeface="Verdana" panose="020B0604030504040204" pitchFamily="34" charset="0"/>
              </a:rPr>
              <a:t>(1951-1964)</a:t>
            </a:r>
          </a:p>
        </p:txBody>
      </p:sp>
      <p:pic>
        <p:nvPicPr>
          <p:cNvPr id="31747" name="Picture 8" descr="LAMTA Emblem">
            <a:extLst>
              <a:ext uri="{FF2B5EF4-FFF2-40B4-BE49-F238E27FC236}">
                <a16:creationId xmlns:a16="http://schemas.microsoft.com/office/drawing/2014/main" id="{10DB7678-800F-4034-8495-C6F673F89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3154363"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2" descr="monorail">
            <a:extLst>
              <a:ext uri="{FF2B5EF4-FFF2-40B4-BE49-F238E27FC236}">
                <a16:creationId xmlns:a16="http://schemas.microsoft.com/office/drawing/2014/main" id="{1782851E-B696-4291-8582-D25D4C7E3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914400"/>
            <a:ext cx="5715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3">
            <a:extLst>
              <a:ext uri="{FF2B5EF4-FFF2-40B4-BE49-F238E27FC236}">
                <a16:creationId xmlns:a16="http://schemas.microsoft.com/office/drawing/2014/main" id="{9E249B34-03AD-4721-8945-A6080212C439}"/>
              </a:ext>
            </a:extLst>
          </p:cNvPr>
          <p:cNvSpPr txBox="1">
            <a:spLocks noChangeArrowheads="1"/>
          </p:cNvSpPr>
          <p:nvPr/>
        </p:nvSpPr>
        <p:spPr bwMode="auto">
          <a:xfrm>
            <a:off x="1600200" y="3962400"/>
            <a:ext cx="73914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pPr>
            <a:r>
              <a:rPr lang="en-US" altLang="en-US" sz="1600" dirty="0">
                <a:latin typeface="Verdana" panose="020B0604030504040204" pitchFamily="34" charset="0"/>
              </a:rPr>
              <a:t> Formed by the State in 1951 to study a monorail line from Long Beach to Panorama City within a one mile boundary of the L.A. River. </a:t>
            </a:r>
          </a:p>
          <a:p>
            <a:pPr eaLnBrk="1" hangingPunct="1">
              <a:spcBef>
                <a:spcPct val="0"/>
              </a:spcBef>
            </a:pPr>
            <a:r>
              <a:rPr lang="en-US" altLang="en-US" sz="1600" dirty="0">
                <a:latin typeface="Verdana" panose="020B0604030504040204" pitchFamily="34" charset="0"/>
              </a:rPr>
              <a:t> Seven Member governing board appointed by the Governor. Released its first report in 1954.  Powers expanded in 1954 to propose a new mass transit system for the region.</a:t>
            </a:r>
          </a:p>
          <a:p>
            <a:pPr eaLnBrk="1" hangingPunct="1">
              <a:spcBef>
                <a:spcPct val="0"/>
              </a:spcBef>
            </a:pPr>
            <a:r>
              <a:rPr lang="en-US" altLang="en-US" sz="1600" dirty="0">
                <a:latin typeface="Verdana" panose="020B0604030504040204" pitchFamily="34" charset="0"/>
              </a:rPr>
              <a:t> Powers expanded again in 1957 allowing MTA to become a transit operator. </a:t>
            </a:r>
          </a:p>
          <a:p>
            <a:pPr eaLnBrk="1" hangingPunct="1">
              <a:spcBef>
                <a:spcPct val="0"/>
              </a:spcBef>
            </a:pPr>
            <a:r>
              <a:rPr lang="en-US" altLang="en-US" sz="1600" dirty="0">
                <a:latin typeface="Verdana" panose="020B0604030504040204" pitchFamily="34" charset="0"/>
              </a:rPr>
              <a:t> Purchased Metropolitan Coach Lines (formerly Pacific Electric) and Los Angeles Transit Lines (formerly Los Angeles Railway), effective March 3, 1958.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a:extLst>
              <a:ext uri="{FF2B5EF4-FFF2-40B4-BE49-F238E27FC236}">
                <a16:creationId xmlns:a16="http://schemas.microsoft.com/office/drawing/2014/main" id="{B1875C78-6E0D-4360-8550-CB57985DFAFC}"/>
              </a:ext>
            </a:extLst>
          </p:cNvPr>
          <p:cNvSpPr>
            <a:spLocks noGrp="1" noChangeArrowheads="1"/>
          </p:cNvSpPr>
          <p:nvPr>
            <p:ph type="title"/>
          </p:nvPr>
        </p:nvSpPr>
        <p:spPr/>
        <p:txBody>
          <a:bodyPr/>
          <a:lstStyle/>
          <a:p>
            <a:pPr eaLnBrk="1" hangingPunct="1"/>
            <a:r>
              <a:rPr lang="en-US" altLang="en-US" sz="3200">
                <a:latin typeface="Verdana" panose="020B0604030504040204" pitchFamily="34" charset="0"/>
              </a:rPr>
              <a:t>Rail lines still operating in 1958:</a:t>
            </a:r>
          </a:p>
        </p:txBody>
      </p:sp>
      <p:sp>
        <p:nvSpPr>
          <p:cNvPr id="33795" name="Rectangle 1027">
            <a:extLst>
              <a:ext uri="{FF2B5EF4-FFF2-40B4-BE49-F238E27FC236}">
                <a16:creationId xmlns:a16="http://schemas.microsoft.com/office/drawing/2014/main" id="{661AE2CA-EDD3-4A30-8676-208284179249}"/>
              </a:ext>
            </a:extLst>
          </p:cNvPr>
          <p:cNvSpPr>
            <a:spLocks noChangeArrowheads="1"/>
          </p:cNvSpPr>
          <p:nvPr/>
        </p:nvSpPr>
        <p:spPr bwMode="auto">
          <a:xfrm>
            <a:off x="533400" y="990600"/>
            <a:ext cx="3810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a:spcBef>
                <a:spcPct val="20000"/>
              </a:spcBef>
              <a:buChar char="•"/>
              <a:defRPr sz="3200">
                <a:solidFill>
                  <a:schemeClr val="tx1"/>
                </a:solidFill>
                <a:latin typeface="ScalaSansLF-Bold" panose="02000503060000020004" pitchFamily="2" charset="0"/>
              </a:defRPr>
            </a:lvl1pPr>
            <a:lvl2pPr marL="639763" indent="-247650" defTabSz="787400">
              <a:spcBef>
                <a:spcPct val="20000"/>
              </a:spcBef>
              <a:buChar char="–"/>
              <a:defRPr sz="2800">
                <a:solidFill>
                  <a:schemeClr val="tx1"/>
                </a:solidFill>
                <a:latin typeface="ScalaSansLF-Bold" panose="02000503060000020004" pitchFamily="2" charset="0"/>
              </a:defRPr>
            </a:lvl2pPr>
            <a:lvl3pPr marL="982663" indent="-195263" defTabSz="787400">
              <a:spcBef>
                <a:spcPct val="20000"/>
              </a:spcBef>
              <a:buChar char="•"/>
              <a:defRPr sz="2400">
                <a:solidFill>
                  <a:schemeClr val="tx1"/>
                </a:solidFill>
                <a:latin typeface="ScalaSansLF-Bold" panose="02000503060000020004" pitchFamily="2" charset="0"/>
              </a:defRPr>
            </a:lvl3pPr>
            <a:lvl4pPr marL="1377950" indent="-198438" defTabSz="787400">
              <a:spcBef>
                <a:spcPct val="20000"/>
              </a:spcBef>
              <a:buChar char="–"/>
              <a:defRPr sz="2000">
                <a:solidFill>
                  <a:schemeClr val="tx1"/>
                </a:solidFill>
                <a:latin typeface="ScalaSansLF-Bold" panose="02000503060000020004" pitchFamily="2" charset="0"/>
              </a:defRPr>
            </a:lvl4pPr>
            <a:lvl5pPr marL="1770063" indent="-196850" defTabSz="787400">
              <a:spcBef>
                <a:spcPct val="20000"/>
              </a:spcBef>
              <a:buChar char="»"/>
              <a:defRPr sz="1600">
                <a:solidFill>
                  <a:schemeClr val="tx1"/>
                </a:solidFill>
                <a:latin typeface="ScalaSansLF-Bold" panose="02000503060000020004"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lnSpc>
                <a:spcPct val="90000"/>
              </a:lnSpc>
            </a:pPr>
            <a:r>
              <a:rPr lang="en-US" altLang="en-US" sz="1600">
                <a:latin typeface="Verdana" panose="020B0604030504040204" pitchFamily="34" charset="0"/>
              </a:rPr>
              <a:t>From Pacific Electric (1898-1953) via Metropolitan Coach Lines (1953-1958):</a:t>
            </a:r>
          </a:p>
          <a:p>
            <a:pPr lvl="1" eaLnBrk="1" hangingPunct="1">
              <a:lnSpc>
                <a:spcPct val="90000"/>
              </a:lnSpc>
            </a:pPr>
            <a:r>
              <a:rPr lang="en-US" altLang="en-US" sz="1600">
                <a:latin typeface="Verdana" panose="020B0604030504040204" pitchFamily="34" charset="0"/>
              </a:rPr>
              <a:t>Long Beach, San Pedro, Bellflower, Watts Local, and Catalina Terminal.  </a:t>
            </a:r>
          </a:p>
          <a:p>
            <a:pPr lvl="1" eaLnBrk="1" hangingPunct="1">
              <a:lnSpc>
                <a:spcPct val="90000"/>
              </a:lnSpc>
            </a:pPr>
            <a:r>
              <a:rPr lang="en-US" altLang="en-US" sz="1600">
                <a:latin typeface="Verdana" panose="020B0604030504040204" pitchFamily="34" charset="0"/>
              </a:rPr>
              <a:t>Last “Red Car” runs to Long Beach on April 9, 1961.</a:t>
            </a:r>
          </a:p>
          <a:p>
            <a:pPr eaLnBrk="1" hangingPunct="1">
              <a:lnSpc>
                <a:spcPct val="90000"/>
              </a:lnSpc>
              <a:buFontTx/>
              <a:buNone/>
            </a:pPr>
            <a:r>
              <a:rPr lang="en-US" altLang="en-US" sz="1600">
                <a:latin typeface="Verdana" panose="020B0604030504040204" pitchFamily="34" charset="0"/>
              </a:rPr>
              <a:t> </a:t>
            </a:r>
          </a:p>
          <a:p>
            <a:pPr eaLnBrk="1" hangingPunct="1">
              <a:lnSpc>
                <a:spcPct val="90000"/>
              </a:lnSpc>
            </a:pPr>
            <a:r>
              <a:rPr lang="en-US" altLang="en-US" sz="1600">
                <a:latin typeface="Verdana" panose="020B0604030504040204" pitchFamily="34" charset="0"/>
              </a:rPr>
              <a:t>From Los Angeles Railway (1895-1945) via Los Angeles Transit Lines (1945-1958):</a:t>
            </a:r>
          </a:p>
          <a:p>
            <a:pPr lvl="1" eaLnBrk="1" hangingPunct="1">
              <a:lnSpc>
                <a:spcPct val="90000"/>
              </a:lnSpc>
            </a:pPr>
            <a:r>
              <a:rPr lang="en-US" altLang="en-US" sz="1600">
                <a:latin typeface="Verdana" panose="020B0604030504040204" pitchFamily="34" charset="0"/>
              </a:rPr>
              <a:t>West Jefferson Blvd &amp; Huntington Park (J), West Pico &amp; East 1</a:t>
            </a:r>
            <a:r>
              <a:rPr lang="en-US" altLang="en-US" sz="1600" baseline="30000">
                <a:latin typeface="Verdana" panose="020B0604030504040204" pitchFamily="34" charset="0"/>
              </a:rPr>
              <a:t>st</a:t>
            </a:r>
            <a:r>
              <a:rPr lang="en-US" altLang="en-US" sz="1600">
                <a:latin typeface="Verdana" panose="020B0604030504040204" pitchFamily="34" charset="0"/>
              </a:rPr>
              <a:t> St. (P), Whittier Blvd. &amp; West 3</a:t>
            </a:r>
            <a:r>
              <a:rPr lang="en-US" altLang="en-US" sz="1600" baseline="30000">
                <a:latin typeface="Verdana" panose="020B0604030504040204" pitchFamily="34" charset="0"/>
              </a:rPr>
              <a:t>rd</a:t>
            </a:r>
            <a:r>
              <a:rPr lang="en-US" altLang="en-US" sz="1600">
                <a:latin typeface="Verdana" panose="020B0604030504040204" pitchFamily="34" charset="0"/>
              </a:rPr>
              <a:t> St. (R), San Pedro St. &amp; Western Ave. (S), Vernon &amp; Vermont Ave (V).   </a:t>
            </a:r>
          </a:p>
          <a:p>
            <a:pPr lvl="1" eaLnBrk="1" hangingPunct="1">
              <a:lnSpc>
                <a:spcPct val="90000"/>
              </a:lnSpc>
            </a:pPr>
            <a:r>
              <a:rPr lang="en-US" altLang="en-US" sz="1600">
                <a:latin typeface="Verdana" panose="020B0604030504040204" pitchFamily="34" charset="0"/>
              </a:rPr>
              <a:t>Last “Yellow Car” runs on March 31, 1963.</a:t>
            </a:r>
          </a:p>
        </p:txBody>
      </p:sp>
      <p:pic>
        <p:nvPicPr>
          <p:cNvPr id="33796" name="Picture 1029" descr="LATL%20Cars%20at%20TI%20Scrap%20Yard-%201957">
            <a:extLst>
              <a:ext uri="{FF2B5EF4-FFF2-40B4-BE49-F238E27FC236}">
                <a16:creationId xmlns:a16="http://schemas.microsoft.com/office/drawing/2014/main" id="{F1F59E99-6CEA-4150-B079-CA18F9A38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67150"/>
            <a:ext cx="4572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031" descr="Bus%20264-%207th-Harbor%20Fwy%20Bus%20Zone">
            <a:extLst>
              <a:ext uri="{FF2B5EF4-FFF2-40B4-BE49-F238E27FC236}">
                <a16:creationId xmlns:a16="http://schemas.microsoft.com/office/drawing/2014/main" id="{B8D7131D-E9AA-443C-8898-02E9834E0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663" y="914400"/>
            <a:ext cx="460533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B9EB2A3-FBEF-4DDE-82B1-ABF0D26DD3C9}"/>
              </a:ext>
            </a:extLst>
          </p:cNvPr>
          <p:cNvSpPr>
            <a:spLocks noGrp="1" noChangeArrowheads="1"/>
          </p:cNvSpPr>
          <p:nvPr>
            <p:ph type="title"/>
          </p:nvPr>
        </p:nvSpPr>
        <p:spPr>
          <a:xfrm>
            <a:off x="609600" y="228600"/>
            <a:ext cx="8001000" cy="685800"/>
          </a:xfrm>
        </p:spPr>
        <p:txBody>
          <a:bodyPr/>
          <a:lstStyle/>
          <a:p>
            <a:pPr eaLnBrk="1" hangingPunct="1"/>
            <a:r>
              <a:rPr lang="en-US" altLang="en-US" sz="2800">
                <a:latin typeface="Verdana" panose="020B0604030504040204" pitchFamily="34" charset="0"/>
              </a:rPr>
              <a:t>Transportation Research Library &amp; Archive</a:t>
            </a:r>
            <a:br>
              <a:rPr lang="en-US" altLang="en-US">
                <a:latin typeface="Verdana" panose="020B0604030504040204" pitchFamily="34" charset="0"/>
              </a:rPr>
            </a:br>
            <a:endParaRPr lang="en-US" altLang="en-US" sz="1600">
              <a:latin typeface="Verdana" panose="020B0604030504040204" pitchFamily="34" charset="0"/>
            </a:endParaRPr>
          </a:p>
        </p:txBody>
      </p:sp>
      <p:sp>
        <p:nvSpPr>
          <p:cNvPr id="7171" name="Rectangle 3">
            <a:extLst>
              <a:ext uri="{FF2B5EF4-FFF2-40B4-BE49-F238E27FC236}">
                <a16:creationId xmlns:a16="http://schemas.microsoft.com/office/drawing/2014/main" id="{496E44C9-C818-4F51-9641-FB8F608B6F4F}"/>
              </a:ext>
            </a:extLst>
          </p:cNvPr>
          <p:cNvSpPr>
            <a:spLocks noGrp="1" noChangeArrowheads="1"/>
          </p:cNvSpPr>
          <p:nvPr>
            <p:ph type="body" sz="half" idx="1"/>
          </p:nvPr>
        </p:nvSpPr>
        <p:spPr>
          <a:xfrm>
            <a:off x="4495800" y="990600"/>
            <a:ext cx="4191000" cy="5334000"/>
          </a:xfrm>
        </p:spPr>
        <p:txBody>
          <a:bodyPr/>
          <a:lstStyle/>
          <a:p>
            <a:pPr eaLnBrk="1" hangingPunct="1"/>
            <a:r>
              <a:rPr lang="en-US" altLang="en-US" sz="1600" dirty="0">
                <a:latin typeface="Verdana" panose="020B0604030504040204" pitchFamily="34" charset="0"/>
              </a:rPr>
              <a:t>Archive of Los Angeles transit history from 1873-present.</a:t>
            </a:r>
          </a:p>
          <a:p>
            <a:pPr eaLnBrk="1" hangingPunct="1"/>
            <a:r>
              <a:rPr lang="en-US" altLang="en-US" sz="1600" dirty="0">
                <a:latin typeface="Verdana" panose="020B0604030504040204" pitchFamily="34" charset="0"/>
              </a:rPr>
              <a:t>Transportation research library for employees, consultants, students, academics, other government agencies and the general public.</a:t>
            </a:r>
          </a:p>
          <a:p>
            <a:pPr eaLnBrk="1" hangingPunct="1"/>
            <a:r>
              <a:rPr lang="en-US" altLang="en-US" sz="1600" dirty="0">
                <a:latin typeface="Verdana" panose="020B0604030504040204" pitchFamily="34" charset="0"/>
              </a:rPr>
              <a:t>Partner of the National Transportation Library, member of Transportation Knowledge Networks, and affiliate of the National Academies’ Transportation Research Board (TRB). </a:t>
            </a:r>
          </a:p>
          <a:p>
            <a:pPr eaLnBrk="1" hangingPunct="1"/>
            <a:r>
              <a:rPr lang="en-US" altLang="en-US" sz="1600" dirty="0">
                <a:latin typeface="Verdana" panose="020B0604030504040204" pitchFamily="34" charset="0"/>
              </a:rPr>
              <a:t>Largest transit operator-owned library, forth largest transportation library collection after U.C. Berkeley, Northwestern University and the U.S. DOT’s Volpe Center.</a:t>
            </a:r>
          </a:p>
          <a:p>
            <a:pPr eaLnBrk="1" hangingPunct="1"/>
            <a:r>
              <a:rPr lang="en-US" altLang="en-US" sz="1600" dirty="0">
                <a:latin typeface="Verdana" panose="020B0604030504040204" pitchFamily="34" charset="0"/>
              </a:rPr>
              <a:t>Member of USC’s L.A. as Subject Archives forum.</a:t>
            </a:r>
          </a:p>
        </p:txBody>
      </p:sp>
      <p:sp>
        <p:nvSpPr>
          <p:cNvPr id="7172" name="Rectangle 4">
            <a:extLst>
              <a:ext uri="{FF2B5EF4-FFF2-40B4-BE49-F238E27FC236}">
                <a16:creationId xmlns:a16="http://schemas.microsoft.com/office/drawing/2014/main" id="{D9A558FC-A7E0-4BCF-B6C7-2CF9458439C3}"/>
              </a:ext>
            </a:extLst>
          </p:cNvPr>
          <p:cNvSpPr>
            <a:spLocks noGrp="1" noChangeArrowheads="1"/>
          </p:cNvSpPr>
          <p:nvPr>
            <p:ph type="body" sz="half" idx="2"/>
          </p:nvPr>
        </p:nvSpPr>
        <p:spPr>
          <a:xfrm>
            <a:off x="457200" y="990600"/>
            <a:ext cx="3810000" cy="4648200"/>
          </a:xfrm>
        </p:spPr>
        <p:txBody>
          <a:bodyPr/>
          <a:lstStyle/>
          <a:p>
            <a:pPr eaLnBrk="1" hangingPunct="1"/>
            <a:r>
              <a:rPr lang="en-US" altLang="en-US" sz="1600" dirty="0">
                <a:latin typeface="Verdana" panose="020B0604030504040204" pitchFamily="34" charset="0"/>
              </a:rPr>
              <a:t>Originally the library of the Los Angeles Railway (1895-1945), and intended to serve as both public outreach and an employee resource.</a:t>
            </a:r>
          </a:p>
          <a:p>
            <a:pPr eaLnBrk="1" hangingPunct="1"/>
            <a:r>
              <a:rPr lang="en-US" altLang="en-US" sz="1600" dirty="0">
                <a:latin typeface="Verdana" panose="020B0604030504040204" pitchFamily="34" charset="0"/>
              </a:rPr>
              <a:t>Repository of federally funded transportation research starting in 1971.</a:t>
            </a:r>
          </a:p>
          <a:p>
            <a:pPr eaLnBrk="1" hangingPunct="1"/>
            <a:r>
              <a:rPr lang="en-US" altLang="en-US" sz="1600" dirty="0">
                <a:latin typeface="Verdana" panose="020B0604030504040204" pitchFamily="34" charset="0"/>
              </a:rPr>
              <a:t>Began computer cataloging into OCLC’s World Catalog using Library of Congress Subject Headings and honoring interlibrary loan requests from outside institutions in 1978.</a:t>
            </a:r>
          </a:p>
        </p:txBody>
      </p:sp>
      <p:pic>
        <p:nvPicPr>
          <p:cNvPr id="3" name="Picture 2">
            <a:extLst>
              <a:ext uri="{FF2B5EF4-FFF2-40B4-BE49-F238E27FC236}">
                <a16:creationId xmlns:a16="http://schemas.microsoft.com/office/drawing/2014/main" id="{35A07334-25F8-4CEC-9544-C21AA5004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661389"/>
            <a:ext cx="2137795" cy="1606585"/>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ext Box 8">
            <a:extLst>
              <a:ext uri="{FF2B5EF4-FFF2-40B4-BE49-F238E27FC236}">
                <a16:creationId xmlns:a16="http://schemas.microsoft.com/office/drawing/2014/main" id="{9CB420A7-22E7-4871-BCBB-4BA3F0AFBD9A}"/>
              </a:ext>
            </a:extLst>
          </p:cNvPr>
          <p:cNvSpPr txBox="1">
            <a:spLocks noChangeArrowheads="1"/>
          </p:cNvSpPr>
          <p:nvPr/>
        </p:nvSpPr>
        <p:spPr bwMode="auto">
          <a:xfrm>
            <a:off x="1676400" y="3352800"/>
            <a:ext cx="7239000"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pPr>
            <a:r>
              <a:rPr lang="en-US" altLang="en-US" sz="1600">
                <a:latin typeface="Verdana" panose="020B0604030504040204" pitchFamily="34" charset="0"/>
              </a:rPr>
              <a:t> The initial 1954 study of one monorail line, 45 miles/$165 million, grows in 1960 to a 75 mile/$529 million monorail plan with elevated rail along Wilshire.</a:t>
            </a:r>
          </a:p>
          <a:p>
            <a:pPr eaLnBrk="1" hangingPunct="1">
              <a:spcBef>
                <a:spcPct val="0"/>
              </a:spcBef>
            </a:pPr>
            <a:r>
              <a:rPr lang="en-US" altLang="en-US" sz="1600">
                <a:latin typeface="Verdana" panose="020B0604030504040204" pitchFamily="34" charset="0"/>
              </a:rPr>
              <a:t> Expanded monorail plan meets strong opposition from Valley Boulevard, Wilshire Corridor and Beverly Hills. </a:t>
            </a:r>
          </a:p>
          <a:p>
            <a:pPr eaLnBrk="1" hangingPunct="1">
              <a:spcBef>
                <a:spcPct val="0"/>
              </a:spcBef>
            </a:pPr>
            <a:r>
              <a:rPr lang="en-US" altLang="en-US" sz="1600">
                <a:latin typeface="Verdana" panose="020B0604030504040204" pitchFamily="34" charset="0"/>
              </a:rPr>
              <a:t> MTA’s plan is scaled down to a “Backbone Route” with subway under Wilshire Boulevard and at-grade rail to El Monte.</a:t>
            </a:r>
          </a:p>
          <a:p>
            <a:pPr eaLnBrk="1" hangingPunct="1">
              <a:spcBef>
                <a:spcPct val="0"/>
              </a:spcBef>
            </a:pPr>
            <a:r>
              <a:rPr lang="en-US" altLang="en-US" sz="1600">
                <a:latin typeface="Verdana" panose="020B0604030504040204" pitchFamily="34" charset="0"/>
              </a:rPr>
              <a:t> Alweg and Goodell Monorail Co.’s release their own monorail plans and offer to build systems for “free” in exchange for next 40 years of MTA’s farebox revenue.</a:t>
            </a:r>
          </a:p>
          <a:p>
            <a:pPr eaLnBrk="1" hangingPunct="1">
              <a:spcBef>
                <a:spcPct val="0"/>
              </a:spcBef>
            </a:pPr>
            <a:r>
              <a:rPr lang="en-US" altLang="en-US" sz="1600">
                <a:latin typeface="Verdana" panose="020B0604030504040204" pitchFamily="34" charset="0"/>
              </a:rPr>
              <a:t> MTA notifies private companies that any plan that does not include subway along the Wilshire route is unacceptable. MTA fails in its PR efforts with general public.</a:t>
            </a:r>
          </a:p>
        </p:txBody>
      </p:sp>
      <p:sp>
        <p:nvSpPr>
          <p:cNvPr id="35843" name="Rectangle 9">
            <a:extLst>
              <a:ext uri="{FF2B5EF4-FFF2-40B4-BE49-F238E27FC236}">
                <a16:creationId xmlns:a16="http://schemas.microsoft.com/office/drawing/2014/main" id="{389E34DB-121F-4420-A789-666AC2BF818F}"/>
              </a:ext>
            </a:extLst>
          </p:cNvPr>
          <p:cNvSpPr>
            <a:spLocks noGrp="1" noChangeArrowheads="1"/>
          </p:cNvSpPr>
          <p:nvPr>
            <p:ph type="title"/>
          </p:nvPr>
        </p:nvSpPr>
        <p:spPr>
          <a:xfrm>
            <a:off x="533400" y="0"/>
            <a:ext cx="8305800" cy="685800"/>
          </a:xfrm>
        </p:spPr>
        <p:txBody>
          <a:bodyPr/>
          <a:lstStyle/>
          <a:p>
            <a:pPr eaLnBrk="1" hangingPunct="1"/>
            <a:r>
              <a:rPr lang="en-US" altLang="en-US" sz="2400">
                <a:latin typeface="Verdana" panose="020B0604030504040204" pitchFamily="34" charset="0"/>
              </a:rPr>
              <a:t>Los Angeles Metropolitan Transit Authority</a:t>
            </a:r>
            <a:br>
              <a:rPr lang="en-US" altLang="en-US" sz="2400">
                <a:latin typeface="Verdana" panose="020B0604030504040204" pitchFamily="34" charset="0"/>
              </a:rPr>
            </a:br>
            <a:r>
              <a:rPr lang="en-US" altLang="en-US" sz="2400">
                <a:latin typeface="Verdana" panose="020B0604030504040204" pitchFamily="34" charset="0"/>
              </a:rPr>
              <a:t>(1951-1964)</a:t>
            </a:r>
          </a:p>
        </p:txBody>
      </p:sp>
      <p:pic>
        <p:nvPicPr>
          <p:cNvPr id="35844" name="Picture 10" descr="LAMTA 1954 Monorail_small">
            <a:extLst>
              <a:ext uri="{FF2B5EF4-FFF2-40B4-BE49-F238E27FC236}">
                <a16:creationId xmlns:a16="http://schemas.microsoft.com/office/drawing/2014/main" id="{622DB894-5C9D-4C06-802F-DFEDF484C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755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1" descr="LAMTA 1960 Plan_small">
            <a:extLst>
              <a:ext uri="{FF2B5EF4-FFF2-40B4-BE49-F238E27FC236}">
                <a16:creationId xmlns:a16="http://schemas.microsoft.com/office/drawing/2014/main" id="{5A6836EE-5159-40C1-AA9F-3BF6ECD1C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914400"/>
            <a:ext cx="35052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2" descr="LAMTA Backbone Route 1961_small">
            <a:extLst>
              <a:ext uri="{FF2B5EF4-FFF2-40B4-BE49-F238E27FC236}">
                <a16:creationId xmlns:a16="http://schemas.microsoft.com/office/drawing/2014/main" id="{4AD94B34-C399-4CC7-989B-6E18AAD16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914400"/>
            <a:ext cx="3200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E1190C5-F2AB-4BE9-97F2-6EA88B724000}"/>
              </a:ext>
            </a:extLst>
          </p:cNvPr>
          <p:cNvSpPr>
            <a:spLocks noGrp="1" noChangeArrowheads="1"/>
          </p:cNvSpPr>
          <p:nvPr>
            <p:ph type="title"/>
          </p:nvPr>
        </p:nvSpPr>
        <p:spPr>
          <a:xfrm>
            <a:off x="304800" y="0"/>
            <a:ext cx="8534400" cy="685800"/>
          </a:xfrm>
        </p:spPr>
        <p:txBody>
          <a:bodyPr/>
          <a:lstStyle/>
          <a:p>
            <a:pPr eaLnBrk="1" hangingPunct="1"/>
            <a:r>
              <a:rPr lang="en-US" altLang="en-US" sz="2400">
                <a:latin typeface="Verdana" panose="020B0604030504040204" pitchFamily="34" charset="0"/>
              </a:rPr>
              <a:t>Los Angeles Metropolitan Transit Authority</a:t>
            </a:r>
            <a:br>
              <a:rPr lang="en-US" altLang="en-US" sz="2400">
                <a:latin typeface="Verdana" panose="020B0604030504040204" pitchFamily="34" charset="0"/>
              </a:rPr>
            </a:br>
            <a:r>
              <a:rPr lang="en-US" altLang="en-US" sz="2400">
                <a:latin typeface="Verdana" panose="020B0604030504040204" pitchFamily="34" charset="0"/>
              </a:rPr>
              <a:t>(1951-1964)</a:t>
            </a:r>
          </a:p>
        </p:txBody>
      </p:sp>
      <p:sp>
        <p:nvSpPr>
          <p:cNvPr id="37891" name="Text Box 5">
            <a:extLst>
              <a:ext uri="{FF2B5EF4-FFF2-40B4-BE49-F238E27FC236}">
                <a16:creationId xmlns:a16="http://schemas.microsoft.com/office/drawing/2014/main" id="{2598E1B1-5BF6-40B1-9F62-5CF10844BC77}"/>
              </a:ext>
            </a:extLst>
          </p:cNvPr>
          <p:cNvSpPr txBox="1">
            <a:spLocks noChangeArrowheads="1"/>
          </p:cNvSpPr>
          <p:nvPr/>
        </p:nvSpPr>
        <p:spPr bwMode="auto">
          <a:xfrm>
            <a:off x="914400" y="3429000"/>
            <a:ext cx="80772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pPr>
            <a:r>
              <a:rPr lang="en-US" altLang="en-US" sz="1600">
                <a:latin typeface="Verdana" panose="020B0604030504040204" pitchFamily="34" charset="0"/>
              </a:rPr>
              <a:t> Politicians vociferously battle over if and how transit would be subsidized and what the very definition of subsidy really is. Public becomes thoroughly confused.</a:t>
            </a:r>
          </a:p>
          <a:p>
            <a:pPr eaLnBrk="1" hangingPunct="1">
              <a:spcBef>
                <a:spcPct val="0"/>
              </a:spcBef>
            </a:pPr>
            <a:r>
              <a:rPr lang="en-US" altLang="en-US" sz="1600">
                <a:latin typeface="Verdana" panose="020B0604030504040204" pitchFamily="34" charset="0"/>
              </a:rPr>
              <a:t>The MTA, without the ability to tax, issue bonds, or take property via eminent domain, without the existence of any Federal or State capital assistance programs, and still subject to taxation itself, holds two subway groundbreaking ceremonies: in downtown with Gov. Edmund G. Brown on 1/12/62, and in Beverly Hills with Mayor Jack Freeman, on 1/23/62.  </a:t>
            </a:r>
          </a:p>
          <a:p>
            <a:pPr eaLnBrk="1" hangingPunct="1">
              <a:spcBef>
                <a:spcPct val="0"/>
              </a:spcBef>
            </a:pPr>
            <a:r>
              <a:rPr lang="en-US" altLang="en-US" sz="1600">
                <a:latin typeface="Verdana" panose="020B0604030504040204" pitchFamily="34" charset="0"/>
              </a:rPr>
              <a:t> State Sen. Rees (D-Beverly Hills) re-writes MTA legislation to give the transit agency the powers it was missing, re-launching it as the Southern California Rapid Transit District (SCRTD) in September 1964.</a:t>
            </a:r>
          </a:p>
        </p:txBody>
      </p:sp>
      <p:pic>
        <p:nvPicPr>
          <p:cNvPr id="37892" name="Picture 6" descr="Wilshire Groundbreaking">
            <a:extLst>
              <a:ext uri="{FF2B5EF4-FFF2-40B4-BE49-F238E27FC236}">
                <a16:creationId xmlns:a16="http://schemas.microsoft.com/office/drawing/2014/main" id="{F49D30FE-92E2-494A-B3C1-F37AA3DAD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60960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644AFBB-D2DA-41A1-A9FB-4FBBE526B49E}"/>
              </a:ext>
            </a:extLst>
          </p:cNvPr>
          <p:cNvSpPr>
            <a:spLocks noGrp="1" noChangeArrowheads="1"/>
          </p:cNvSpPr>
          <p:nvPr>
            <p:ph type="title"/>
          </p:nvPr>
        </p:nvSpPr>
        <p:spPr>
          <a:xfrm>
            <a:off x="228600" y="228600"/>
            <a:ext cx="8763000" cy="457200"/>
          </a:xfrm>
        </p:spPr>
        <p:txBody>
          <a:bodyPr/>
          <a:lstStyle/>
          <a:p>
            <a:pPr eaLnBrk="1" hangingPunct="1"/>
            <a:r>
              <a:rPr lang="en-US" altLang="en-US" sz="2400">
                <a:latin typeface="Verdana" panose="020B0604030504040204" pitchFamily="34" charset="0"/>
              </a:rPr>
              <a:t>Southern California Rapid Transit District  (1964-1993)</a:t>
            </a:r>
          </a:p>
        </p:txBody>
      </p:sp>
      <p:sp>
        <p:nvSpPr>
          <p:cNvPr id="39939" name="Text Box 6">
            <a:extLst>
              <a:ext uri="{FF2B5EF4-FFF2-40B4-BE49-F238E27FC236}">
                <a16:creationId xmlns:a16="http://schemas.microsoft.com/office/drawing/2014/main" id="{23614E87-40C7-4E10-AA7F-317C64ED6B16}"/>
              </a:ext>
            </a:extLst>
          </p:cNvPr>
          <p:cNvSpPr txBox="1">
            <a:spLocks noChangeArrowheads="1"/>
          </p:cNvSpPr>
          <p:nvPr/>
        </p:nvSpPr>
        <p:spPr bwMode="auto">
          <a:xfrm>
            <a:off x="4114800" y="990600"/>
            <a:ext cx="48768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pPr>
            <a:r>
              <a:rPr lang="en-US" altLang="en-US" sz="1600">
                <a:latin typeface="Verdana" panose="020B0604030504040204" pitchFamily="34" charset="0"/>
              </a:rPr>
              <a:t> New agency has an eleven member board appointed by local elected officials, the powers of eminent domain, taxation through local referendum, bond issuance, and creation of Benefit Assessment Districts. </a:t>
            </a:r>
          </a:p>
          <a:p>
            <a:pPr eaLnBrk="1" hangingPunct="1">
              <a:spcBef>
                <a:spcPct val="0"/>
              </a:spcBef>
            </a:pPr>
            <a:r>
              <a:rPr lang="en-US" altLang="en-US" sz="1600">
                <a:latin typeface="Verdana" panose="020B0604030504040204" pitchFamily="34" charset="0"/>
              </a:rPr>
              <a:t> It is enthusiastically welcomed in an event at the Ambassador Hotel with 400 civic leaders.</a:t>
            </a:r>
          </a:p>
          <a:p>
            <a:pPr eaLnBrk="1" hangingPunct="1">
              <a:spcBef>
                <a:spcPct val="0"/>
              </a:spcBef>
            </a:pPr>
            <a:r>
              <a:rPr lang="en-US" altLang="en-US" sz="1600">
                <a:latin typeface="Verdana" panose="020B0604030504040204" pitchFamily="34" charset="0"/>
              </a:rPr>
              <a:t> Takes its legislative charge to create a new mass transit system for Los Angeles seriously and goes to work marketing public transportation as a needed and necessary community asset.</a:t>
            </a:r>
          </a:p>
          <a:p>
            <a:pPr eaLnBrk="1" hangingPunct="1">
              <a:spcBef>
                <a:spcPct val="0"/>
              </a:spcBef>
            </a:pPr>
            <a:r>
              <a:rPr lang="en-US" altLang="en-US" sz="1600">
                <a:latin typeface="Verdana" panose="020B0604030504040204" pitchFamily="34" charset="0"/>
              </a:rPr>
              <a:t> Federal government forms the Urban Mass Transit Administration in 1964 (now called the Federal Transportation Administration).</a:t>
            </a:r>
          </a:p>
          <a:p>
            <a:pPr eaLnBrk="1" hangingPunct="1">
              <a:spcBef>
                <a:spcPct val="0"/>
              </a:spcBef>
            </a:pPr>
            <a:r>
              <a:rPr lang="en-US" altLang="en-US" sz="1600">
                <a:latin typeface="Verdana" panose="020B0604030504040204" pitchFamily="34" charset="0"/>
              </a:rPr>
              <a:t> Operates transit service in L.A., Orange, Riverside and San Bernardino counties.  </a:t>
            </a:r>
          </a:p>
          <a:p>
            <a:pPr eaLnBrk="1" hangingPunct="1">
              <a:spcBef>
                <a:spcPct val="0"/>
              </a:spcBef>
            </a:pPr>
            <a:r>
              <a:rPr lang="en-US" altLang="en-US" sz="1600">
                <a:latin typeface="Verdana" panose="020B0604030504040204" pitchFamily="34" charset="0"/>
              </a:rPr>
              <a:t> Takes over 11 other failing or failed transit companies, standardizing routes and fares.  </a:t>
            </a:r>
          </a:p>
        </p:txBody>
      </p:sp>
      <p:pic>
        <p:nvPicPr>
          <p:cNvPr id="39940" name="Picture 7" descr="RTD (first) Emblem (boomerang) C">
            <a:extLst>
              <a:ext uri="{FF2B5EF4-FFF2-40B4-BE49-F238E27FC236}">
                <a16:creationId xmlns:a16="http://schemas.microsoft.com/office/drawing/2014/main" id="{332F9499-C4AB-4C9C-A5A6-2B08EB065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3352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Emblems - (second)">
            <a:extLst>
              <a:ext uri="{FF2B5EF4-FFF2-40B4-BE49-F238E27FC236}">
                <a16:creationId xmlns:a16="http://schemas.microsoft.com/office/drawing/2014/main" id="{F03A7D72-AECE-4B40-964B-9ABB007F4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657600"/>
            <a:ext cx="27527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858377B-B093-42E5-8AC3-27A5457F998F}"/>
              </a:ext>
            </a:extLst>
          </p:cNvPr>
          <p:cNvSpPr>
            <a:spLocks noGrp="1" noChangeArrowheads="1"/>
          </p:cNvSpPr>
          <p:nvPr>
            <p:ph type="title"/>
          </p:nvPr>
        </p:nvSpPr>
        <p:spPr>
          <a:xfrm>
            <a:off x="152400" y="228600"/>
            <a:ext cx="8763000" cy="457200"/>
          </a:xfrm>
        </p:spPr>
        <p:txBody>
          <a:bodyPr/>
          <a:lstStyle/>
          <a:p>
            <a:pPr eaLnBrk="1" hangingPunct="1"/>
            <a:r>
              <a:rPr lang="en-US" altLang="en-US" sz="2400">
                <a:latin typeface="Verdana" panose="020B0604030504040204" pitchFamily="34" charset="0"/>
              </a:rPr>
              <a:t>Southern California Rapid Transit District (1964-1993)</a:t>
            </a:r>
          </a:p>
        </p:txBody>
      </p:sp>
      <p:pic>
        <p:nvPicPr>
          <p:cNvPr id="41987" name="Picture 8" descr="SCRTD Plan Color 1968_small">
            <a:extLst>
              <a:ext uri="{FF2B5EF4-FFF2-40B4-BE49-F238E27FC236}">
                <a16:creationId xmlns:a16="http://schemas.microsoft.com/office/drawing/2014/main" id="{73611A27-48BB-4953-ABD4-66AF2544A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0480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SCRTD 1974 Plan_small">
            <a:extLst>
              <a:ext uri="{FF2B5EF4-FFF2-40B4-BE49-F238E27FC236}">
                <a16:creationId xmlns:a16="http://schemas.microsoft.com/office/drawing/2014/main" id="{100E317F-CBC3-42A1-9DEA-6B744F784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14400"/>
            <a:ext cx="28956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0" descr="SCRTD 1976 Sunset Coast Lines_small">
            <a:extLst>
              <a:ext uri="{FF2B5EF4-FFF2-40B4-BE49-F238E27FC236}">
                <a16:creationId xmlns:a16="http://schemas.microsoft.com/office/drawing/2014/main" id="{BA80765D-29D7-439E-B705-EE2BE47E13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914400"/>
            <a:ext cx="32004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11">
            <a:extLst>
              <a:ext uri="{FF2B5EF4-FFF2-40B4-BE49-F238E27FC236}">
                <a16:creationId xmlns:a16="http://schemas.microsoft.com/office/drawing/2014/main" id="{2D16BF1D-08CB-4FB4-9626-B6DF4E528326}"/>
              </a:ext>
            </a:extLst>
          </p:cNvPr>
          <p:cNvSpPr txBox="1">
            <a:spLocks noChangeArrowheads="1"/>
          </p:cNvSpPr>
          <p:nvPr/>
        </p:nvSpPr>
        <p:spPr bwMode="auto">
          <a:xfrm>
            <a:off x="152400" y="3352800"/>
            <a:ext cx="2667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buFontTx/>
              <a:buNone/>
            </a:pPr>
            <a:r>
              <a:rPr lang="en-US" altLang="en-US" sz="1800">
                <a:latin typeface="ScalaSansLF-Regular" panose="02000503060000020004" pitchFamily="2" charset="0"/>
              </a:rPr>
              <a:t> </a:t>
            </a:r>
            <a:r>
              <a:rPr lang="en-US" altLang="en-US" sz="1800">
                <a:latin typeface="Verdana" panose="020B0604030504040204" pitchFamily="34" charset="0"/>
              </a:rPr>
              <a:t>1968 Plan -   </a:t>
            </a:r>
          </a:p>
          <a:p>
            <a:pPr eaLnBrk="1" hangingPunct="1">
              <a:spcBef>
                <a:spcPct val="0"/>
              </a:spcBef>
            </a:pPr>
            <a:r>
              <a:rPr lang="en-US" altLang="en-US" sz="1800">
                <a:latin typeface="Verdana" panose="020B0604030504040204" pitchFamily="34" charset="0"/>
              </a:rPr>
              <a:t> Initial 62 mile system that could expand to 300 miles, projected cost of $2.5 billion, 8.5 year construction period.</a:t>
            </a:r>
          </a:p>
          <a:p>
            <a:pPr eaLnBrk="1" hangingPunct="1">
              <a:spcBef>
                <a:spcPct val="0"/>
              </a:spcBef>
            </a:pPr>
            <a:r>
              <a:rPr lang="en-US" altLang="en-US" sz="1800">
                <a:latin typeface="Verdana" panose="020B0604030504040204" pitchFamily="34" charset="0"/>
              </a:rPr>
              <a:t> Rejected by voters, 44% yes.</a:t>
            </a:r>
          </a:p>
        </p:txBody>
      </p:sp>
      <p:sp>
        <p:nvSpPr>
          <p:cNvPr id="41991" name="Text Box 12">
            <a:extLst>
              <a:ext uri="{FF2B5EF4-FFF2-40B4-BE49-F238E27FC236}">
                <a16:creationId xmlns:a16="http://schemas.microsoft.com/office/drawing/2014/main" id="{650A9100-C6BA-4303-956A-F158610BDF97}"/>
              </a:ext>
            </a:extLst>
          </p:cNvPr>
          <p:cNvSpPr txBox="1">
            <a:spLocks noChangeArrowheads="1"/>
          </p:cNvSpPr>
          <p:nvPr/>
        </p:nvSpPr>
        <p:spPr bwMode="auto">
          <a:xfrm>
            <a:off x="3124200" y="3352800"/>
            <a:ext cx="25908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buFontTx/>
              <a:buNone/>
            </a:pPr>
            <a:r>
              <a:rPr lang="en-US" altLang="en-US" sz="1800">
                <a:latin typeface="ScalaSansLF-Regular" panose="02000503060000020004" pitchFamily="2" charset="0"/>
              </a:rPr>
              <a:t> </a:t>
            </a:r>
            <a:r>
              <a:rPr lang="en-US" altLang="en-US" sz="1800">
                <a:latin typeface="Verdana" panose="020B0604030504040204" pitchFamily="34" charset="0"/>
              </a:rPr>
              <a:t>1974 Plan –</a:t>
            </a:r>
          </a:p>
          <a:p>
            <a:pPr eaLnBrk="1" hangingPunct="1">
              <a:spcBef>
                <a:spcPct val="0"/>
              </a:spcBef>
            </a:pPr>
            <a:r>
              <a:rPr lang="en-US" altLang="en-US" sz="1800">
                <a:latin typeface="Verdana" panose="020B0604030504040204" pitchFamily="34" charset="0"/>
              </a:rPr>
              <a:t> Initial 116 mile system that could eventually expand to a 250 miles, projected cost of $6.6 billion, 12 year construction period.</a:t>
            </a:r>
          </a:p>
          <a:p>
            <a:pPr eaLnBrk="1" hangingPunct="1">
              <a:spcBef>
                <a:spcPct val="0"/>
              </a:spcBef>
            </a:pPr>
            <a:r>
              <a:rPr lang="en-US" altLang="en-US" sz="1800">
                <a:latin typeface="Verdana" panose="020B0604030504040204" pitchFamily="34" charset="0"/>
              </a:rPr>
              <a:t> Rejected by voters, 46% yes.</a:t>
            </a:r>
          </a:p>
        </p:txBody>
      </p:sp>
      <p:sp>
        <p:nvSpPr>
          <p:cNvPr id="41992" name="Text Box 14">
            <a:extLst>
              <a:ext uri="{FF2B5EF4-FFF2-40B4-BE49-F238E27FC236}">
                <a16:creationId xmlns:a16="http://schemas.microsoft.com/office/drawing/2014/main" id="{6AA04F6B-598F-478A-BD0E-4EB3BC2BF122}"/>
              </a:ext>
            </a:extLst>
          </p:cNvPr>
          <p:cNvSpPr txBox="1">
            <a:spLocks noChangeArrowheads="1"/>
          </p:cNvSpPr>
          <p:nvPr/>
        </p:nvSpPr>
        <p:spPr bwMode="auto">
          <a:xfrm>
            <a:off x="6019800" y="3352800"/>
            <a:ext cx="28194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buFontTx/>
              <a:buNone/>
            </a:pPr>
            <a:r>
              <a:rPr lang="en-US" altLang="en-US" sz="1800">
                <a:latin typeface="ScalaSansLF-Regular" panose="02000503060000020004" pitchFamily="2" charset="0"/>
              </a:rPr>
              <a:t> </a:t>
            </a:r>
            <a:r>
              <a:rPr lang="en-US" altLang="en-US" sz="1800">
                <a:latin typeface="Verdana" panose="020B0604030504040204" pitchFamily="34" charset="0"/>
              </a:rPr>
              <a:t>1976 “Baxter Ward” Plan –</a:t>
            </a:r>
          </a:p>
          <a:p>
            <a:pPr eaLnBrk="1" hangingPunct="1">
              <a:spcBef>
                <a:spcPct val="0"/>
              </a:spcBef>
            </a:pPr>
            <a:r>
              <a:rPr lang="en-US" altLang="en-US" sz="1800">
                <a:latin typeface="Verdana" panose="020B0604030504040204" pitchFamily="34" charset="0"/>
              </a:rPr>
              <a:t> 281 mile system, 230 miles of elevated heavy rail and 51 miles of light rail, projected cost of $7.5 billion.</a:t>
            </a:r>
          </a:p>
          <a:p>
            <a:pPr eaLnBrk="1" hangingPunct="1">
              <a:spcBef>
                <a:spcPct val="0"/>
              </a:spcBef>
            </a:pPr>
            <a:r>
              <a:rPr lang="en-US" altLang="en-US" sz="1800">
                <a:latin typeface="Verdana" panose="020B0604030504040204" pitchFamily="34" charset="0"/>
              </a:rPr>
              <a:t> Rejected by voters, 40% yes.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45EC9FD-FA73-4763-BE30-CB687A569278}"/>
              </a:ext>
            </a:extLst>
          </p:cNvPr>
          <p:cNvSpPr>
            <a:spLocks noGrp="1" noChangeArrowheads="1"/>
          </p:cNvSpPr>
          <p:nvPr>
            <p:ph type="title"/>
          </p:nvPr>
        </p:nvSpPr>
        <p:spPr>
          <a:xfrm>
            <a:off x="838200" y="0"/>
            <a:ext cx="7769225" cy="685800"/>
          </a:xfrm>
        </p:spPr>
        <p:txBody>
          <a:bodyPr/>
          <a:lstStyle/>
          <a:p>
            <a:pPr eaLnBrk="1" hangingPunct="1"/>
            <a:r>
              <a:rPr lang="en-US" altLang="en-US" sz="2800">
                <a:latin typeface="Verdana" panose="020B0604030504040204" pitchFamily="34" charset="0"/>
              </a:rPr>
              <a:t>Southern California Rapid Transit District (1964-1993)</a:t>
            </a:r>
          </a:p>
        </p:txBody>
      </p:sp>
      <p:sp>
        <p:nvSpPr>
          <p:cNvPr id="44035" name="Rectangle 3">
            <a:extLst>
              <a:ext uri="{FF2B5EF4-FFF2-40B4-BE49-F238E27FC236}">
                <a16:creationId xmlns:a16="http://schemas.microsoft.com/office/drawing/2014/main" id="{F687B8AA-F548-493A-8330-3907821F8CE9}"/>
              </a:ext>
            </a:extLst>
          </p:cNvPr>
          <p:cNvSpPr>
            <a:spLocks noGrp="1" noChangeArrowheads="1"/>
          </p:cNvSpPr>
          <p:nvPr>
            <p:ph type="body" idx="1"/>
          </p:nvPr>
        </p:nvSpPr>
        <p:spPr>
          <a:xfrm>
            <a:off x="573088" y="1295400"/>
            <a:ext cx="7769225" cy="4648200"/>
          </a:xfrm>
        </p:spPr>
        <p:txBody>
          <a:bodyPr/>
          <a:lstStyle/>
          <a:p>
            <a:pPr eaLnBrk="1" hangingPunct="1">
              <a:lnSpc>
                <a:spcPct val="80000"/>
              </a:lnSpc>
              <a:buFontTx/>
              <a:buNone/>
            </a:pPr>
            <a:r>
              <a:rPr lang="en-US" altLang="en-US" sz="2000"/>
              <a:t>Known for Innovations &amp; Special Services:</a:t>
            </a:r>
          </a:p>
          <a:p>
            <a:pPr eaLnBrk="1" hangingPunct="1">
              <a:lnSpc>
                <a:spcPct val="80000"/>
              </a:lnSpc>
            </a:pPr>
            <a:r>
              <a:rPr lang="en-US" altLang="en-US" sz="2000"/>
              <a:t>El Monte Busway HOV Project</a:t>
            </a:r>
          </a:p>
          <a:p>
            <a:pPr eaLnBrk="1" hangingPunct="1">
              <a:lnSpc>
                <a:spcPct val="80000"/>
              </a:lnSpc>
            </a:pPr>
            <a:r>
              <a:rPr lang="en-US" altLang="en-US" sz="2000"/>
              <a:t>Mini-Bus circulator routes and Freeway Flyer services</a:t>
            </a:r>
          </a:p>
          <a:p>
            <a:pPr eaLnBrk="1" hangingPunct="1">
              <a:lnSpc>
                <a:spcPct val="80000"/>
              </a:lnSpc>
            </a:pPr>
            <a:r>
              <a:rPr lang="en-US" altLang="en-US" sz="2000"/>
              <a:t>Bus Technology</a:t>
            </a:r>
          </a:p>
          <a:p>
            <a:pPr lvl="1" eaLnBrk="1" hangingPunct="1">
              <a:lnSpc>
                <a:spcPct val="80000"/>
              </a:lnSpc>
            </a:pPr>
            <a:r>
              <a:rPr lang="en-US" altLang="en-US" sz="1800"/>
              <a:t>In-house Air Quality Testing lab</a:t>
            </a:r>
          </a:p>
          <a:p>
            <a:pPr lvl="1" eaLnBrk="1" hangingPunct="1">
              <a:lnSpc>
                <a:spcPct val="80000"/>
              </a:lnSpc>
            </a:pPr>
            <a:r>
              <a:rPr lang="en-US" altLang="en-US" sz="1800"/>
              <a:t>1974 FTA/California Steam Bus project</a:t>
            </a:r>
          </a:p>
          <a:p>
            <a:pPr lvl="1" eaLnBrk="1" hangingPunct="1">
              <a:lnSpc>
                <a:spcPct val="80000"/>
              </a:lnSpc>
            </a:pPr>
            <a:r>
              <a:rPr lang="en-US" altLang="en-US" sz="1800"/>
              <a:t>Particulate traps, alternative fuels</a:t>
            </a:r>
          </a:p>
          <a:p>
            <a:pPr lvl="1" eaLnBrk="1" hangingPunct="1">
              <a:lnSpc>
                <a:spcPct val="80000"/>
              </a:lnSpc>
            </a:pPr>
            <a:r>
              <a:rPr lang="en-US" altLang="en-US" sz="1800"/>
              <a:t>Double Deck and Articulated buses</a:t>
            </a:r>
          </a:p>
          <a:p>
            <a:pPr lvl="1" eaLnBrk="1" hangingPunct="1">
              <a:lnSpc>
                <a:spcPct val="80000"/>
              </a:lnSpc>
            </a:pPr>
            <a:r>
              <a:rPr lang="en-US" altLang="en-US" sz="1800"/>
              <a:t>First large scale wheel chair lift equipped bus order in history</a:t>
            </a:r>
          </a:p>
          <a:p>
            <a:pPr eaLnBrk="1" hangingPunct="1">
              <a:lnSpc>
                <a:spcPct val="80000"/>
              </a:lnSpc>
            </a:pPr>
            <a:r>
              <a:rPr lang="en-US" altLang="en-US" sz="2000"/>
              <a:t>Bus Scheduling and System Grid design</a:t>
            </a:r>
          </a:p>
          <a:p>
            <a:pPr eaLnBrk="1" hangingPunct="1">
              <a:lnSpc>
                <a:spcPct val="80000"/>
              </a:lnSpc>
            </a:pPr>
            <a:r>
              <a:rPr lang="en-US" altLang="en-US" sz="2000"/>
              <a:t>Technology – Robotic Parts Delivery, Pre-GPS Radio tracking system</a:t>
            </a:r>
          </a:p>
          <a:p>
            <a:pPr eaLnBrk="1" hangingPunct="1">
              <a:lnSpc>
                <a:spcPct val="80000"/>
              </a:lnSpc>
            </a:pPr>
            <a:r>
              <a:rPr lang="en-US" altLang="en-US" sz="2000"/>
              <a:t>FFGA for Metro Rail Subway Project &amp; Construction</a:t>
            </a:r>
          </a:p>
          <a:p>
            <a:pPr eaLnBrk="1" hangingPunct="1">
              <a:lnSpc>
                <a:spcPct val="80000"/>
              </a:lnSpc>
            </a:pPr>
            <a:r>
              <a:rPr lang="en-US" altLang="en-US" sz="2000"/>
              <a:t>Rail Start up for the first new Light Rail Line &amp; Subway Line</a:t>
            </a:r>
          </a:p>
          <a:p>
            <a:pPr eaLnBrk="1" hangingPunct="1">
              <a:lnSpc>
                <a:spcPct val="80000"/>
              </a:lnSpc>
            </a:pPr>
            <a:r>
              <a:rPr lang="en-US" altLang="en-US" sz="2000"/>
              <a:t>Earthquake service, Civil Unrest service, Papal Visit, National Democratic Convention, 1984 International Olympic Games, and coordinating other large scale special events throughout the County.</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0A8F21D-A34D-48CA-BA72-6C382B9D2852}"/>
              </a:ext>
            </a:extLst>
          </p:cNvPr>
          <p:cNvSpPr>
            <a:spLocks noGrp="1" noChangeArrowheads="1"/>
          </p:cNvSpPr>
          <p:nvPr>
            <p:ph type="title"/>
          </p:nvPr>
        </p:nvSpPr>
        <p:spPr>
          <a:xfrm>
            <a:off x="228600" y="0"/>
            <a:ext cx="8686800" cy="838200"/>
          </a:xfrm>
        </p:spPr>
        <p:txBody>
          <a:bodyPr/>
          <a:lstStyle/>
          <a:p>
            <a:pPr eaLnBrk="1" hangingPunct="1"/>
            <a:r>
              <a:rPr lang="en-US" altLang="en-US" sz="2800">
                <a:latin typeface="Verdana" panose="020B0604030504040204" pitchFamily="34" charset="0"/>
              </a:rPr>
              <a:t>Southern California Rapid Transit District (1964-1993)</a:t>
            </a:r>
          </a:p>
        </p:txBody>
      </p:sp>
      <p:pic>
        <p:nvPicPr>
          <p:cNvPr id="46083" name="Picture 3" descr="El Monte Busway- No">
            <a:extLst>
              <a:ext uri="{FF2B5EF4-FFF2-40B4-BE49-F238E27FC236}">
                <a16:creationId xmlns:a16="http://schemas.microsoft.com/office/drawing/2014/main" id="{7CD7A96D-CA47-4890-BBA3-534308927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743200"/>
            <a:ext cx="2895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Upton- El Monte Station -4 C">
            <a:extLst>
              <a:ext uri="{FF2B5EF4-FFF2-40B4-BE49-F238E27FC236}">
                <a16:creationId xmlns:a16="http://schemas.microsoft.com/office/drawing/2014/main" id="{15806DAF-51D7-4E82-BAF7-C159D38DE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914400"/>
            <a:ext cx="30480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Minibus- Note DW&amp;P Bldg">
            <a:extLst>
              <a:ext uri="{FF2B5EF4-FFF2-40B4-BE49-F238E27FC236}">
                <a16:creationId xmlns:a16="http://schemas.microsoft.com/office/drawing/2014/main" id="{95DB8C9D-361C-4D8A-95E3-E4061E667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914400"/>
            <a:ext cx="28956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Olympics emblem- 3562 at Coliseum">
            <a:extLst>
              <a:ext uri="{FF2B5EF4-FFF2-40B4-BE49-F238E27FC236}">
                <a16:creationId xmlns:a16="http://schemas.microsoft.com/office/drawing/2014/main" id="{823DF451-DBF7-44C2-B7C2-DAF6A0F39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27432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Olympics emblem on #8904 w-Coliseum">
            <a:extLst>
              <a:ext uri="{FF2B5EF4-FFF2-40B4-BE49-F238E27FC236}">
                <a16:creationId xmlns:a16="http://schemas.microsoft.com/office/drawing/2014/main" id="{6C80B974-54BD-4132-8AE9-E016D39D8B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743200"/>
            <a:ext cx="27432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9202 at LAUS May 1979">
            <a:extLst>
              <a:ext uri="{FF2B5EF4-FFF2-40B4-BE49-F238E27FC236}">
                <a16:creationId xmlns:a16="http://schemas.microsoft.com/office/drawing/2014/main" id="{4C89BDA1-2250-48DB-90AC-769624BBD2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2743200"/>
            <a:ext cx="28194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9" descr="9911 (9900 series) double-deck">
            <a:extLst>
              <a:ext uri="{FF2B5EF4-FFF2-40B4-BE49-F238E27FC236}">
                <a16:creationId xmlns:a16="http://schemas.microsoft.com/office/drawing/2014/main" id="{0DC98323-5138-4392-91B6-03CA63C8E1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4724400"/>
            <a:ext cx="2895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0" descr="9">
            <a:extLst>
              <a:ext uri="{FF2B5EF4-FFF2-40B4-BE49-F238E27FC236}">
                <a16:creationId xmlns:a16="http://schemas.microsoft.com/office/drawing/2014/main" id="{3D6FEE49-CCCC-453A-B223-0AC3E9E363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4810125"/>
            <a:ext cx="28194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5A6E2E6-90BE-4CA5-97D1-B672D5260149}"/>
              </a:ext>
            </a:extLst>
          </p:cNvPr>
          <p:cNvSpPr>
            <a:spLocks noGrp="1" noChangeArrowheads="1"/>
          </p:cNvSpPr>
          <p:nvPr>
            <p:ph type="title"/>
          </p:nvPr>
        </p:nvSpPr>
        <p:spPr>
          <a:xfrm>
            <a:off x="381000" y="0"/>
            <a:ext cx="8458200" cy="685800"/>
          </a:xfrm>
        </p:spPr>
        <p:txBody>
          <a:bodyPr/>
          <a:lstStyle/>
          <a:p>
            <a:pPr eaLnBrk="1" hangingPunct="1"/>
            <a:r>
              <a:rPr lang="en-US" altLang="en-US" sz="2800">
                <a:latin typeface="Verdana" panose="020B0604030504040204" pitchFamily="34" charset="0"/>
              </a:rPr>
              <a:t>Los Angeles County Transportation Commission (1977-1993)</a:t>
            </a:r>
          </a:p>
        </p:txBody>
      </p:sp>
      <p:sp>
        <p:nvSpPr>
          <p:cNvPr id="48131" name="Rectangle 5">
            <a:extLst>
              <a:ext uri="{FF2B5EF4-FFF2-40B4-BE49-F238E27FC236}">
                <a16:creationId xmlns:a16="http://schemas.microsoft.com/office/drawing/2014/main" id="{FD82572A-1D51-471B-BBBF-E3E350D1892A}"/>
              </a:ext>
            </a:extLst>
          </p:cNvPr>
          <p:cNvSpPr>
            <a:spLocks noChangeArrowheads="1"/>
          </p:cNvSpPr>
          <p:nvPr/>
        </p:nvSpPr>
        <p:spPr bwMode="auto">
          <a:xfrm>
            <a:off x="152400" y="22098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a:spcBef>
                <a:spcPct val="20000"/>
              </a:spcBef>
              <a:buChar char="•"/>
              <a:defRPr sz="3200">
                <a:solidFill>
                  <a:schemeClr val="tx1"/>
                </a:solidFill>
                <a:latin typeface="ScalaSansLF-Bold" panose="02000503060000020004" pitchFamily="2" charset="0"/>
              </a:defRPr>
            </a:lvl1pPr>
            <a:lvl2pPr marL="639763" indent="-247650" defTabSz="787400">
              <a:spcBef>
                <a:spcPct val="20000"/>
              </a:spcBef>
              <a:buChar char="–"/>
              <a:defRPr sz="2800">
                <a:solidFill>
                  <a:schemeClr val="tx1"/>
                </a:solidFill>
                <a:latin typeface="ScalaSansLF-Bold" panose="02000503060000020004" pitchFamily="2" charset="0"/>
              </a:defRPr>
            </a:lvl2pPr>
            <a:lvl3pPr marL="982663" indent="-195263" defTabSz="787400">
              <a:spcBef>
                <a:spcPct val="20000"/>
              </a:spcBef>
              <a:buChar char="•"/>
              <a:defRPr sz="2400">
                <a:solidFill>
                  <a:schemeClr val="tx1"/>
                </a:solidFill>
                <a:latin typeface="ScalaSansLF-Bold" panose="02000503060000020004" pitchFamily="2" charset="0"/>
              </a:defRPr>
            </a:lvl3pPr>
            <a:lvl4pPr marL="1377950" indent="-198438" defTabSz="787400">
              <a:spcBef>
                <a:spcPct val="20000"/>
              </a:spcBef>
              <a:buChar char="–"/>
              <a:defRPr sz="2000">
                <a:solidFill>
                  <a:schemeClr val="tx1"/>
                </a:solidFill>
                <a:latin typeface="ScalaSansLF-Bold" panose="02000503060000020004" pitchFamily="2" charset="0"/>
              </a:defRPr>
            </a:lvl4pPr>
            <a:lvl5pPr marL="1770063" indent="-196850" defTabSz="787400">
              <a:spcBef>
                <a:spcPct val="20000"/>
              </a:spcBef>
              <a:buChar char="»"/>
              <a:defRPr sz="1600">
                <a:solidFill>
                  <a:schemeClr val="tx1"/>
                </a:solidFill>
                <a:latin typeface="ScalaSansLF-Bold" panose="02000503060000020004"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pPr>
            <a:r>
              <a:rPr lang="en-US" altLang="en-US" sz="1600">
                <a:latin typeface="Verdana" panose="020B0604030504040204" pitchFamily="34" charset="0"/>
              </a:rPr>
              <a:t>State creates the Los Angeles County Transportation Commission (LACTC) in 1976 to coordinate between municipal transit operators and SCRTD, plan countywide transportation improvements and ensure efficient use of local, state and federal transportation funding.</a:t>
            </a:r>
          </a:p>
          <a:p>
            <a:pPr eaLnBrk="1" hangingPunct="1">
              <a:spcBef>
                <a:spcPct val="0"/>
              </a:spcBef>
            </a:pPr>
            <a:endParaRPr lang="en-US" altLang="en-US" sz="1600">
              <a:latin typeface="Verdana" panose="020B0604030504040204" pitchFamily="34" charset="0"/>
            </a:endParaRPr>
          </a:p>
          <a:p>
            <a:pPr eaLnBrk="1" hangingPunct="1">
              <a:spcBef>
                <a:spcPct val="0"/>
              </a:spcBef>
            </a:pPr>
            <a:r>
              <a:rPr lang="en-US" altLang="en-US" sz="1600">
                <a:latin typeface="Verdana" panose="020B0604030504040204" pitchFamily="34" charset="0"/>
              </a:rPr>
              <a:t>In 1980, a majority of Los Angeles County voters approve Proposition A (54.3%), a half cent sales tax for transportation improvements, 35% of revenue is dedicated for rail construction.</a:t>
            </a:r>
          </a:p>
        </p:txBody>
      </p:sp>
      <p:pic>
        <p:nvPicPr>
          <p:cNvPr id="48132" name="Picture 6" descr="LACTC 1980 Prop A Map_small">
            <a:extLst>
              <a:ext uri="{FF2B5EF4-FFF2-40B4-BE49-F238E27FC236}">
                <a16:creationId xmlns:a16="http://schemas.microsoft.com/office/drawing/2014/main" id="{B218E1D1-77C1-4B64-B6F1-538B56810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2814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7">
            <a:extLst>
              <a:ext uri="{FF2B5EF4-FFF2-40B4-BE49-F238E27FC236}">
                <a16:creationId xmlns:a16="http://schemas.microsoft.com/office/drawing/2014/main" id="{0BEF9805-E9B1-445D-A7BD-E69CADBD804E}"/>
              </a:ext>
            </a:extLst>
          </p:cNvPr>
          <p:cNvSpPr txBox="1">
            <a:spLocks noChangeArrowheads="1"/>
          </p:cNvSpPr>
          <p:nvPr/>
        </p:nvSpPr>
        <p:spPr bwMode="auto">
          <a:xfrm>
            <a:off x="4783281" y="5969042"/>
            <a:ext cx="405591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buFontTx/>
              <a:buNone/>
            </a:pPr>
            <a:r>
              <a:rPr lang="en-US" altLang="en-US" sz="1050" dirty="0">
                <a:latin typeface="Verdana" panose="020B0604030504040204" pitchFamily="34" charset="0"/>
              </a:rPr>
              <a:t>Map from 1980 Proposition A voter information materials</a:t>
            </a:r>
          </a:p>
        </p:txBody>
      </p:sp>
      <p:pic>
        <p:nvPicPr>
          <p:cNvPr id="48134" name="Picture 8" descr="LACTC Emblem">
            <a:extLst>
              <a:ext uri="{FF2B5EF4-FFF2-40B4-BE49-F238E27FC236}">
                <a16:creationId xmlns:a16="http://schemas.microsoft.com/office/drawing/2014/main" id="{8659AC04-E87B-4E4C-B66F-A37BA9428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90600"/>
            <a:ext cx="11255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4A79E0C-06AF-47E4-B1FD-5B3D405A2BC8}"/>
              </a:ext>
            </a:extLst>
          </p:cNvPr>
          <p:cNvSpPr>
            <a:spLocks noGrp="1" noChangeArrowheads="1"/>
          </p:cNvSpPr>
          <p:nvPr>
            <p:ph type="title"/>
          </p:nvPr>
        </p:nvSpPr>
        <p:spPr>
          <a:xfrm>
            <a:off x="304800" y="0"/>
            <a:ext cx="8534400" cy="914400"/>
          </a:xfrm>
        </p:spPr>
        <p:txBody>
          <a:bodyPr/>
          <a:lstStyle/>
          <a:p>
            <a:pPr eaLnBrk="1" hangingPunct="1"/>
            <a:r>
              <a:rPr lang="en-US" altLang="en-US" sz="2800">
                <a:latin typeface="Verdana" panose="020B0604030504040204" pitchFamily="34" charset="0"/>
              </a:rPr>
              <a:t>Los Angeles County Transportation Commission (1977-1993)</a:t>
            </a:r>
          </a:p>
        </p:txBody>
      </p:sp>
      <p:sp>
        <p:nvSpPr>
          <p:cNvPr id="50179" name="Rectangle 4">
            <a:extLst>
              <a:ext uri="{FF2B5EF4-FFF2-40B4-BE49-F238E27FC236}">
                <a16:creationId xmlns:a16="http://schemas.microsoft.com/office/drawing/2014/main" id="{EB3FAFD4-B1EE-4D63-8328-408E461135D4}"/>
              </a:ext>
            </a:extLst>
          </p:cNvPr>
          <p:cNvSpPr>
            <a:spLocks noChangeArrowheads="1"/>
          </p:cNvSpPr>
          <p:nvPr/>
        </p:nvSpPr>
        <p:spPr bwMode="auto">
          <a:xfrm>
            <a:off x="139117" y="990600"/>
            <a:ext cx="3810000"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pPr>
            <a:r>
              <a:rPr lang="en-US" altLang="en-US" sz="1800" dirty="0"/>
              <a:t>  </a:t>
            </a:r>
            <a:r>
              <a:rPr lang="en-US" altLang="en-US" sz="1600" dirty="0">
                <a:latin typeface="Verdana" panose="020B0604030504040204" pitchFamily="34" charset="0"/>
              </a:rPr>
              <a:t>A second half-cent sales tax for transportation, Proposition C, was approved by a majority of Los Angeles County voters (50.4%) in 1990, along with propositions 108, 111 and 116.  </a:t>
            </a:r>
          </a:p>
          <a:p>
            <a:pPr eaLnBrk="1" hangingPunct="1">
              <a:spcBef>
                <a:spcPct val="0"/>
              </a:spcBef>
            </a:pPr>
            <a:endParaRPr lang="en-US" altLang="en-US" sz="1600" dirty="0">
              <a:latin typeface="Verdana" panose="020B0604030504040204" pitchFamily="34" charset="0"/>
            </a:endParaRPr>
          </a:p>
          <a:p>
            <a:pPr eaLnBrk="1" hangingPunct="1">
              <a:spcBef>
                <a:spcPct val="0"/>
              </a:spcBef>
            </a:pPr>
            <a:r>
              <a:rPr lang="en-US" altLang="en-US" sz="1600" dirty="0">
                <a:latin typeface="Verdana" panose="020B0604030504040204" pitchFamily="34" charset="0"/>
              </a:rPr>
              <a:t>  The Transportation Commission begins negotiations with Southern Pacific, the parent company of the former Pacific Electric system, to acquire 450 miles of right-of-way in Southern California.  The parties eventually agree on a purchase price of $980 million in 1992. The commuter rail system known as Metrolink is born and spun off as an independent five-county joint powers authority.  </a:t>
            </a:r>
          </a:p>
        </p:txBody>
      </p:sp>
      <p:pic>
        <p:nvPicPr>
          <p:cNvPr id="50180" name="Picture 2" descr="RightsofWay">
            <a:extLst>
              <a:ext uri="{FF2B5EF4-FFF2-40B4-BE49-F238E27FC236}">
                <a16:creationId xmlns:a16="http://schemas.microsoft.com/office/drawing/2014/main" id="{679AC875-4EBD-4F1B-9FD2-44D1D2CF2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758" y="938176"/>
            <a:ext cx="5181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56FE54A-FCFE-4DB8-8A6E-EDCCF306D5E4}"/>
              </a:ext>
            </a:extLst>
          </p:cNvPr>
          <p:cNvSpPr txBox="1"/>
          <p:nvPr/>
        </p:nvSpPr>
        <p:spPr>
          <a:xfrm>
            <a:off x="3841163" y="5028989"/>
            <a:ext cx="5302837" cy="1815882"/>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rPr>
              <a:t>Created the Foothill Transit Zone, carved out of SCRTD’s service in 1988, setting up a  contentious merger between the two agencies. In February 1993, the Commission issued a draft EIR/study of the </a:t>
            </a:r>
            <a:r>
              <a:rPr lang="en-US" sz="1600" dirty="0">
                <a:latin typeface="Verdana" panose="020B0604030504040204" pitchFamily="34" charset="0"/>
                <a:ea typeface="Verdana" panose="020B0604030504040204" pitchFamily="34" charset="0"/>
                <a:hlinkClick r:id="rId4"/>
              </a:rPr>
              <a:t>North San Gabriel-San Bernardino Valley Rail Transit Corridor</a:t>
            </a:r>
            <a:r>
              <a:rPr lang="en-US" sz="1600" dirty="0">
                <a:latin typeface="Verdana" panose="020B0604030504040204" pitchFamily="34" charset="0"/>
                <a:ea typeface="Verdana" panose="020B0604030504040204" pitchFamily="34" charset="0"/>
              </a:rPr>
              <a:t> which became the current Foothill Gold Line project.</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71C7652-1D32-4F64-91BD-D2DC56D15934}"/>
              </a:ext>
            </a:extLst>
          </p:cNvPr>
          <p:cNvSpPr>
            <a:spLocks noGrp="1" noChangeArrowheads="1"/>
          </p:cNvSpPr>
          <p:nvPr>
            <p:ph type="title"/>
          </p:nvPr>
        </p:nvSpPr>
        <p:spPr/>
        <p:txBody>
          <a:bodyPr/>
          <a:lstStyle/>
          <a:p>
            <a:pPr eaLnBrk="1" hangingPunct="1"/>
            <a:r>
              <a:rPr lang="en-US" altLang="en-US" sz="2800">
                <a:latin typeface="Verdana" panose="020B0604030504040204" pitchFamily="34" charset="0"/>
              </a:rPr>
              <a:t>Merging Transit with Transportation</a:t>
            </a:r>
          </a:p>
        </p:txBody>
      </p:sp>
      <p:sp>
        <p:nvSpPr>
          <p:cNvPr id="52227" name="Rectangle 5">
            <a:extLst>
              <a:ext uri="{FF2B5EF4-FFF2-40B4-BE49-F238E27FC236}">
                <a16:creationId xmlns:a16="http://schemas.microsoft.com/office/drawing/2014/main" id="{2C0625FF-6A93-4A08-9CF6-1486D4CCEAC1}"/>
              </a:ext>
            </a:extLst>
          </p:cNvPr>
          <p:cNvSpPr>
            <a:spLocks noChangeArrowheads="1"/>
          </p:cNvSpPr>
          <p:nvPr/>
        </p:nvSpPr>
        <p:spPr bwMode="auto">
          <a:xfrm>
            <a:off x="457200" y="990600"/>
            <a:ext cx="8001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pPr>
            <a:r>
              <a:rPr lang="en-US" altLang="en-US" sz="1600">
                <a:latin typeface="Verdana" panose="020B0604030504040204" pitchFamily="34" charset="0"/>
              </a:rPr>
              <a:t>1988, the two agencies agree on an eight-point plan that includes consolidating all rail construction under a single third entity, naming the lines the Metro Red Line, Metro Blue Line and Metro Green Line, and open discussion of an eventual merger.</a:t>
            </a:r>
          </a:p>
          <a:p>
            <a:pPr eaLnBrk="1" hangingPunct="1">
              <a:spcBef>
                <a:spcPct val="0"/>
              </a:spcBef>
            </a:pPr>
            <a:endParaRPr lang="en-US" altLang="en-US" sz="1600">
              <a:latin typeface="Verdana" panose="020B0604030504040204" pitchFamily="34" charset="0"/>
            </a:endParaRPr>
          </a:p>
          <a:p>
            <a:pPr eaLnBrk="1" hangingPunct="1">
              <a:spcBef>
                <a:spcPct val="0"/>
              </a:spcBef>
            </a:pPr>
            <a:r>
              <a:rPr lang="en-US" altLang="en-US" sz="1600">
                <a:latin typeface="Verdana" panose="020B0604030504040204" pitchFamily="34" charset="0"/>
              </a:rPr>
              <a:t>1992, the Governor signs AB152 (Katz) that creates the Los Angeles County Metropolitan Transportation Authority, also known as MTA or Metro, effective February 1, 1993.  It becomes a planning, funding, construction, and operating multi-modal “super agency” for Los Angeles County.</a:t>
            </a:r>
          </a:p>
        </p:txBody>
      </p:sp>
      <p:pic>
        <p:nvPicPr>
          <p:cNvPr id="52228" name="Picture 7" descr="Red Line openi 1-30-93 Gov Wilson  MTA">
            <a:extLst>
              <a:ext uri="{FF2B5EF4-FFF2-40B4-BE49-F238E27FC236}">
                <a16:creationId xmlns:a16="http://schemas.microsoft.com/office/drawing/2014/main" id="{D4A78134-9373-47DF-8957-119E454C9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998" y="3352800"/>
            <a:ext cx="2787256"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8" descr="Norwalk in med">
            <a:extLst>
              <a:ext uri="{FF2B5EF4-FFF2-40B4-BE49-F238E27FC236}">
                <a16:creationId xmlns:a16="http://schemas.microsoft.com/office/drawing/2014/main" id="{652D172B-D788-43EE-B7EB-3A6D00161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352800"/>
            <a:ext cx="39322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9" descr="new 237">
            <a:extLst>
              <a:ext uri="{FF2B5EF4-FFF2-40B4-BE49-F238E27FC236}">
                <a16:creationId xmlns:a16="http://schemas.microsoft.com/office/drawing/2014/main" id="{98947AA9-2D14-41E9-96A9-58E8EBE54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769" r="16695" b="4846"/>
          <a:stretch>
            <a:fillRect/>
          </a:stretch>
        </p:blipFill>
        <p:spPr bwMode="auto">
          <a:xfrm>
            <a:off x="212310" y="3360294"/>
            <a:ext cx="2198688"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AAD628A-ABC2-441A-8BFE-28D7CE34D9E4}"/>
              </a:ext>
            </a:extLst>
          </p:cNvPr>
          <p:cNvSpPr>
            <a:spLocks noGrp="1"/>
          </p:cNvSpPr>
          <p:nvPr>
            <p:ph type="title"/>
          </p:nvPr>
        </p:nvSpPr>
        <p:spPr>
          <a:xfrm>
            <a:off x="533400" y="136525"/>
            <a:ext cx="8104188" cy="685800"/>
          </a:xfrm>
        </p:spPr>
        <p:txBody>
          <a:bodyPr/>
          <a:lstStyle/>
          <a:p>
            <a:r>
              <a:rPr lang="en-US" altLang="en-US"/>
              <a:t>November 2008 – Measure R</a:t>
            </a:r>
          </a:p>
        </p:txBody>
      </p:sp>
      <p:sp>
        <p:nvSpPr>
          <p:cNvPr id="3" name="Title 1">
            <a:extLst>
              <a:ext uri="{FF2B5EF4-FFF2-40B4-BE49-F238E27FC236}">
                <a16:creationId xmlns:a16="http://schemas.microsoft.com/office/drawing/2014/main" id="{B9950A0A-651B-4460-BE78-DE779823EBA6}"/>
              </a:ext>
            </a:extLst>
          </p:cNvPr>
          <p:cNvSpPr txBox="1">
            <a:spLocks/>
          </p:cNvSpPr>
          <p:nvPr/>
        </p:nvSpPr>
        <p:spPr bwMode="auto">
          <a:xfrm>
            <a:off x="152400" y="1143000"/>
            <a:ext cx="2971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algn="l" defTabSz="787400" rtl="0" eaLnBrk="0" fontAlgn="base" hangingPunct="0">
              <a:spcBef>
                <a:spcPct val="0"/>
              </a:spcBef>
              <a:spcAft>
                <a:spcPct val="0"/>
              </a:spcAft>
              <a:defRPr sz="3400">
                <a:solidFill>
                  <a:schemeClr val="tx1"/>
                </a:solidFill>
                <a:latin typeface="+mj-lt"/>
                <a:ea typeface="+mj-ea"/>
                <a:cs typeface="+mj-cs"/>
              </a:defRPr>
            </a:lvl1pPr>
            <a:lvl2pPr algn="l" defTabSz="787400" rtl="0" eaLnBrk="0" fontAlgn="base" hangingPunct="0">
              <a:spcBef>
                <a:spcPct val="0"/>
              </a:spcBef>
              <a:spcAft>
                <a:spcPct val="0"/>
              </a:spcAft>
              <a:defRPr sz="3400">
                <a:solidFill>
                  <a:schemeClr val="tx1"/>
                </a:solidFill>
                <a:latin typeface="ScalaSansLF-Bold" pitchFamily="2" charset="0"/>
              </a:defRPr>
            </a:lvl2pPr>
            <a:lvl3pPr algn="l" defTabSz="787400" rtl="0" eaLnBrk="0" fontAlgn="base" hangingPunct="0">
              <a:spcBef>
                <a:spcPct val="0"/>
              </a:spcBef>
              <a:spcAft>
                <a:spcPct val="0"/>
              </a:spcAft>
              <a:defRPr sz="3400">
                <a:solidFill>
                  <a:schemeClr val="tx1"/>
                </a:solidFill>
                <a:latin typeface="ScalaSansLF-Bold" pitchFamily="2" charset="0"/>
              </a:defRPr>
            </a:lvl3pPr>
            <a:lvl4pPr algn="l" defTabSz="787400" rtl="0" eaLnBrk="0" fontAlgn="base" hangingPunct="0">
              <a:spcBef>
                <a:spcPct val="0"/>
              </a:spcBef>
              <a:spcAft>
                <a:spcPct val="0"/>
              </a:spcAft>
              <a:defRPr sz="3400">
                <a:solidFill>
                  <a:schemeClr val="tx1"/>
                </a:solidFill>
                <a:latin typeface="ScalaSansLF-Bold" pitchFamily="2" charset="0"/>
              </a:defRPr>
            </a:lvl4pPr>
            <a:lvl5pPr algn="l" defTabSz="787400" rtl="0" eaLnBrk="0" fontAlgn="base" hangingPunct="0">
              <a:spcBef>
                <a:spcPct val="0"/>
              </a:spcBef>
              <a:spcAft>
                <a:spcPct val="0"/>
              </a:spcAft>
              <a:defRPr sz="3400">
                <a:solidFill>
                  <a:schemeClr val="tx1"/>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a:lstStyle>
          <a:p>
            <a:pPr eaLnBrk="1" hangingPunct="1">
              <a:defRPr/>
            </a:pPr>
            <a:r>
              <a:rPr lang="en-US" altLang="en-US" sz="2000" kern="0" dirty="0"/>
              <a:t>A 3</a:t>
            </a:r>
            <a:r>
              <a:rPr lang="en-US" altLang="en-US" sz="2000" kern="0" baseline="30000" dirty="0"/>
              <a:t>rd</a:t>
            </a:r>
            <a:r>
              <a:rPr lang="en-US" altLang="en-US" sz="2000" kern="0" dirty="0"/>
              <a:t> half cent sales tax for a specific 30-year transportation improvement plan is adopted by LA County voters at 67.4%, reaching the 2/3rds majority required for new taxes by local “districts” in California. </a:t>
            </a:r>
          </a:p>
          <a:p>
            <a:pPr eaLnBrk="1" hangingPunct="1">
              <a:defRPr/>
            </a:pPr>
            <a:r>
              <a:rPr lang="en-US" altLang="en-US" sz="2000" kern="0" dirty="0"/>
              <a:t>The prior Commission was exempt.  Simple majority votes passed the two prior ½ cent sales taxes, without sunset clauses.</a:t>
            </a:r>
          </a:p>
        </p:txBody>
      </p:sp>
      <p:pic>
        <p:nvPicPr>
          <p:cNvPr id="54276" name="Picture 2">
            <a:extLst>
              <a:ext uri="{FF2B5EF4-FFF2-40B4-BE49-F238E27FC236}">
                <a16:creationId xmlns:a16="http://schemas.microsoft.com/office/drawing/2014/main" id="{671040F4-40AD-4E7D-ABFB-271A685F2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049338"/>
            <a:ext cx="6019800" cy="542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1BB3DA6-5C64-4069-AAD2-5DDE90877C35}"/>
              </a:ext>
            </a:extLst>
          </p:cNvPr>
          <p:cNvSpPr>
            <a:spLocks noGrp="1" noChangeArrowheads="1"/>
          </p:cNvSpPr>
          <p:nvPr>
            <p:ph type="title"/>
          </p:nvPr>
        </p:nvSpPr>
        <p:spPr>
          <a:xfrm>
            <a:off x="838200" y="12700"/>
            <a:ext cx="7769225" cy="685800"/>
          </a:xfrm>
        </p:spPr>
        <p:txBody>
          <a:bodyPr/>
          <a:lstStyle/>
          <a:p>
            <a:pPr eaLnBrk="1" hangingPunct="1"/>
            <a:r>
              <a:rPr lang="en-US" altLang="en-US" sz="2800" dirty="0">
                <a:latin typeface="Verdana" panose="020B0604030504040204" pitchFamily="34" charset="0"/>
              </a:rPr>
              <a:t>Accessing the Transportation Research Library, Archive &amp; Records</a:t>
            </a:r>
          </a:p>
        </p:txBody>
      </p:sp>
      <p:sp>
        <p:nvSpPr>
          <p:cNvPr id="9219" name="Rectangle 3">
            <a:extLst>
              <a:ext uri="{FF2B5EF4-FFF2-40B4-BE49-F238E27FC236}">
                <a16:creationId xmlns:a16="http://schemas.microsoft.com/office/drawing/2014/main" id="{147828B8-A259-4E8C-A053-DF21E3C14D2A}"/>
              </a:ext>
            </a:extLst>
          </p:cNvPr>
          <p:cNvSpPr>
            <a:spLocks noGrp="1" noChangeArrowheads="1"/>
          </p:cNvSpPr>
          <p:nvPr>
            <p:ph type="body" idx="1"/>
          </p:nvPr>
        </p:nvSpPr>
        <p:spPr>
          <a:xfrm>
            <a:off x="381000" y="1295400"/>
            <a:ext cx="8382000" cy="4648200"/>
          </a:xfrm>
        </p:spPr>
        <p:txBody>
          <a:bodyPr/>
          <a:lstStyle/>
          <a:p>
            <a:pPr eaLnBrk="1" hangingPunct="1">
              <a:lnSpc>
                <a:spcPct val="80000"/>
              </a:lnSpc>
            </a:pPr>
            <a:r>
              <a:rPr lang="en-US" altLang="en-US" sz="2000" dirty="0">
                <a:latin typeface="Verdana" panose="020B0604030504040204" pitchFamily="34" charset="0"/>
              </a:rPr>
              <a:t>Online: </a:t>
            </a:r>
            <a:r>
              <a:rPr lang="en-US" altLang="en-US" sz="2000" dirty="0">
                <a:solidFill>
                  <a:schemeClr val="accent2"/>
                </a:solidFill>
                <a:latin typeface="Verdana" panose="020B0604030504040204" pitchFamily="34" charset="0"/>
                <a:hlinkClick r:id="rId3"/>
              </a:rPr>
              <a:t>metro.net/library</a:t>
            </a:r>
            <a:endParaRPr lang="en-US" altLang="en-US" sz="2000" dirty="0">
              <a:solidFill>
                <a:schemeClr val="accent2"/>
              </a:solidFill>
              <a:latin typeface="Verdana" panose="020B0604030504040204" pitchFamily="34" charset="0"/>
            </a:endParaRPr>
          </a:p>
          <a:p>
            <a:pPr lvl="1" eaLnBrk="1" hangingPunct="1">
              <a:lnSpc>
                <a:spcPct val="80000"/>
              </a:lnSpc>
            </a:pPr>
            <a:r>
              <a:rPr lang="en-US" altLang="en-US" sz="1800" dirty="0">
                <a:latin typeface="Verdana" panose="020B0604030504040204" pitchFamily="34" charset="0"/>
              </a:rPr>
              <a:t>Library Catalog </a:t>
            </a:r>
            <a:r>
              <a:rPr lang="en-US" altLang="en-US" sz="1800" dirty="0">
                <a:solidFill>
                  <a:schemeClr val="accent2"/>
                </a:solidFill>
                <a:latin typeface="Verdana" panose="020B0604030504040204" pitchFamily="34" charset="0"/>
                <a:hlinkClick r:id="rId4"/>
              </a:rPr>
              <a:t>librarycat.metro.net</a:t>
            </a:r>
            <a:endParaRPr lang="en-US" altLang="en-US" sz="1800" dirty="0">
              <a:latin typeface="Verdana" panose="020B0604030504040204" pitchFamily="34" charset="0"/>
            </a:endParaRPr>
          </a:p>
          <a:p>
            <a:pPr lvl="1" eaLnBrk="1" hangingPunct="1">
              <a:lnSpc>
                <a:spcPct val="80000"/>
              </a:lnSpc>
            </a:pPr>
            <a:r>
              <a:rPr lang="en-US" altLang="en-US" sz="1800" dirty="0">
                <a:latin typeface="Verdana" panose="020B0604030504040204" pitchFamily="34" charset="0"/>
              </a:rPr>
              <a:t>Daily aggregated transportation news headlines: </a:t>
            </a:r>
            <a:r>
              <a:rPr lang="en-US" altLang="en-US" sz="1800" dirty="0">
                <a:latin typeface="Verdana" panose="020B0604030504040204" pitchFamily="34" charset="0"/>
                <a:hlinkClick r:id="rId5"/>
              </a:rPr>
              <a:t>headlines.metroprimaryresources.info</a:t>
            </a:r>
            <a:endParaRPr lang="en-US" altLang="en-US" sz="1800" dirty="0">
              <a:solidFill>
                <a:schemeClr val="accent2"/>
              </a:solidFill>
              <a:latin typeface="Verdana" panose="020B0604030504040204" pitchFamily="34" charset="0"/>
            </a:endParaRPr>
          </a:p>
          <a:p>
            <a:pPr lvl="1" eaLnBrk="1" hangingPunct="1">
              <a:lnSpc>
                <a:spcPct val="80000"/>
              </a:lnSpc>
            </a:pPr>
            <a:r>
              <a:rPr lang="en-US" altLang="en-US" sz="1800" dirty="0">
                <a:latin typeface="Verdana" panose="020B0604030504040204" pitchFamily="34" charset="0"/>
              </a:rPr>
              <a:t>Highlights of current and historical documents in our collection: </a:t>
            </a:r>
            <a:r>
              <a:rPr lang="en-US" altLang="en-US" sz="1800" dirty="0">
                <a:solidFill>
                  <a:schemeClr val="accent2"/>
                </a:solidFill>
                <a:latin typeface="Verdana" panose="020B0604030504040204" pitchFamily="34" charset="0"/>
                <a:hlinkClick r:id="rId6"/>
              </a:rPr>
              <a:t>metroprimaryresources.info</a:t>
            </a:r>
            <a:endParaRPr lang="en-US" altLang="en-US" sz="1800" dirty="0">
              <a:solidFill>
                <a:schemeClr val="accent2"/>
              </a:solidFill>
              <a:latin typeface="Verdana" panose="020B0604030504040204" pitchFamily="34" charset="0"/>
            </a:endParaRPr>
          </a:p>
          <a:p>
            <a:pPr lvl="1" eaLnBrk="1" hangingPunct="1">
              <a:lnSpc>
                <a:spcPct val="80000"/>
              </a:lnSpc>
            </a:pPr>
            <a:r>
              <a:rPr lang="en-US" altLang="en-US" sz="1800" dirty="0">
                <a:latin typeface="Verdana" panose="020B0604030504040204" pitchFamily="34" charset="0"/>
              </a:rPr>
              <a:t>Photos: </a:t>
            </a:r>
            <a:r>
              <a:rPr lang="en-US" altLang="en-US" sz="1800" dirty="0">
                <a:solidFill>
                  <a:schemeClr val="accent2"/>
                </a:solidFill>
                <a:latin typeface="Verdana" panose="020B0604030504040204" pitchFamily="34" charset="0"/>
                <a:hlinkClick r:id="rId7"/>
              </a:rPr>
              <a:t>flickr.com/</a:t>
            </a:r>
            <a:r>
              <a:rPr lang="en-US" altLang="en-US" sz="1800" dirty="0" err="1">
                <a:solidFill>
                  <a:schemeClr val="accent2"/>
                </a:solidFill>
                <a:latin typeface="Verdana" panose="020B0604030504040204" pitchFamily="34" charset="0"/>
                <a:hlinkClick r:id="rId7"/>
              </a:rPr>
              <a:t>metrolibraryarchive</a:t>
            </a:r>
            <a:r>
              <a:rPr lang="en-US" altLang="en-US" sz="1800" dirty="0">
                <a:latin typeface="Verdana" panose="020B0604030504040204" pitchFamily="34" charset="0"/>
              </a:rPr>
              <a:t> </a:t>
            </a:r>
          </a:p>
          <a:p>
            <a:pPr lvl="1" eaLnBrk="1" hangingPunct="1">
              <a:lnSpc>
                <a:spcPct val="80000"/>
              </a:lnSpc>
            </a:pPr>
            <a:r>
              <a:rPr lang="en-US" altLang="en-US" sz="1800" dirty="0">
                <a:latin typeface="Verdana" panose="020B0604030504040204" pitchFamily="34" charset="0"/>
              </a:rPr>
              <a:t>Film/Video: </a:t>
            </a:r>
            <a:r>
              <a:rPr lang="en-US" altLang="en-US" sz="1800" dirty="0" err="1">
                <a:solidFill>
                  <a:schemeClr val="accent2"/>
                </a:solidFill>
                <a:latin typeface="Verdana" panose="020B0604030504040204" pitchFamily="34" charset="0"/>
                <a:hlinkClick r:id="rId8"/>
              </a:rPr>
              <a:t>youtube</a:t>
            </a:r>
            <a:r>
              <a:rPr lang="en-US" altLang="en-US" sz="1800" dirty="0">
                <a:solidFill>
                  <a:schemeClr val="accent2"/>
                </a:solidFill>
                <a:latin typeface="Verdana" panose="020B0604030504040204" pitchFamily="34" charset="0"/>
                <a:hlinkClick r:id="rId8"/>
              </a:rPr>
              <a:t>/</a:t>
            </a:r>
            <a:r>
              <a:rPr lang="en-US" altLang="en-US" sz="1800" dirty="0" err="1">
                <a:solidFill>
                  <a:schemeClr val="accent2"/>
                </a:solidFill>
                <a:latin typeface="Verdana" panose="020B0604030504040204" pitchFamily="34" charset="0"/>
                <a:hlinkClick r:id="rId8"/>
              </a:rPr>
              <a:t>metrolibrarian</a:t>
            </a:r>
            <a:r>
              <a:rPr lang="en-US" altLang="en-US" sz="1800" dirty="0">
                <a:solidFill>
                  <a:schemeClr val="accent2"/>
                </a:solidFill>
                <a:latin typeface="Verdana" panose="020B0604030504040204" pitchFamily="34" charset="0"/>
              </a:rPr>
              <a:t> </a:t>
            </a:r>
          </a:p>
          <a:p>
            <a:pPr lvl="1" eaLnBrk="1" hangingPunct="1">
              <a:lnSpc>
                <a:spcPct val="80000"/>
              </a:lnSpc>
            </a:pPr>
            <a:r>
              <a:rPr lang="en-US" altLang="en-US" sz="1800" dirty="0">
                <a:latin typeface="Verdana" panose="020B0604030504040204" pitchFamily="34" charset="0"/>
              </a:rPr>
              <a:t>Social Media: </a:t>
            </a:r>
            <a:r>
              <a:rPr lang="en-US" altLang="en-US" sz="1800" dirty="0" err="1">
                <a:solidFill>
                  <a:schemeClr val="accent2"/>
                </a:solidFill>
                <a:latin typeface="Verdana" panose="020B0604030504040204" pitchFamily="34" charset="0"/>
                <a:hlinkClick r:id="rId9"/>
              </a:rPr>
              <a:t>facebook</a:t>
            </a:r>
            <a:r>
              <a:rPr lang="en-US" altLang="en-US" sz="1800" dirty="0">
                <a:solidFill>
                  <a:schemeClr val="accent2"/>
                </a:solidFill>
                <a:latin typeface="Verdana" panose="020B0604030504040204" pitchFamily="34" charset="0"/>
              </a:rPr>
              <a:t>, </a:t>
            </a:r>
            <a:r>
              <a:rPr lang="en-US" altLang="en-US" sz="1800" dirty="0">
                <a:solidFill>
                  <a:schemeClr val="accent2"/>
                </a:solidFill>
                <a:latin typeface="Verdana" panose="020B0604030504040204" pitchFamily="34" charset="0"/>
                <a:hlinkClick r:id="rId10"/>
              </a:rPr>
              <a:t>twitter</a:t>
            </a:r>
            <a:r>
              <a:rPr lang="en-US" altLang="en-US" sz="1800" dirty="0">
                <a:solidFill>
                  <a:schemeClr val="accent2"/>
                </a:solidFill>
                <a:latin typeface="Verdana" panose="020B0604030504040204" pitchFamily="34" charset="0"/>
              </a:rPr>
              <a:t>, </a:t>
            </a:r>
            <a:r>
              <a:rPr lang="en-US" altLang="en-US" sz="1800" dirty="0" err="1">
                <a:solidFill>
                  <a:schemeClr val="accent2"/>
                </a:solidFill>
                <a:latin typeface="Verdana" panose="020B0604030504040204" pitchFamily="34" charset="0"/>
                <a:hlinkClick r:id="rId11"/>
              </a:rPr>
              <a:t>tumblr</a:t>
            </a:r>
            <a:r>
              <a:rPr lang="en-US" altLang="en-US" sz="1800" dirty="0">
                <a:solidFill>
                  <a:schemeClr val="accent2"/>
                </a:solidFill>
                <a:latin typeface="Verdana" panose="020B0604030504040204" pitchFamily="34" charset="0"/>
              </a:rPr>
              <a:t>, </a:t>
            </a:r>
            <a:r>
              <a:rPr lang="en-US" altLang="en-US" sz="1800" dirty="0">
                <a:solidFill>
                  <a:schemeClr val="accent2"/>
                </a:solidFill>
                <a:latin typeface="Verdana" panose="020B0604030504040204" pitchFamily="34" charset="0"/>
                <a:hlinkClick r:id="rId12"/>
              </a:rPr>
              <a:t>google+</a:t>
            </a:r>
            <a:r>
              <a:rPr lang="en-US" altLang="en-US" sz="1800" dirty="0">
                <a:solidFill>
                  <a:schemeClr val="accent2"/>
                </a:solidFill>
                <a:latin typeface="Verdana" panose="020B0604030504040204" pitchFamily="34" charset="0"/>
              </a:rPr>
              <a:t>, </a:t>
            </a:r>
            <a:r>
              <a:rPr lang="en-US" altLang="en-US" sz="1800" dirty="0" err="1">
                <a:solidFill>
                  <a:schemeClr val="accent2"/>
                </a:solidFill>
                <a:latin typeface="Verdana" panose="020B0604030504040204" pitchFamily="34" charset="0"/>
                <a:hlinkClick r:id="rId13"/>
              </a:rPr>
              <a:t>historypin</a:t>
            </a:r>
            <a:r>
              <a:rPr lang="en-US" altLang="en-US" sz="1800" dirty="0">
                <a:solidFill>
                  <a:schemeClr val="accent2"/>
                </a:solidFill>
                <a:latin typeface="Verdana" panose="020B0604030504040204" pitchFamily="34" charset="0"/>
              </a:rPr>
              <a:t>, </a:t>
            </a:r>
            <a:r>
              <a:rPr lang="en-US" altLang="en-US" sz="1800" dirty="0">
                <a:solidFill>
                  <a:schemeClr val="accent2"/>
                </a:solidFill>
                <a:latin typeface="Verdana" panose="020B0604030504040204" pitchFamily="34" charset="0"/>
                <a:hlinkClick r:id="rId14"/>
              </a:rPr>
              <a:t>Tiki-Toki</a:t>
            </a:r>
            <a:r>
              <a:rPr lang="en-US" altLang="en-US" sz="1800" dirty="0">
                <a:solidFill>
                  <a:schemeClr val="accent2"/>
                </a:solidFill>
                <a:latin typeface="Verdana" panose="020B0604030504040204" pitchFamily="34" charset="0"/>
              </a:rPr>
              <a:t> (timeline), </a:t>
            </a:r>
            <a:r>
              <a:rPr lang="en-US" altLang="en-US" sz="1800" dirty="0" err="1">
                <a:solidFill>
                  <a:schemeClr val="accent2"/>
                </a:solidFill>
                <a:latin typeface="Verdana" panose="020B0604030504040204" pitchFamily="34" charset="0"/>
                <a:hlinkClick r:id="rId15"/>
              </a:rPr>
              <a:t>Peopleplotr</a:t>
            </a:r>
            <a:r>
              <a:rPr lang="en-US" altLang="en-US" sz="1800" dirty="0">
                <a:solidFill>
                  <a:schemeClr val="accent2"/>
                </a:solidFill>
                <a:latin typeface="Verdana" panose="020B0604030504040204" pitchFamily="34" charset="0"/>
              </a:rPr>
              <a:t> (family tree), </a:t>
            </a:r>
            <a:r>
              <a:rPr lang="en-US" altLang="en-US" sz="1800" dirty="0">
                <a:solidFill>
                  <a:schemeClr val="accent2"/>
                </a:solidFill>
                <a:latin typeface="Verdana" panose="020B0604030504040204" pitchFamily="34" charset="0"/>
                <a:hlinkClick r:id="rId16"/>
              </a:rPr>
              <a:t>Paper.li</a:t>
            </a:r>
            <a:r>
              <a:rPr lang="en-US" altLang="en-US" sz="1800" dirty="0">
                <a:solidFill>
                  <a:schemeClr val="accent2"/>
                </a:solidFill>
                <a:latin typeface="Verdana" panose="020B0604030504040204" pitchFamily="34" charset="0"/>
              </a:rPr>
              <a:t> (news)</a:t>
            </a:r>
          </a:p>
          <a:p>
            <a:pPr lvl="1" eaLnBrk="1" hangingPunct="1">
              <a:lnSpc>
                <a:spcPct val="80000"/>
              </a:lnSpc>
            </a:pPr>
            <a:r>
              <a:rPr lang="en-US" altLang="en-US" sz="1800" dirty="0">
                <a:latin typeface="Verdana" panose="020B0604030504040204" pitchFamily="34" charset="0"/>
              </a:rPr>
              <a:t>Records:</a:t>
            </a:r>
            <a:r>
              <a:rPr lang="en-US" altLang="en-US" sz="1800" dirty="0">
                <a:solidFill>
                  <a:schemeClr val="accent2"/>
                </a:solidFill>
                <a:latin typeface="Verdana" panose="020B0604030504040204" pitchFamily="34" charset="0"/>
              </a:rPr>
              <a:t> </a:t>
            </a:r>
            <a:r>
              <a:rPr lang="en-US" altLang="en-US" sz="1800" dirty="0">
                <a:solidFill>
                  <a:schemeClr val="accent2"/>
                </a:solidFill>
                <a:latin typeface="Verdana" panose="020B0604030504040204" pitchFamily="34" charset="0"/>
                <a:hlinkClick r:id="rId17"/>
              </a:rPr>
              <a:t>records.metro.net</a:t>
            </a:r>
            <a:endParaRPr lang="en-US" altLang="en-US" sz="1800" dirty="0">
              <a:solidFill>
                <a:schemeClr val="accent2"/>
              </a:solidFill>
              <a:latin typeface="Verdana" panose="020B0604030504040204" pitchFamily="34" charset="0"/>
            </a:endParaRPr>
          </a:p>
          <a:p>
            <a:pPr eaLnBrk="1" hangingPunct="1">
              <a:lnSpc>
                <a:spcPct val="80000"/>
              </a:lnSpc>
            </a:pPr>
            <a:endParaRPr lang="en-US" altLang="en-US" sz="2000" dirty="0">
              <a:latin typeface="Verdana" panose="020B0604030504040204" pitchFamily="34" charset="0"/>
            </a:endParaRPr>
          </a:p>
          <a:p>
            <a:pPr eaLnBrk="1" hangingPunct="1">
              <a:lnSpc>
                <a:spcPct val="80000"/>
              </a:lnSpc>
            </a:pPr>
            <a:r>
              <a:rPr lang="en-US" altLang="en-US" sz="2000" dirty="0">
                <a:latin typeface="Verdana" panose="020B0604030504040204" pitchFamily="34" charset="0"/>
              </a:rPr>
              <a:t>Email: </a:t>
            </a:r>
            <a:r>
              <a:rPr lang="en-US" altLang="en-US" sz="2000" dirty="0">
                <a:solidFill>
                  <a:schemeClr val="accent2"/>
                </a:solidFill>
                <a:latin typeface="Verdana" panose="020B0604030504040204" pitchFamily="34" charset="0"/>
                <a:hlinkClick r:id="rId18"/>
              </a:rPr>
              <a:t>library@metro.net</a:t>
            </a:r>
            <a:r>
              <a:rPr lang="en-US" altLang="en-US" sz="2000" dirty="0">
                <a:latin typeface="Verdana" panose="020B0604030504040204" pitchFamily="34" charset="0"/>
              </a:rPr>
              <a:t>  </a:t>
            </a:r>
          </a:p>
          <a:p>
            <a:pPr eaLnBrk="1" hangingPunct="1">
              <a:lnSpc>
                <a:spcPct val="80000"/>
              </a:lnSpc>
            </a:pPr>
            <a:endParaRPr lang="en-US" altLang="en-US" sz="2000" dirty="0">
              <a:latin typeface="Verdana" panose="020B0604030504040204" pitchFamily="34" charset="0"/>
            </a:endParaRPr>
          </a:p>
          <a:p>
            <a:pPr eaLnBrk="1" hangingPunct="1">
              <a:lnSpc>
                <a:spcPct val="80000"/>
              </a:lnSpc>
            </a:pPr>
            <a:r>
              <a:rPr lang="en-US" altLang="en-US" sz="2000" dirty="0">
                <a:latin typeface="Verdana" panose="020B0604030504040204" pitchFamily="34" charset="0"/>
              </a:rPr>
              <a:t>In Person:</a:t>
            </a:r>
          </a:p>
          <a:p>
            <a:pPr lvl="1" eaLnBrk="1" hangingPunct="1">
              <a:lnSpc>
                <a:spcPct val="80000"/>
              </a:lnSpc>
            </a:pPr>
            <a:r>
              <a:rPr lang="en-US" altLang="en-US" sz="1800" dirty="0">
                <a:latin typeface="Verdana" panose="020B0604030504040204" pitchFamily="34" charset="0"/>
              </a:rPr>
              <a:t>15</a:t>
            </a:r>
            <a:r>
              <a:rPr lang="en-US" altLang="en-US" sz="1800" baseline="30000" dirty="0">
                <a:latin typeface="Verdana" panose="020B0604030504040204" pitchFamily="34" charset="0"/>
              </a:rPr>
              <a:t>th</a:t>
            </a:r>
            <a:r>
              <a:rPr lang="en-US" altLang="en-US" sz="1800" dirty="0">
                <a:latin typeface="Verdana" panose="020B0604030504040204" pitchFamily="34" charset="0"/>
              </a:rPr>
              <a:t> floor of the Metro Headquarters building at the terminus of the Red/Purple Line, Gold Line &amp; Metrolink, on the east side of Union Station, downtown Los Angeles.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5D4DB297-B605-4B95-B8F0-B4F5F31B506C}"/>
              </a:ext>
            </a:extLst>
          </p:cNvPr>
          <p:cNvSpPr>
            <a:spLocks noGrp="1"/>
          </p:cNvSpPr>
          <p:nvPr>
            <p:ph type="title"/>
          </p:nvPr>
        </p:nvSpPr>
        <p:spPr/>
        <p:txBody>
          <a:bodyPr/>
          <a:lstStyle/>
          <a:p>
            <a:r>
              <a:rPr lang="en-US" altLang="en-US"/>
              <a:t>History of L.A. County Ballot Initiatives</a:t>
            </a:r>
          </a:p>
        </p:txBody>
      </p:sp>
      <p:graphicFrame>
        <p:nvGraphicFramePr>
          <p:cNvPr id="2" name="Object 1">
            <a:extLst>
              <a:ext uri="{FF2B5EF4-FFF2-40B4-BE49-F238E27FC236}">
                <a16:creationId xmlns:a16="http://schemas.microsoft.com/office/drawing/2014/main" id="{842243E2-EA9E-4CED-80DB-60EE8A34DD34}"/>
              </a:ext>
            </a:extLst>
          </p:cNvPr>
          <p:cNvGraphicFramePr>
            <a:graphicFrameLocks noChangeAspect="1"/>
          </p:cNvGraphicFramePr>
          <p:nvPr>
            <p:extLst>
              <p:ext uri="{D42A27DB-BD31-4B8C-83A1-F6EECF244321}">
                <p14:modId xmlns:p14="http://schemas.microsoft.com/office/powerpoint/2010/main" val="2394811060"/>
              </p:ext>
            </p:extLst>
          </p:nvPr>
        </p:nvGraphicFramePr>
        <p:xfrm>
          <a:off x="200407" y="1659622"/>
          <a:ext cx="8743185" cy="2209800"/>
        </p:xfrm>
        <a:graphic>
          <a:graphicData uri="http://schemas.openxmlformats.org/presentationml/2006/ole">
            <mc:AlternateContent xmlns:mc="http://schemas.openxmlformats.org/markup-compatibility/2006">
              <mc:Choice xmlns:v="urn:schemas-microsoft-com:vml" Requires="v">
                <p:oleObj spid="_x0000_s30730" name="Worksheet" r:id="rId3" imgW="12182406" imgH="2752562" progId="Excel.Sheet.8">
                  <p:embed/>
                </p:oleObj>
              </mc:Choice>
              <mc:Fallback>
                <p:oleObj name="Worksheet" r:id="rId3" imgW="12182406" imgH="2752562" progId="Excel.Sheet.8">
                  <p:embed/>
                  <p:pic>
                    <p:nvPicPr>
                      <p:cNvPr id="0" name=""/>
                      <p:cNvPicPr/>
                      <p:nvPr/>
                    </p:nvPicPr>
                    <p:blipFill>
                      <a:blip r:embed="rId4"/>
                      <a:stretch>
                        <a:fillRect/>
                      </a:stretch>
                    </p:blipFill>
                    <p:spPr>
                      <a:xfrm>
                        <a:off x="200407" y="1659622"/>
                        <a:ext cx="8743185" cy="22098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0024FC5-AAC1-44B2-BA86-9187FB76716D}"/>
              </a:ext>
            </a:extLst>
          </p:cNvPr>
          <p:cNvSpPr txBox="1"/>
          <p:nvPr/>
        </p:nvSpPr>
        <p:spPr>
          <a:xfrm>
            <a:off x="204704" y="3869422"/>
            <a:ext cx="7192995" cy="400110"/>
          </a:xfrm>
          <a:prstGeom prst="rect">
            <a:avLst/>
          </a:prstGeom>
          <a:noFill/>
        </p:spPr>
        <p:txBody>
          <a:bodyPr wrap="none" rtlCol="0">
            <a:spAutoFit/>
          </a:bodyPr>
          <a:lstStyle/>
          <a:p>
            <a:r>
              <a:rPr lang="en-US" sz="1000" dirty="0"/>
              <a:t>Note: Prop A (1980) &amp; Prop C (1990) were sponsored by the Los Angeles County Transportation Commission, exempt from Prop 13 </a:t>
            </a:r>
          </a:p>
          <a:p>
            <a:r>
              <a:rPr lang="en-US" sz="1000" dirty="0"/>
              <a:t>and passed by simple voter majorities. After the 1993 merger with SCRTD, a 2/3rds majority vote under Prop 13 became a requirement.</a:t>
            </a:r>
          </a:p>
        </p:txBody>
      </p:sp>
      <p:pic>
        <p:nvPicPr>
          <p:cNvPr id="6" name="Picture 5">
            <a:extLst>
              <a:ext uri="{FF2B5EF4-FFF2-40B4-BE49-F238E27FC236}">
                <a16:creationId xmlns:a16="http://schemas.microsoft.com/office/drawing/2014/main" id="{6DD9E423-CDF8-49F0-928B-9390CC484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4259" y="4301980"/>
            <a:ext cx="3199333" cy="2419495"/>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4436-6B08-4A51-9E95-1DD2A300547A}"/>
              </a:ext>
            </a:extLst>
          </p:cNvPr>
          <p:cNvSpPr>
            <a:spLocks noGrp="1"/>
          </p:cNvSpPr>
          <p:nvPr>
            <p:ph type="title"/>
          </p:nvPr>
        </p:nvSpPr>
        <p:spPr/>
        <p:txBody>
          <a:bodyPr/>
          <a:lstStyle/>
          <a:p>
            <a:r>
              <a:rPr lang="en-US" dirty="0"/>
              <a:t>Path to the Foothill Gold Line Project</a:t>
            </a:r>
          </a:p>
        </p:txBody>
      </p:sp>
      <p:sp>
        <p:nvSpPr>
          <p:cNvPr id="3" name="TextBox 2">
            <a:extLst>
              <a:ext uri="{FF2B5EF4-FFF2-40B4-BE49-F238E27FC236}">
                <a16:creationId xmlns:a16="http://schemas.microsoft.com/office/drawing/2014/main" id="{0EDA42DD-AF6D-44B7-8FD2-4B053D2958DD}"/>
              </a:ext>
            </a:extLst>
          </p:cNvPr>
          <p:cNvSpPr txBox="1"/>
          <p:nvPr/>
        </p:nvSpPr>
        <p:spPr>
          <a:xfrm>
            <a:off x="152400" y="990600"/>
            <a:ext cx="8943975" cy="3293209"/>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rPr>
              <a:t>1980 – Voter approved Prop A ½ cent sales tax that includes dedicated funding for rail projects and emphasizes </a:t>
            </a:r>
            <a:r>
              <a:rPr lang="en-US" sz="1600" i="1" dirty="0">
                <a:latin typeface="Verdana" panose="020B0604030504040204" pitchFamily="34" charset="0"/>
                <a:ea typeface="Verdana" panose="020B0604030504040204" pitchFamily="34" charset="0"/>
              </a:rPr>
              <a:t>the use of existing rights of way</a:t>
            </a:r>
          </a:p>
          <a:p>
            <a:r>
              <a:rPr lang="en-US" sz="1600" dirty="0">
                <a:latin typeface="Verdana" panose="020B0604030504040204" pitchFamily="34" charset="0"/>
                <a:ea typeface="Verdana" panose="020B0604030504040204" pitchFamily="34" charset="0"/>
              </a:rPr>
              <a:t>1990 – Pasadena-Los Angeles Metro Blue Line project approved</a:t>
            </a:r>
          </a:p>
          <a:p>
            <a:r>
              <a:rPr lang="en-US" sz="1600" dirty="0">
                <a:latin typeface="Verdana" panose="020B0604030504040204" pitchFamily="34" charset="0"/>
                <a:ea typeface="Verdana" panose="020B0604030504040204" pitchFamily="34" charset="0"/>
              </a:rPr>
              <a:t>1991 – </a:t>
            </a:r>
            <a:r>
              <a:rPr lang="en-US" sz="1600" dirty="0" err="1">
                <a:latin typeface="Verdana" panose="020B0604030504040204" pitchFamily="34" charset="0"/>
                <a:ea typeface="Verdana" panose="020B0604030504040204" pitchFamily="34" charset="0"/>
              </a:rPr>
              <a:t>Korve</a:t>
            </a:r>
            <a:r>
              <a:rPr lang="en-US" sz="1600" dirty="0">
                <a:latin typeface="Verdana" panose="020B0604030504040204" pitchFamily="34" charset="0"/>
                <a:ea typeface="Verdana" panose="020B0604030504040204" pitchFamily="34" charset="0"/>
              </a:rPr>
              <a:t> Engineering is contracted to conduct the Northern </a:t>
            </a:r>
          </a:p>
          <a:p>
            <a:r>
              <a:rPr lang="en-US" sz="1600" dirty="0">
                <a:latin typeface="Verdana" panose="020B0604030504040204" pitchFamily="34" charset="0"/>
                <a:ea typeface="Verdana" panose="020B0604030504040204" pitchFamily="34" charset="0"/>
              </a:rPr>
              <a:t>San Gabriel-San Bernardino Valley Transportation Corridor that would connect to the LA-Pasadena project as its continuation to the San Bernardino County line</a:t>
            </a:r>
          </a:p>
          <a:p>
            <a:r>
              <a:rPr lang="en-US" sz="1600" dirty="0">
                <a:latin typeface="Verdana" panose="020B0604030504040204" pitchFamily="34" charset="0"/>
                <a:ea typeface="Verdana" panose="020B0604030504040204" pitchFamily="34" charset="0"/>
              </a:rPr>
              <a:t>1993 – Draft NSGSBV Environmental Impact Report is circulated for comment</a:t>
            </a:r>
          </a:p>
          <a:p>
            <a:r>
              <a:rPr lang="en-US" sz="1600" dirty="0">
                <a:latin typeface="Verdana" panose="020B0604030504040204" pitchFamily="34" charset="0"/>
                <a:ea typeface="Verdana" panose="020B0604030504040204" pitchFamily="34" charset="0"/>
              </a:rPr>
              <a:t>1994 – Metro breaks ground on its Pasadena Blue Line project</a:t>
            </a:r>
          </a:p>
          <a:p>
            <a:r>
              <a:rPr lang="en-US" sz="1600" dirty="0">
                <a:latin typeface="Verdana" panose="020B0604030504040204" pitchFamily="34" charset="0"/>
                <a:ea typeface="Verdana" panose="020B0604030504040204" pitchFamily="34" charset="0"/>
              </a:rPr>
              <a:t>1994 – Final NSGSBV Environmental Impact Report is adopted/certified, but not funded.</a:t>
            </a:r>
          </a:p>
          <a:p>
            <a:r>
              <a:rPr lang="en-US" sz="1600" dirty="0">
                <a:latin typeface="Verdana" panose="020B0604030504040204" pitchFamily="34" charset="0"/>
                <a:ea typeface="Verdana" panose="020B0604030504040204" pitchFamily="34" charset="0"/>
              </a:rPr>
              <a:t>1995 – Metro begins reconstruction of bridges along Pasadena ROW</a:t>
            </a:r>
          </a:p>
          <a:p>
            <a:r>
              <a:rPr lang="en-US" sz="1600" dirty="0">
                <a:latin typeface="Verdana" panose="020B0604030504040204" pitchFamily="34" charset="0"/>
                <a:ea typeface="Verdana" panose="020B0604030504040204" pitchFamily="34" charset="0"/>
              </a:rPr>
              <a:t>1998 – Metro suspends work on the Pasadena Blue Line project</a:t>
            </a:r>
          </a:p>
          <a:p>
            <a:endParaRPr lang="en-US" sz="1600" dirty="0"/>
          </a:p>
        </p:txBody>
      </p:sp>
      <p:pic>
        <p:nvPicPr>
          <p:cNvPr id="4" name="Picture 3">
            <a:extLst>
              <a:ext uri="{FF2B5EF4-FFF2-40B4-BE49-F238E27FC236}">
                <a16:creationId xmlns:a16="http://schemas.microsoft.com/office/drawing/2014/main" id="{9B8A2482-2332-45E5-9642-E8D182E7234D}"/>
              </a:ext>
            </a:extLst>
          </p:cNvPr>
          <p:cNvPicPr>
            <a:picLocks noChangeAspect="1"/>
          </p:cNvPicPr>
          <p:nvPr/>
        </p:nvPicPr>
        <p:blipFill>
          <a:blip r:embed="rId2"/>
          <a:stretch>
            <a:fillRect/>
          </a:stretch>
        </p:blipFill>
        <p:spPr>
          <a:xfrm>
            <a:off x="152399" y="4114801"/>
            <a:ext cx="4268269" cy="2610170"/>
          </a:xfrm>
          <a:prstGeom prst="rect">
            <a:avLst/>
          </a:prstGeom>
        </p:spPr>
      </p:pic>
      <p:pic>
        <p:nvPicPr>
          <p:cNvPr id="5" name="Picture 4">
            <a:extLst>
              <a:ext uri="{FF2B5EF4-FFF2-40B4-BE49-F238E27FC236}">
                <a16:creationId xmlns:a16="http://schemas.microsoft.com/office/drawing/2014/main" id="{5D11314D-9897-49DD-8906-7A2C056E723A}"/>
              </a:ext>
            </a:extLst>
          </p:cNvPr>
          <p:cNvPicPr>
            <a:picLocks noChangeAspect="1"/>
          </p:cNvPicPr>
          <p:nvPr/>
        </p:nvPicPr>
        <p:blipFill>
          <a:blip r:embed="rId3"/>
          <a:stretch>
            <a:fillRect/>
          </a:stretch>
        </p:blipFill>
        <p:spPr>
          <a:xfrm>
            <a:off x="5716398" y="4059176"/>
            <a:ext cx="3276600" cy="2768763"/>
          </a:xfrm>
          <a:prstGeom prst="rect">
            <a:avLst/>
          </a:prstGeom>
        </p:spPr>
      </p:pic>
    </p:spTree>
    <p:extLst>
      <p:ext uri="{BB962C8B-B14F-4D97-AF65-F5344CB8AC3E}">
        <p14:creationId xmlns:p14="http://schemas.microsoft.com/office/powerpoint/2010/main" val="89105587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D4C524-2455-4A59-85C9-CB78A140452B}"/>
              </a:ext>
            </a:extLst>
          </p:cNvPr>
          <p:cNvSpPr>
            <a:spLocks noGrp="1"/>
          </p:cNvSpPr>
          <p:nvPr>
            <p:ph type="title"/>
          </p:nvPr>
        </p:nvSpPr>
        <p:spPr>
          <a:xfrm>
            <a:off x="868363" y="136525"/>
            <a:ext cx="7769225" cy="685800"/>
          </a:xfrm>
        </p:spPr>
        <p:txBody>
          <a:bodyPr/>
          <a:lstStyle/>
          <a:p>
            <a:r>
              <a:rPr lang="en-US" dirty="0"/>
              <a:t>Path to the Foothill Gold Line Project</a:t>
            </a:r>
          </a:p>
        </p:txBody>
      </p:sp>
      <p:sp>
        <p:nvSpPr>
          <p:cNvPr id="5" name="TextBox 4">
            <a:extLst>
              <a:ext uri="{FF2B5EF4-FFF2-40B4-BE49-F238E27FC236}">
                <a16:creationId xmlns:a16="http://schemas.microsoft.com/office/drawing/2014/main" id="{5F95EC03-15C8-4C18-9606-6942CBAC27F8}"/>
              </a:ext>
            </a:extLst>
          </p:cNvPr>
          <p:cNvSpPr txBox="1"/>
          <p:nvPr/>
        </p:nvSpPr>
        <p:spPr>
          <a:xfrm>
            <a:off x="200025" y="914400"/>
            <a:ext cx="8943975" cy="3293209"/>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rPr>
              <a:t>1999 – Pasadena Blue Line Construction Authority formed to resume the project</a:t>
            </a:r>
          </a:p>
          <a:p>
            <a:r>
              <a:rPr lang="en-US" sz="1600" dirty="0">
                <a:latin typeface="Verdana" panose="020B0604030504040204" pitchFamily="34" charset="0"/>
                <a:ea typeface="Verdana" panose="020B0604030504040204" pitchFamily="34" charset="0"/>
              </a:rPr>
              <a:t>2001 – Metro Board renames the Pasadena-Los Angeles Metro Blue Line as the Metro Gold Line</a:t>
            </a:r>
          </a:p>
          <a:p>
            <a:r>
              <a:rPr lang="en-US" sz="1600" dirty="0">
                <a:latin typeface="Verdana" panose="020B0604030504040204" pitchFamily="34" charset="0"/>
                <a:ea typeface="Verdana" panose="020B0604030504040204" pitchFamily="34" charset="0"/>
              </a:rPr>
              <a:t>2003 – Metro Gold Line opens. Pasadena Blue Line Construction Authority becomes the Foothill Gold Line Construction Authority</a:t>
            </a:r>
          </a:p>
          <a:p>
            <a:r>
              <a:rPr lang="en-US" sz="1600" dirty="0">
                <a:latin typeface="Verdana" panose="020B0604030504040204" pitchFamily="34" charset="0"/>
                <a:ea typeface="Verdana" panose="020B0604030504040204" pitchFamily="34" charset="0"/>
              </a:rPr>
              <a:t>2004 – New Draft Foothill Gold Line Extension EIR circulated for comment</a:t>
            </a:r>
          </a:p>
          <a:p>
            <a:r>
              <a:rPr lang="en-US" sz="1600" dirty="0">
                <a:latin typeface="Verdana" panose="020B0604030504040204" pitchFamily="34" charset="0"/>
                <a:ea typeface="Verdana" panose="020B0604030504040204" pitchFamily="34" charset="0"/>
              </a:rPr>
              <a:t>2007 – Final Foothill Gold Line Extension EIR adopted/certified</a:t>
            </a:r>
          </a:p>
          <a:p>
            <a:r>
              <a:rPr lang="en-US" sz="1600" dirty="0">
                <a:latin typeface="Verdana" panose="020B0604030504040204" pitchFamily="34" charset="0"/>
                <a:ea typeface="Verdana" panose="020B0604030504040204" pitchFamily="34" charset="0"/>
              </a:rPr>
              <a:t>2010 – Draft Supplemental EIR for Phase 2b Azusa to Montclair circulated for comment. Gold Line extension from Pasadena to Azusa construction begins</a:t>
            </a:r>
          </a:p>
          <a:p>
            <a:r>
              <a:rPr lang="en-US" sz="1600" dirty="0">
                <a:latin typeface="Verdana" panose="020B0604030504040204" pitchFamily="34" charset="0"/>
                <a:ea typeface="Verdana" panose="020B0604030504040204" pitchFamily="34" charset="0"/>
              </a:rPr>
              <a:t>2013 – Final Supplemental EIR for Phase 2b Azusa to Montclair adopted/certified</a:t>
            </a:r>
          </a:p>
          <a:p>
            <a:r>
              <a:rPr lang="en-US" sz="1600" dirty="0">
                <a:latin typeface="Verdana" panose="020B0604030504040204" pitchFamily="34" charset="0"/>
                <a:ea typeface="Verdana" panose="020B0604030504040204" pitchFamily="34" charset="0"/>
              </a:rPr>
              <a:t>2016 – Gold Line extension from Pasadena to Azusa opens</a:t>
            </a:r>
          </a:p>
          <a:p>
            <a:r>
              <a:rPr lang="en-US" sz="1600" dirty="0">
                <a:latin typeface="Verdana" panose="020B0604030504040204" pitchFamily="34" charset="0"/>
                <a:ea typeface="Verdana" panose="020B0604030504040204" pitchFamily="34" charset="0"/>
              </a:rPr>
              <a:t>2018 – Azusa to Montclair segment breaks ground, projected opening 2025/2026.</a:t>
            </a:r>
          </a:p>
          <a:p>
            <a:r>
              <a:rPr lang="en-US" sz="1600" dirty="0">
                <a:latin typeface="Verdana" panose="020B0604030504040204" pitchFamily="34" charset="0"/>
                <a:ea typeface="Verdana" panose="020B0604030504040204" pitchFamily="34" charset="0"/>
              </a:rPr>
              <a:t> </a:t>
            </a:r>
          </a:p>
        </p:txBody>
      </p:sp>
      <p:pic>
        <p:nvPicPr>
          <p:cNvPr id="7" name="Picture 6">
            <a:extLst>
              <a:ext uri="{FF2B5EF4-FFF2-40B4-BE49-F238E27FC236}">
                <a16:creationId xmlns:a16="http://schemas.microsoft.com/office/drawing/2014/main" id="{5BC54469-757F-4A72-A771-6F21E0780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85" y="3910780"/>
            <a:ext cx="4036415" cy="2805801"/>
          </a:xfrm>
          <a:prstGeom prst="rect">
            <a:avLst/>
          </a:prstGeom>
        </p:spPr>
      </p:pic>
      <p:pic>
        <p:nvPicPr>
          <p:cNvPr id="8" name="Picture 7">
            <a:extLst>
              <a:ext uri="{FF2B5EF4-FFF2-40B4-BE49-F238E27FC236}">
                <a16:creationId xmlns:a16="http://schemas.microsoft.com/office/drawing/2014/main" id="{8FBC319A-2EB7-49D6-896E-A7743831EC2B}"/>
              </a:ext>
            </a:extLst>
          </p:cNvPr>
          <p:cNvPicPr>
            <a:picLocks noChangeAspect="1"/>
          </p:cNvPicPr>
          <p:nvPr/>
        </p:nvPicPr>
        <p:blipFill>
          <a:blip r:embed="rId3"/>
          <a:stretch>
            <a:fillRect/>
          </a:stretch>
        </p:blipFill>
        <p:spPr>
          <a:xfrm>
            <a:off x="3830895" y="4114801"/>
            <a:ext cx="5146145" cy="2578666"/>
          </a:xfrm>
          <a:prstGeom prst="rect">
            <a:avLst/>
          </a:prstGeom>
        </p:spPr>
      </p:pic>
    </p:spTree>
    <p:extLst>
      <p:ext uri="{BB962C8B-B14F-4D97-AF65-F5344CB8AC3E}">
        <p14:creationId xmlns:p14="http://schemas.microsoft.com/office/powerpoint/2010/main" val="291794806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5986CF5-BB53-4977-B20C-77E2EB0795F5}"/>
              </a:ext>
            </a:extLst>
          </p:cNvPr>
          <p:cNvSpPr>
            <a:spLocks noGrp="1" noChangeArrowheads="1"/>
          </p:cNvSpPr>
          <p:nvPr>
            <p:ph type="title"/>
          </p:nvPr>
        </p:nvSpPr>
        <p:spPr>
          <a:xfrm>
            <a:off x="228600" y="136525"/>
            <a:ext cx="8915400" cy="685800"/>
          </a:xfrm>
        </p:spPr>
        <p:txBody>
          <a:bodyPr/>
          <a:lstStyle/>
          <a:p>
            <a:pPr eaLnBrk="1" hangingPunct="1"/>
            <a:r>
              <a:rPr lang="en-US" altLang="en-US" sz="2800" dirty="0">
                <a:latin typeface="Verdana" panose="020B0604030504040204" pitchFamily="34" charset="0"/>
              </a:rPr>
              <a:t>Multi-modal Transportation System</a:t>
            </a:r>
          </a:p>
        </p:txBody>
      </p:sp>
      <p:sp>
        <p:nvSpPr>
          <p:cNvPr id="56323" name="Rectangle 3">
            <a:extLst>
              <a:ext uri="{FF2B5EF4-FFF2-40B4-BE49-F238E27FC236}">
                <a16:creationId xmlns:a16="http://schemas.microsoft.com/office/drawing/2014/main" id="{7C9442F1-EA54-44E1-84DF-E72C0FD81BE2}"/>
              </a:ext>
            </a:extLst>
          </p:cNvPr>
          <p:cNvSpPr>
            <a:spLocks noGrp="1" noChangeArrowheads="1"/>
          </p:cNvSpPr>
          <p:nvPr>
            <p:ph type="body" idx="1"/>
          </p:nvPr>
        </p:nvSpPr>
        <p:spPr>
          <a:xfrm>
            <a:off x="609600" y="1371600"/>
            <a:ext cx="8001000" cy="4495800"/>
          </a:xfrm>
        </p:spPr>
        <p:txBody>
          <a:bodyPr/>
          <a:lstStyle/>
          <a:p>
            <a:pPr eaLnBrk="1" hangingPunct="1">
              <a:lnSpc>
                <a:spcPct val="80000"/>
              </a:lnSpc>
            </a:pPr>
            <a:r>
              <a:rPr lang="en-US" altLang="en-US" sz="1800" dirty="0">
                <a:latin typeface="Verdana" panose="020B0604030504040204" pitchFamily="34" charset="0"/>
              </a:rPr>
              <a:t>1,433 square-mile service area, 165 bus routes.</a:t>
            </a:r>
          </a:p>
          <a:p>
            <a:pPr eaLnBrk="1" hangingPunct="1">
              <a:lnSpc>
                <a:spcPct val="80000"/>
              </a:lnSpc>
            </a:pPr>
            <a:r>
              <a:rPr lang="en-US" altLang="en-US" sz="1800" dirty="0">
                <a:latin typeface="Verdana" panose="020B0604030504040204" pitchFamily="34" charset="0"/>
              </a:rPr>
              <a:t>Nation’s largest clean-air transit fleet - 2,308 CNG buses + adding electric buses</a:t>
            </a:r>
          </a:p>
          <a:p>
            <a:pPr eaLnBrk="1" hangingPunct="1">
              <a:lnSpc>
                <a:spcPct val="80000"/>
              </a:lnSpc>
            </a:pPr>
            <a:r>
              <a:rPr lang="en-US" altLang="en-US" sz="1800" dirty="0">
                <a:latin typeface="Verdana" panose="020B0604030504040204" pitchFamily="34" charset="0"/>
              </a:rPr>
              <a:t>13,978 bus stops &amp; 280,794,035 annual bus </a:t>
            </a:r>
            <a:r>
              <a:rPr lang="en-US" altLang="en-US" sz="1800" dirty="0" err="1">
                <a:latin typeface="Verdana" panose="020B0604030504040204" pitchFamily="34" charset="0"/>
              </a:rPr>
              <a:t>boardings</a:t>
            </a:r>
            <a:r>
              <a:rPr lang="en-US" altLang="en-US" sz="1800" dirty="0">
                <a:latin typeface="Verdana" panose="020B0604030504040204" pitchFamily="34" charset="0"/>
              </a:rPr>
              <a:t>.</a:t>
            </a:r>
          </a:p>
          <a:p>
            <a:pPr eaLnBrk="1" hangingPunct="1">
              <a:lnSpc>
                <a:spcPct val="80000"/>
              </a:lnSpc>
            </a:pPr>
            <a:r>
              <a:rPr lang="en-US" altLang="en-US" sz="1800" dirty="0">
                <a:latin typeface="Verdana" panose="020B0604030504040204" pitchFamily="34" charset="0"/>
              </a:rPr>
              <a:t>98 miles of Metro Rail – 93 stations. 2 heavy rail, 4 light rail lines &amp; 110,139,493 annual rail </a:t>
            </a:r>
            <a:r>
              <a:rPr lang="en-US" altLang="en-US" sz="1800" dirty="0" err="1">
                <a:latin typeface="Verdana" panose="020B0604030504040204" pitchFamily="34" charset="0"/>
              </a:rPr>
              <a:t>boardings</a:t>
            </a:r>
            <a:r>
              <a:rPr lang="en-US" altLang="en-US" sz="1800" dirty="0">
                <a:latin typeface="Verdana" panose="020B0604030504040204" pitchFamily="34" charset="0"/>
              </a:rPr>
              <a:t>.</a:t>
            </a:r>
          </a:p>
          <a:p>
            <a:pPr eaLnBrk="1" hangingPunct="1">
              <a:lnSpc>
                <a:spcPct val="80000"/>
              </a:lnSpc>
            </a:pPr>
            <a:r>
              <a:rPr lang="en-US" altLang="en-US" sz="1800" dirty="0">
                <a:latin typeface="Verdana" panose="020B0604030504040204" pitchFamily="34" charset="0"/>
              </a:rPr>
              <a:t>539 Carpool/HOV Lane Miles.</a:t>
            </a:r>
          </a:p>
          <a:p>
            <a:pPr eaLnBrk="1" hangingPunct="1">
              <a:lnSpc>
                <a:spcPct val="80000"/>
              </a:lnSpc>
            </a:pPr>
            <a:r>
              <a:rPr lang="en-US" altLang="en-US" sz="1800" dirty="0">
                <a:latin typeface="Verdana" panose="020B0604030504040204" pitchFamily="34" charset="0"/>
              </a:rPr>
              <a:t>149 Tow Trucks on Metro Freeway Service Patrol with 300,000 motorist assisted annually.</a:t>
            </a:r>
          </a:p>
          <a:p>
            <a:pPr eaLnBrk="1" hangingPunct="1">
              <a:lnSpc>
                <a:spcPct val="80000"/>
              </a:lnSpc>
            </a:pPr>
            <a:r>
              <a:rPr lang="en-US" altLang="en-US" sz="1800" dirty="0">
                <a:latin typeface="Verdana" panose="020B0604030504040204" pitchFamily="34" charset="0"/>
              </a:rPr>
              <a:t>Metro Rapid BRT system.</a:t>
            </a:r>
          </a:p>
          <a:p>
            <a:pPr eaLnBrk="1" hangingPunct="1">
              <a:lnSpc>
                <a:spcPct val="80000"/>
              </a:lnSpc>
            </a:pPr>
            <a:r>
              <a:rPr lang="en-US" altLang="en-US" sz="1800" dirty="0">
                <a:latin typeface="Verdana" panose="020B0604030504040204" pitchFamily="34" charset="0"/>
              </a:rPr>
              <a:t>609 miles of bike routes, bike lanes, and bike paths, every bus is bike rack equipped.</a:t>
            </a:r>
          </a:p>
          <a:p>
            <a:pPr eaLnBrk="1" hangingPunct="1">
              <a:lnSpc>
                <a:spcPct val="80000"/>
              </a:lnSpc>
            </a:pPr>
            <a:r>
              <a:rPr lang="en-US" altLang="en-US" sz="1800" dirty="0">
                <a:latin typeface="Verdana" panose="020B0604030504040204" pitchFamily="34" charset="0"/>
              </a:rPr>
              <a:t>Largest funding partner of 550-mile Metrolink commuter rail system.</a:t>
            </a:r>
          </a:p>
          <a:p>
            <a:pPr eaLnBrk="1" hangingPunct="1">
              <a:lnSpc>
                <a:spcPct val="80000"/>
              </a:lnSpc>
            </a:pPr>
            <a:endParaRPr lang="en-US" altLang="en-US" sz="1800" dirty="0">
              <a:latin typeface="Verdana" panose="020B0604030504040204" pitchFamily="34" charset="0"/>
            </a:endParaRPr>
          </a:p>
          <a:p>
            <a:pPr eaLnBrk="1" hangingPunct="1">
              <a:lnSpc>
                <a:spcPct val="80000"/>
              </a:lnSpc>
              <a:buFontTx/>
              <a:buNone/>
            </a:pPr>
            <a:r>
              <a:rPr lang="en-US" altLang="en-US" sz="1400" dirty="0">
                <a:latin typeface="Verdana" panose="020B0604030504040204" pitchFamily="34" charset="0"/>
              </a:rPr>
              <a:t>FAQs: </a:t>
            </a:r>
            <a:r>
              <a:rPr lang="en-US" altLang="en-US" sz="1400" dirty="0">
                <a:latin typeface="Verdana" panose="020B0604030504040204" pitchFamily="34" charset="0"/>
                <a:hlinkClick r:id="rId3"/>
              </a:rPr>
              <a:t>http://www.metro.net/news/facts-glance/</a:t>
            </a:r>
            <a:endParaRPr lang="en-US" altLang="en-US" sz="1400" dirty="0">
              <a:latin typeface="Verdana" panose="020B0604030504040204" pitchFamily="34" charset="0"/>
            </a:endParaRPr>
          </a:p>
          <a:p>
            <a:pPr eaLnBrk="1" hangingPunct="1">
              <a:lnSpc>
                <a:spcPct val="80000"/>
              </a:lnSpc>
              <a:buFontTx/>
              <a:buNone/>
            </a:pPr>
            <a:r>
              <a:rPr lang="en-US" altLang="en-US" sz="1400" dirty="0">
                <a:latin typeface="Verdana" panose="020B0604030504040204" pitchFamily="34" charset="0"/>
              </a:rPr>
              <a:t>Ridership: </a:t>
            </a:r>
            <a:r>
              <a:rPr lang="en-US" altLang="en-US" sz="1400" dirty="0">
                <a:latin typeface="Verdana" panose="020B0604030504040204" pitchFamily="34" charset="0"/>
                <a:hlinkClick r:id="rId4"/>
              </a:rPr>
              <a:t>http://www.metro.net/news/ridership-statistics/</a:t>
            </a:r>
            <a:endParaRPr lang="en-US" altLang="en-US" sz="1400" dirty="0">
              <a:latin typeface="Verdana" panose="020B0604030504040204"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746F738-F193-4A8B-BAEA-A4E2894A409A}"/>
              </a:ext>
            </a:extLst>
          </p:cNvPr>
          <p:cNvSpPr>
            <a:spLocks noGrp="1" noChangeArrowheads="1"/>
          </p:cNvSpPr>
          <p:nvPr>
            <p:ph type="title"/>
          </p:nvPr>
        </p:nvSpPr>
        <p:spPr/>
        <p:txBody>
          <a:bodyPr/>
          <a:lstStyle/>
          <a:p>
            <a:pPr eaLnBrk="1" hangingPunct="1"/>
            <a:r>
              <a:rPr lang="en-US" altLang="en-US" sz="2800">
                <a:latin typeface="Verdana" panose="020B0604030504040204" pitchFamily="34" charset="0"/>
              </a:rPr>
              <a:t>Metro’s Transit System</a:t>
            </a:r>
          </a:p>
        </p:txBody>
      </p:sp>
      <p:pic>
        <p:nvPicPr>
          <p:cNvPr id="58371" name="Picture 6" descr="450_EXPRESS">
            <a:extLst>
              <a:ext uri="{FF2B5EF4-FFF2-40B4-BE49-F238E27FC236}">
                <a16:creationId xmlns:a16="http://schemas.microsoft.com/office/drawing/2014/main" id="{78D53AA6-B21D-41C2-8C27-A8311C18F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30350"/>
            <a:ext cx="31242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9">
            <a:extLst>
              <a:ext uri="{FF2B5EF4-FFF2-40B4-BE49-F238E27FC236}">
                <a16:creationId xmlns:a16="http://schemas.microsoft.com/office/drawing/2014/main" id="{45E492B2-AC10-4C04-A57F-D53759BEA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2895600"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3" name="Text Box 11">
            <a:extLst>
              <a:ext uri="{FF2B5EF4-FFF2-40B4-BE49-F238E27FC236}">
                <a16:creationId xmlns:a16="http://schemas.microsoft.com/office/drawing/2014/main" id="{34DD02AC-F6FD-499F-8008-E5217C46CA92}"/>
              </a:ext>
            </a:extLst>
          </p:cNvPr>
          <p:cNvSpPr txBox="1">
            <a:spLocks noChangeArrowheads="1"/>
          </p:cNvSpPr>
          <p:nvPr/>
        </p:nvSpPr>
        <p:spPr bwMode="auto">
          <a:xfrm>
            <a:off x="3581400" y="1143000"/>
            <a:ext cx="166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algn="ctr">
              <a:spcBef>
                <a:spcPct val="0"/>
              </a:spcBef>
              <a:buFontTx/>
              <a:buNone/>
            </a:pPr>
            <a:r>
              <a:rPr lang="en-US" altLang="en-US" sz="2000">
                <a:latin typeface="ScalaSansLF-Regular" panose="02000503060000020004" pitchFamily="2" charset="0"/>
              </a:rPr>
              <a:t>Metro Local</a:t>
            </a:r>
          </a:p>
        </p:txBody>
      </p:sp>
      <p:sp>
        <p:nvSpPr>
          <p:cNvPr id="58374" name="Text Box 12">
            <a:extLst>
              <a:ext uri="{FF2B5EF4-FFF2-40B4-BE49-F238E27FC236}">
                <a16:creationId xmlns:a16="http://schemas.microsoft.com/office/drawing/2014/main" id="{6165F815-D62A-483D-838B-7AAF9698C066}"/>
              </a:ext>
            </a:extLst>
          </p:cNvPr>
          <p:cNvSpPr txBox="1">
            <a:spLocks noChangeArrowheads="1"/>
          </p:cNvSpPr>
          <p:nvPr/>
        </p:nvSpPr>
        <p:spPr bwMode="auto">
          <a:xfrm>
            <a:off x="6400800" y="11430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algn="ctr">
              <a:spcBef>
                <a:spcPct val="0"/>
              </a:spcBef>
              <a:buFontTx/>
              <a:buNone/>
            </a:pPr>
            <a:r>
              <a:rPr lang="en-US" altLang="en-US" sz="2000">
                <a:latin typeface="ScalaSansLF-Regular" panose="02000503060000020004" pitchFamily="2" charset="0"/>
              </a:rPr>
              <a:t>Metro Express</a:t>
            </a:r>
          </a:p>
        </p:txBody>
      </p:sp>
      <p:sp>
        <p:nvSpPr>
          <p:cNvPr id="58375" name="Text Box 13">
            <a:extLst>
              <a:ext uri="{FF2B5EF4-FFF2-40B4-BE49-F238E27FC236}">
                <a16:creationId xmlns:a16="http://schemas.microsoft.com/office/drawing/2014/main" id="{8C25E61C-C11F-4265-A295-2E809D78884A}"/>
              </a:ext>
            </a:extLst>
          </p:cNvPr>
          <p:cNvSpPr txBox="1">
            <a:spLocks noChangeArrowheads="1"/>
          </p:cNvSpPr>
          <p:nvPr/>
        </p:nvSpPr>
        <p:spPr bwMode="auto">
          <a:xfrm>
            <a:off x="685800" y="36576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a:spcBef>
                <a:spcPct val="0"/>
              </a:spcBef>
              <a:buFontTx/>
              <a:buNone/>
            </a:pPr>
            <a:r>
              <a:rPr lang="en-US" altLang="en-US" sz="2000">
                <a:latin typeface="ScalaSansLF-Regular" panose="02000503060000020004" pitchFamily="2" charset="0"/>
              </a:rPr>
              <a:t>Metro Light Rail</a:t>
            </a:r>
          </a:p>
        </p:txBody>
      </p:sp>
      <p:sp>
        <p:nvSpPr>
          <p:cNvPr id="58376" name="Text Box 14">
            <a:extLst>
              <a:ext uri="{FF2B5EF4-FFF2-40B4-BE49-F238E27FC236}">
                <a16:creationId xmlns:a16="http://schemas.microsoft.com/office/drawing/2014/main" id="{703B22A9-0635-4F01-800B-B2787204FB89}"/>
              </a:ext>
            </a:extLst>
          </p:cNvPr>
          <p:cNvSpPr txBox="1">
            <a:spLocks noChangeArrowheads="1"/>
          </p:cNvSpPr>
          <p:nvPr/>
        </p:nvSpPr>
        <p:spPr bwMode="auto">
          <a:xfrm>
            <a:off x="609600" y="11430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algn="ctr">
              <a:spcBef>
                <a:spcPct val="0"/>
              </a:spcBef>
              <a:buFontTx/>
              <a:buNone/>
            </a:pPr>
            <a:r>
              <a:rPr lang="en-US" altLang="en-US" sz="2000" dirty="0">
                <a:latin typeface="ScalaSansLF-Regular" panose="02000503060000020004" pitchFamily="2" charset="0"/>
              </a:rPr>
              <a:t>Metro Rapid</a:t>
            </a:r>
          </a:p>
        </p:txBody>
      </p:sp>
      <p:sp>
        <p:nvSpPr>
          <p:cNvPr id="58377" name="Text Box 15">
            <a:extLst>
              <a:ext uri="{FF2B5EF4-FFF2-40B4-BE49-F238E27FC236}">
                <a16:creationId xmlns:a16="http://schemas.microsoft.com/office/drawing/2014/main" id="{3738579B-7434-4F71-AF40-7003D5CC3394}"/>
              </a:ext>
            </a:extLst>
          </p:cNvPr>
          <p:cNvSpPr txBox="1">
            <a:spLocks noChangeArrowheads="1"/>
          </p:cNvSpPr>
          <p:nvPr/>
        </p:nvSpPr>
        <p:spPr bwMode="auto">
          <a:xfrm>
            <a:off x="3429000" y="3657600"/>
            <a:ext cx="215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algn="ctr">
              <a:spcBef>
                <a:spcPct val="0"/>
              </a:spcBef>
              <a:buFontTx/>
              <a:buNone/>
            </a:pPr>
            <a:r>
              <a:rPr lang="en-US" altLang="en-US" sz="2000">
                <a:latin typeface="ScalaSansLF-Regular" panose="02000503060000020004" pitchFamily="2" charset="0"/>
              </a:rPr>
              <a:t>Metro Heavy Rail</a:t>
            </a:r>
          </a:p>
        </p:txBody>
      </p:sp>
      <p:pic>
        <p:nvPicPr>
          <p:cNvPr id="58378" name="Picture 3" descr="detail_photogallery_f46">
            <a:extLst>
              <a:ext uri="{FF2B5EF4-FFF2-40B4-BE49-F238E27FC236}">
                <a16:creationId xmlns:a16="http://schemas.microsoft.com/office/drawing/2014/main" id="{D13DDB82-50EF-4FBF-929B-5D752DCFF2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28956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5" descr="detail_photogallery_f18">
            <a:extLst>
              <a:ext uri="{FF2B5EF4-FFF2-40B4-BE49-F238E27FC236}">
                <a16:creationId xmlns:a16="http://schemas.microsoft.com/office/drawing/2014/main" id="{31D9E74E-98F6-4D78-89FD-EE42721B1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0386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9" descr="detail_photogallery_f08">
            <a:extLst>
              <a:ext uri="{FF2B5EF4-FFF2-40B4-BE49-F238E27FC236}">
                <a16:creationId xmlns:a16="http://schemas.microsoft.com/office/drawing/2014/main" id="{86980182-943B-49AB-8F09-3BD8A9E7FF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524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1" descr="detail_photogallery_f12">
            <a:extLst>
              <a:ext uri="{FF2B5EF4-FFF2-40B4-BE49-F238E27FC236}">
                <a16:creationId xmlns:a16="http://schemas.microsoft.com/office/drawing/2014/main" id="{23F79DF2-5082-40D0-B599-8008F9612E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038600"/>
            <a:ext cx="29718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2" name="Text Box 12">
            <a:extLst>
              <a:ext uri="{FF2B5EF4-FFF2-40B4-BE49-F238E27FC236}">
                <a16:creationId xmlns:a16="http://schemas.microsoft.com/office/drawing/2014/main" id="{2C5BE298-AF6C-4653-81D3-D9513AC71C0C}"/>
              </a:ext>
            </a:extLst>
          </p:cNvPr>
          <p:cNvSpPr txBox="1">
            <a:spLocks noChangeArrowheads="1"/>
          </p:cNvSpPr>
          <p:nvPr/>
        </p:nvSpPr>
        <p:spPr bwMode="auto">
          <a:xfrm>
            <a:off x="6019800" y="3657600"/>
            <a:ext cx="297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algn="ctr">
              <a:spcBef>
                <a:spcPct val="0"/>
              </a:spcBef>
              <a:buFontTx/>
              <a:buNone/>
            </a:pPr>
            <a:r>
              <a:rPr lang="en-US" altLang="en-US" sz="2000" dirty="0">
                <a:latin typeface="ScalaSansLF-Regular" panose="02000503060000020004" pitchFamily="2" charset="0"/>
              </a:rPr>
              <a:t>Metro BRT Rapid Busways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08E10BF1-1DA3-494A-B8E7-62B9C652394B}"/>
              </a:ext>
            </a:extLst>
          </p:cNvPr>
          <p:cNvSpPr>
            <a:spLocks noGrp="1"/>
          </p:cNvSpPr>
          <p:nvPr>
            <p:ph type="title"/>
          </p:nvPr>
        </p:nvSpPr>
        <p:spPr>
          <a:xfrm>
            <a:off x="152400" y="990600"/>
            <a:ext cx="3581400" cy="4876800"/>
          </a:xfrm>
        </p:spPr>
        <p:txBody>
          <a:bodyPr/>
          <a:lstStyle/>
          <a:p>
            <a:pPr eaLnBrk="1" hangingPunct="1"/>
            <a:r>
              <a:rPr lang="en-US" altLang="en-US"/>
              <a:t>Growing rail network, improved highway network,  and funds for many more transportation system improvements over 30 years.</a:t>
            </a:r>
          </a:p>
        </p:txBody>
      </p:sp>
      <p:pic>
        <p:nvPicPr>
          <p:cNvPr id="60419" name="Picture 2">
            <a:extLst>
              <a:ext uri="{FF2B5EF4-FFF2-40B4-BE49-F238E27FC236}">
                <a16:creationId xmlns:a16="http://schemas.microsoft.com/office/drawing/2014/main" id="{C55DB728-8152-4333-8059-F8F415150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0"/>
            <a:ext cx="5305425"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B1A5-9FBD-4EE0-98C9-2B9DBA0DA3E8}"/>
              </a:ext>
            </a:extLst>
          </p:cNvPr>
          <p:cNvSpPr>
            <a:spLocks noGrp="1"/>
          </p:cNvSpPr>
          <p:nvPr>
            <p:ph type="title"/>
          </p:nvPr>
        </p:nvSpPr>
        <p:spPr/>
        <p:txBody>
          <a:bodyPr/>
          <a:lstStyle/>
          <a:p>
            <a:r>
              <a:rPr lang="en-US" dirty="0"/>
              <a:t>Community Optimism for the future</a:t>
            </a:r>
          </a:p>
        </p:txBody>
      </p:sp>
      <p:sp>
        <p:nvSpPr>
          <p:cNvPr id="4" name="TextBox 3">
            <a:extLst>
              <a:ext uri="{FF2B5EF4-FFF2-40B4-BE49-F238E27FC236}">
                <a16:creationId xmlns:a16="http://schemas.microsoft.com/office/drawing/2014/main" id="{9AD8C230-3711-4E32-BFFC-857D16D625F2}"/>
              </a:ext>
            </a:extLst>
          </p:cNvPr>
          <p:cNvSpPr txBox="1"/>
          <p:nvPr/>
        </p:nvSpPr>
        <p:spPr>
          <a:xfrm>
            <a:off x="152400" y="1066800"/>
            <a:ext cx="2953289" cy="1754326"/>
          </a:xfrm>
          <a:prstGeom prst="rect">
            <a:avLst/>
          </a:prstGeom>
          <a:noFill/>
        </p:spPr>
        <p:txBody>
          <a:bodyPr wrap="square" rtlCol="0">
            <a:spAutoFit/>
          </a:bodyPr>
          <a:lstStyle/>
          <a:p>
            <a:r>
              <a:rPr lang="en-US" sz="1800" dirty="0"/>
              <a:t>From LA Curbed Blog: </a:t>
            </a:r>
          </a:p>
          <a:p>
            <a:r>
              <a:rPr lang="en-US" sz="1800" b="1" i="1" dirty="0"/>
              <a:t>The Most Optimistic Possible LA Metro Rail Map of 2040</a:t>
            </a:r>
          </a:p>
          <a:p>
            <a:r>
              <a:rPr lang="en-US" sz="1800" dirty="0">
                <a:hlinkClick r:id="rId2"/>
              </a:rPr>
              <a:t>https://la.curbed.com/2016/2/22/11095232/los-angeles-all-metro-projects-rail-map-2040</a:t>
            </a:r>
            <a:endParaRPr lang="en-US" sz="1800" dirty="0"/>
          </a:p>
        </p:txBody>
      </p:sp>
      <p:pic>
        <p:nvPicPr>
          <p:cNvPr id="5" name="Picture 4">
            <a:extLst>
              <a:ext uri="{FF2B5EF4-FFF2-40B4-BE49-F238E27FC236}">
                <a16:creationId xmlns:a16="http://schemas.microsoft.com/office/drawing/2014/main" id="{694E4E02-B771-43B7-8011-CE3AD3E30724}"/>
              </a:ext>
            </a:extLst>
          </p:cNvPr>
          <p:cNvPicPr>
            <a:picLocks noChangeAspect="1"/>
          </p:cNvPicPr>
          <p:nvPr/>
        </p:nvPicPr>
        <p:blipFill>
          <a:blip r:embed="rId3"/>
          <a:stretch>
            <a:fillRect/>
          </a:stretch>
        </p:blipFill>
        <p:spPr>
          <a:xfrm>
            <a:off x="3276600" y="952500"/>
            <a:ext cx="5867400" cy="5867400"/>
          </a:xfrm>
          <a:prstGeom prst="rect">
            <a:avLst/>
          </a:prstGeom>
        </p:spPr>
      </p:pic>
      <p:sp>
        <p:nvSpPr>
          <p:cNvPr id="6" name="TextBox 5">
            <a:extLst>
              <a:ext uri="{FF2B5EF4-FFF2-40B4-BE49-F238E27FC236}">
                <a16:creationId xmlns:a16="http://schemas.microsoft.com/office/drawing/2014/main" id="{AE8D475F-98AF-4D3E-B953-8278141A55F5}"/>
              </a:ext>
            </a:extLst>
          </p:cNvPr>
          <p:cNvSpPr txBox="1"/>
          <p:nvPr/>
        </p:nvSpPr>
        <p:spPr>
          <a:xfrm>
            <a:off x="7315200" y="6400800"/>
            <a:ext cx="1697901" cy="246221"/>
          </a:xfrm>
          <a:prstGeom prst="rect">
            <a:avLst/>
          </a:prstGeom>
          <a:noFill/>
        </p:spPr>
        <p:txBody>
          <a:bodyPr wrap="none" rtlCol="0">
            <a:spAutoFit/>
          </a:bodyPr>
          <a:lstStyle/>
          <a:p>
            <a:r>
              <a:rPr lang="en-US" sz="1000" dirty="0"/>
              <a:t>Fantasy map by Jake Berman</a:t>
            </a:r>
          </a:p>
        </p:txBody>
      </p:sp>
    </p:spTree>
    <p:extLst>
      <p:ext uri="{BB962C8B-B14F-4D97-AF65-F5344CB8AC3E}">
        <p14:creationId xmlns:p14="http://schemas.microsoft.com/office/powerpoint/2010/main" val="144286927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5AA3-BBAE-4726-AD8F-7F5CF9C4B0A1}"/>
              </a:ext>
            </a:extLst>
          </p:cNvPr>
          <p:cNvSpPr>
            <a:spLocks noGrp="1"/>
          </p:cNvSpPr>
          <p:nvPr>
            <p:ph type="title"/>
          </p:nvPr>
        </p:nvSpPr>
        <p:spPr/>
        <p:txBody>
          <a:bodyPr/>
          <a:lstStyle/>
          <a:p>
            <a:r>
              <a:rPr lang="en-US" dirty="0"/>
              <a:t>Metro’s Draft 28 by 2028</a:t>
            </a:r>
          </a:p>
        </p:txBody>
      </p:sp>
      <p:pic>
        <p:nvPicPr>
          <p:cNvPr id="4" name="Picture 3">
            <a:extLst>
              <a:ext uri="{FF2B5EF4-FFF2-40B4-BE49-F238E27FC236}">
                <a16:creationId xmlns:a16="http://schemas.microsoft.com/office/drawing/2014/main" id="{1D34444A-0077-4A9C-A014-EFC37D00798F}"/>
              </a:ext>
            </a:extLst>
          </p:cNvPr>
          <p:cNvPicPr>
            <a:picLocks noChangeAspect="1"/>
          </p:cNvPicPr>
          <p:nvPr/>
        </p:nvPicPr>
        <p:blipFill>
          <a:blip r:embed="rId2"/>
          <a:stretch>
            <a:fillRect/>
          </a:stretch>
        </p:blipFill>
        <p:spPr>
          <a:xfrm>
            <a:off x="147605" y="914401"/>
            <a:ext cx="8721873" cy="5642814"/>
          </a:xfrm>
          <a:prstGeom prst="rect">
            <a:avLst/>
          </a:prstGeom>
        </p:spPr>
      </p:pic>
      <p:sp>
        <p:nvSpPr>
          <p:cNvPr id="5" name="TextBox 4">
            <a:extLst>
              <a:ext uri="{FF2B5EF4-FFF2-40B4-BE49-F238E27FC236}">
                <a16:creationId xmlns:a16="http://schemas.microsoft.com/office/drawing/2014/main" id="{2E1EE41B-70B3-4CF5-92E0-D807501E31D8}"/>
              </a:ext>
            </a:extLst>
          </p:cNvPr>
          <p:cNvSpPr txBox="1"/>
          <p:nvPr/>
        </p:nvSpPr>
        <p:spPr>
          <a:xfrm>
            <a:off x="191770" y="6495402"/>
            <a:ext cx="8839200" cy="307777"/>
          </a:xfrm>
          <a:prstGeom prst="rect">
            <a:avLst/>
          </a:prstGeom>
          <a:noFill/>
        </p:spPr>
        <p:txBody>
          <a:bodyPr wrap="square" rtlCol="0">
            <a:spAutoFit/>
          </a:bodyPr>
          <a:lstStyle/>
          <a:p>
            <a:r>
              <a:rPr lang="en-US" sz="1400" dirty="0"/>
              <a:t>Read more here: </a:t>
            </a:r>
            <a:r>
              <a:rPr lang="en-US" sz="1400" dirty="0">
                <a:hlinkClick r:id="rId3"/>
              </a:rPr>
              <a:t>https://thesource.metro.net/2018/01/25/agenda-and-preview-of-metro-boards-january-meeting/</a:t>
            </a:r>
            <a:r>
              <a:rPr lang="en-US" sz="1400" dirty="0"/>
              <a:t> </a:t>
            </a:r>
          </a:p>
        </p:txBody>
      </p:sp>
    </p:spTree>
    <p:extLst>
      <p:ext uri="{BB962C8B-B14F-4D97-AF65-F5344CB8AC3E}">
        <p14:creationId xmlns:p14="http://schemas.microsoft.com/office/powerpoint/2010/main" val="38474095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8553A6E-28A2-45C8-9985-C89FB5D59CE5}"/>
              </a:ext>
            </a:extLst>
          </p:cNvPr>
          <p:cNvSpPr>
            <a:spLocks noGrp="1" noChangeArrowheads="1"/>
          </p:cNvSpPr>
          <p:nvPr>
            <p:ph type="title"/>
          </p:nvPr>
        </p:nvSpPr>
        <p:spPr>
          <a:xfrm>
            <a:off x="381000" y="152400"/>
            <a:ext cx="8458200" cy="685800"/>
          </a:xfrm>
        </p:spPr>
        <p:txBody>
          <a:bodyPr/>
          <a:lstStyle/>
          <a:p>
            <a:pPr algn="ctr" eaLnBrk="1" hangingPunct="1"/>
            <a:r>
              <a:rPr lang="en-US" altLang="en-US" sz="2400">
                <a:latin typeface="Verdana" panose="020B0604030504040204" pitchFamily="34" charset="0"/>
              </a:rPr>
              <a:t>Further Reading &amp; Resources on Transit History</a:t>
            </a:r>
          </a:p>
        </p:txBody>
      </p:sp>
      <p:sp>
        <p:nvSpPr>
          <p:cNvPr id="61443" name="Rectangle 4">
            <a:extLst>
              <a:ext uri="{FF2B5EF4-FFF2-40B4-BE49-F238E27FC236}">
                <a16:creationId xmlns:a16="http://schemas.microsoft.com/office/drawing/2014/main" id="{95A42785-FEEB-4153-800F-0005DE983AC4}"/>
              </a:ext>
            </a:extLst>
          </p:cNvPr>
          <p:cNvSpPr>
            <a:spLocks noGrp="1" noChangeArrowheads="1"/>
          </p:cNvSpPr>
          <p:nvPr>
            <p:ph type="body" idx="1"/>
          </p:nvPr>
        </p:nvSpPr>
        <p:spPr>
          <a:xfrm>
            <a:off x="762000" y="1066800"/>
            <a:ext cx="8001000" cy="5257800"/>
          </a:xfrm>
          <a:noFill/>
        </p:spPr>
        <p:txBody>
          <a:bodyPr/>
          <a:lstStyle/>
          <a:p>
            <a:pPr eaLnBrk="1" hangingPunct="1">
              <a:lnSpc>
                <a:spcPct val="80000"/>
              </a:lnSpc>
            </a:pPr>
            <a:r>
              <a:rPr lang="en-US" altLang="en-US" sz="2000" dirty="0" err="1">
                <a:latin typeface="Verdana" panose="020B0604030504040204" pitchFamily="34" charset="0"/>
              </a:rPr>
              <a:t>Railtown</a:t>
            </a:r>
            <a:r>
              <a:rPr lang="en-US" altLang="en-US" sz="2000" dirty="0">
                <a:latin typeface="Verdana" panose="020B0604030504040204" pitchFamily="34" charset="0"/>
              </a:rPr>
              <a:t>: the fight for Los Angeles Metro Rail &amp; the future of the City by Ethan N. Elkind</a:t>
            </a:r>
          </a:p>
          <a:p>
            <a:pPr eaLnBrk="1" hangingPunct="1">
              <a:lnSpc>
                <a:spcPct val="80000"/>
              </a:lnSpc>
            </a:pPr>
            <a:r>
              <a:rPr lang="en-US" altLang="en-US" sz="2000" dirty="0">
                <a:latin typeface="Verdana" panose="020B0604030504040204" pitchFamily="34" charset="0"/>
              </a:rPr>
              <a:t>Los Angeles Railroad Heritage Foundation – </a:t>
            </a:r>
            <a:r>
              <a:rPr lang="en-US" altLang="en-US" sz="2000" dirty="0">
                <a:latin typeface="Verdana" panose="020B0604030504040204" pitchFamily="34" charset="0"/>
                <a:hlinkClick r:id="rId3"/>
              </a:rPr>
              <a:t>http://www/larhf.org</a:t>
            </a:r>
            <a:endParaRPr lang="en-US" altLang="en-US" sz="2000" dirty="0">
              <a:latin typeface="Verdana" panose="020B0604030504040204" pitchFamily="34" charset="0"/>
            </a:endParaRPr>
          </a:p>
          <a:p>
            <a:pPr eaLnBrk="1" hangingPunct="1">
              <a:lnSpc>
                <a:spcPct val="80000"/>
              </a:lnSpc>
            </a:pPr>
            <a:r>
              <a:rPr lang="en-US" altLang="en-US" sz="2000" dirty="0">
                <a:latin typeface="Verdana" panose="020B0604030504040204" pitchFamily="34" charset="0"/>
              </a:rPr>
              <a:t>Pacific Electric Historical Society </a:t>
            </a:r>
            <a:r>
              <a:rPr lang="en-US" altLang="en-US" sz="2000" dirty="0">
                <a:latin typeface="Verdana" panose="020B0604030504040204" pitchFamily="34" charset="0"/>
                <a:hlinkClick r:id="rId4"/>
              </a:rPr>
              <a:t>http://www.pacificelectric.org</a:t>
            </a:r>
            <a:endParaRPr lang="en-US" altLang="en-US" sz="2000" dirty="0">
              <a:latin typeface="Verdana" panose="020B0604030504040204" pitchFamily="34" charset="0"/>
            </a:endParaRPr>
          </a:p>
          <a:p>
            <a:pPr eaLnBrk="1" hangingPunct="1">
              <a:lnSpc>
                <a:spcPct val="80000"/>
              </a:lnSpc>
            </a:pPr>
            <a:r>
              <a:rPr lang="en-US" altLang="en-US" sz="2000" dirty="0">
                <a:latin typeface="Verdana" panose="020B0604030504040204" pitchFamily="34" charset="0"/>
              </a:rPr>
              <a:t>Electric Railway Historical Association – </a:t>
            </a:r>
            <a:r>
              <a:rPr lang="en-US" altLang="en-US" sz="2000" dirty="0">
                <a:latin typeface="Verdana" panose="020B0604030504040204" pitchFamily="34" charset="0"/>
                <a:hlinkClick r:id="rId5"/>
              </a:rPr>
              <a:t>http://www.erha.org</a:t>
            </a:r>
            <a:endParaRPr lang="en-US" altLang="en-US" sz="2000" dirty="0">
              <a:latin typeface="Verdana" panose="020B0604030504040204" pitchFamily="34" charset="0"/>
            </a:endParaRPr>
          </a:p>
          <a:p>
            <a:pPr eaLnBrk="1" hangingPunct="1">
              <a:lnSpc>
                <a:spcPct val="80000"/>
              </a:lnSpc>
            </a:pPr>
            <a:r>
              <a:rPr lang="en-US" altLang="en-US" sz="2000" dirty="0">
                <a:latin typeface="Verdana" panose="020B0604030504040204" pitchFamily="34" charset="0"/>
              </a:rPr>
              <a:t>This Was Pacific Electric - DVD - A documentary film by Tom Eberhardt</a:t>
            </a:r>
          </a:p>
          <a:p>
            <a:pPr eaLnBrk="1" hangingPunct="1">
              <a:lnSpc>
                <a:spcPct val="80000"/>
              </a:lnSpc>
            </a:pPr>
            <a:r>
              <a:rPr lang="en-US" altLang="en-US" sz="2000" dirty="0">
                <a:latin typeface="Verdana" panose="020B0604030504040204" pitchFamily="34" charset="0"/>
              </a:rPr>
              <a:t>Henry E. Huntington and the Creation of Southern California by William B. </a:t>
            </a:r>
            <a:r>
              <a:rPr lang="en-US" altLang="en-US" sz="2000" dirty="0" err="1">
                <a:latin typeface="Verdana" panose="020B0604030504040204" pitchFamily="34" charset="0"/>
              </a:rPr>
              <a:t>Friedricks</a:t>
            </a:r>
            <a:endParaRPr lang="en-US" altLang="en-US" sz="2000" dirty="0">
              <a:latin typeface="Verdana" panose="020B0604030504040204" pitchFamily="34" charset="0"/>
            </a:endParaRPr>
          </a:p>
          <a:p>
            <a:pPr eaLnBrk="1" hangingPunct="1">
              <a:lnSpc>
                <a:spcPct val="80000"/>
              </a:lnSpc>
            </a:pPr>
            <a:r>
              <a:rPr lang="en-US" altLang="en-US" sz="2000" dirty="0">
                <a:latin typeface="Verdana" panose="020B0604030504040204" pitchFamily="34" charset="0"/>
              </a:rPr>
              <a:t>From Railway to Freeway - Pacific Electric and the Motor Coach by Eli Bail.  </a:t>
            </a:r>
          </a:p>
          <a:p>
            <a:pPr eaLnBrk="1" hangingPunct="1">
              <a:lnSpc>
                <a:spcPct val="80000"/>
              </a:lnSpc>
            </a:pPr>
            <a:r>
              <a:rPr lang="en-US" altLang="en-US" sz="2000" dirty="0">
                <a:latin typeface="Verdana" panose="020B0604030504040204" pitchFamily="34" charset="0"/>
              </a:rPr>
              <a:t>Los Angeles &amp; the Automobile by Scott Bottles. </a:t>
            </a:r>
          </a:p>
          <a:p>
            <a:pPr eaLnBrk="1" hangingPunct="1">
              <a:lnSpc>
                <a:spcPct val="80000"/>
              </a:lnSpc>
            </a:pPr>
            <a:r>
              <a:rPr lang="en-US" altLang="en-US" sz="2000" dirty="0">
                <a:latin typeface="Verdana" panose="020B0604030504040204" pitchFamily="34" charset="0"/>
              </a:rPr>
              <a:t>Street Railways and the Growth of Los Angeles by Robert C. Post.</a:t>
            </a:r>
          </a:p>
          <a:p>
            <a:pPr eaLnBrk="1" hangingPunct="1">
              <a:lnSpc>
                <a:spcPct val="80000"/>
              </a:lnSpc>
            </a:pPr>
            <a:r>
              <a:rPr lang="en-US" altLang="en-US" sz="2000" dirty="0">
                <a:latin typeface="Verdana" panose="020B0604030504040204" pitchFamily="34" charset="0"/>
              </a:rPr>
              <a:t>Ride the Big Red Cars: How Trolleys Helped Build Southern California by Spencer Crump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7446A0C3-04BC-45C8-AE59-1BFE1F6315CF}"/>
              </a:ext>
            </a:extLst>
          </p:cNvPr>
          <p:cNvSpPr>
            <a:spLocks noGrp="1" noChangeArrowheads="1"/>
          </p:cNvSpPr>
          <p:nvPr>
            <p:ph type="title"/>
          </p:nvPr>
        </p:nvSpPr>
        <p:spPr/>
        <p:txBody>
          <a:bodyPr/>
          <a:lstStyle/>
          <a:p>
            <a:pPr algn="ctr" eaLnBrk="1" hangingPunct="1"/>
            <a:r>
              <a:rPr lang="en-US" altLang="en-US" sz="2800">
                <a:latin typeface="Verdana" panose="020B0604030504040204" pitchFamily="34" charset="0"/>
              </a:rPr>
              <a:t>End</a:t>
            </a:r>
          </a:p>
        </p:txBody>
      </p:sp>
      <p:pic>
        <p:nvPicPr>
          <p:cNvPr id="63491" name="Picture 5" descr="165455540_2f0c3e5faf">
            <a:extLst>
              <a:ext uri="{FF2B5EF4-FFF2-40B4-BE49-F238E27FC236}">
                <a16:creationId xmlns:a16="http://schemas.microsoft.com/office/drawing/2014/main" id="{161B6078-542C-4B7B-B47A-7FE98FA4E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952500"/>
            <a:ext cx="3733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6">
            <a:extLst>
              <a:ext uri="{FF2B5EF4-FFF2-40B4-BE49-F238E27FC236}">
                <a16:creationId xmlns:a16="http://schemas.microsoft.com/office/drawing/2014/main" id="{EC2FA130-5DF9-4260-8976-743B30B1686E}"/>
              </a:ext>
            </a:extLst>
          </p:cNvPr>
          <p:cNvSpPr txBox="1">
            <a:spLocks noChangeArrowheads="1"/>
          </p:cNvSpPr>
          <p:nvPr/>
        </p:nvSpPr>
        <p:spPr bwMode="auto">
          <a:xfrm>
            <a:off x="2168525" y="5948363"/>
            <a:ext cx="15700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buFontTx/>
              <a:buNone/>
            </a:pPr>
            <a:r>
              <a:rPr lang="en-US" altLang="en-US" sz="1200">
                <a:latin typeface="Times New Roman" panose="02020603050405020304" pitchFamily="18" charset="0"/>
              </a:rPr>
              <a:t>Photo by Fred Camino</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736DF76-445D-440B-B730-8B19D98F6E3E}"/>
              </a:ext>
            </a:extLst>
          </p:cNvPr>
          <p:cNvSpPr>
            <a:spLocks noGrp="1" noChangeArrowheads="1"/>
          </p:cNvSpPr>
          <p:nvPr>
            <p:ph type="title"/>
          </p:nvPr>
        </p:nvSpPr>
        <p:spPr/>
        <p:txBody>
          <a:bodyPr/>
          <a:lstStyle/>
          <a:p>
            <a:pPr eaLnBrk="1" hangingPunct="1"/>
            <a:r>
              <a:rPr lang="en-US" altLang="en-US" sz="2800">
                <a:latin typeface="Verdana" panose="020B0604030504040204" pitchFamily="34" charset="0"/>
              </a:rPr>
              <a:t>Transit’s Family Tree</a:t>
            </a:r>
          </a:p>
        </p:txBody>
      </p:sp>
      <p:pic>
        <p:nvPicPr>
          <p:cNvPr id="11267" name="Picture 3" descr="Family Tree">
            <a:extLst>
              <a:ext uri="{FF2B5EF4-FFF2-40B4-BE49-F238E27FC236}">
                <a16:creationId xmlns:a16="http://schemas.microsoft.com/office/drawing/2014/main" id="{D16F8190-5EB3-4D04-BA66-474018538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B3B3BFE0-9CCB-406A-A87C-873EFD2DB8C3}"/>
              </a:ext>
            </a:extLst>
          </p:cNvPr>
          <p:cNvSpPr txBox="1">
            <a:spLocks noChangeArrowheads="1"/>
          </p:cNvSpPr>
          <p:nvPr/>
        </p:nvSpPr>
        <p:spPr bwMode="auto">
          <a:xfrm>
            <a:off x="5791200" y="1066800"/>
            <a:ext cx="30019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buFontTx/>
              <a:buNone/>
            </a:pPr>
            <a:r>
              <a:rPr lang="en-US" altLang="en-US" sz="1800">
                <a:latin typeface="Verdana" panose="020B0604030504040204" pitchFamily="34" charset="0"/>
              </a:rPr>
              <a:t>Full Version Online:</a:t>
            </a:r>
          </a:p>
          <a:p>
            <a:pPr eaLnBrk="1" hangingPunct="1">
              <a:spcBef>
                <a:spcPct val="0"/>
              </a:spcBef>
              <a:buFontTx/>
              <a:buNone/>
            </a:pPr>
            <a:r>
              <a:rPr lang="en-US" altLang="en-US" sz="1800">
                <a:solidFill>
                  <a:schemeClr val="accent2"/>
                </a:solidFill>
                <a:latin typeface="Verdana" panose="020B0604030504040204" pitchFamily="34" charset="0"/>
                <a:hlinkClick r:id="rId4"/>
              </a:rPr>
              <a:t>Peopleplotr</a:t>
            </a:r>
            <a:r>
              <a:rPr lang="en-US" altLang="en-US" sz="1800">
                <a:solidFill>
                  <a:schemeClr val="accent2"/>
                </a:solidFill>
                <a:latin typeface="Verdana" panose="020B0604030504040204" pitchFamily="34" charset="0"/>
              </a:rPr>
              <a:t> (family tree)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AAB9FAE-0FAA-47C9-8A6C-8659E75FAB20}"/>
              </a:ext>
            </a:extLst>
          </p:cNvPr>
          <p:cNvSpPr>
            <a:spLocks noGrp="1" noChangeArrowheads="1"/>
          </p:cNvSpPr>
          <p:nvPr>
            <p:ph type="title"/>
          </p:nvPr>
        </p:nvSpPr>
        <p:spPr/>
        <p:txBody>
          <a:bodyPr/>
          <a:lstStyle/>
          <a:p>
            <a:pPr eaLnBrk="1" hangingPunct="1"/>
            <a:r>
              <a:rPr lang="en-US" altLang="en-US" sz="3000">
                <a:latin typeface="Verdana" panose="020B0604030504040204" pitchFamily="34" charset="0"/>
              </a:rPr>
              <a:t>Early Years – Horse Drawn – 1870’s</a:t>
            </a:r>
          </a:p>
        </p:txBody>
      </p:sp>
      <p:pic>
        <p:nvPicPr>
          <p:cNvPr id="13315" name="Picture 4" descr="Main_st">
            <a:extLst>
              <a:ext uri="{FF2B5EF4-FFF2-40B4-BE49-F238E27FC236}">
                <a16:creationId xmlns:a16="http://schemas.microsoft.com/office/drawing/2014/main" id="{E2BFA110-534A-4537-9344-C1B8557D2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64008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D41B86A-4C8D-4694-9697-24B2437E69BE}"/>
              </a:ext>
            </a:extLst>
          </p:cNvPr>
          <p:cNvSpPr>
            <a:spLocks noGrp="1" noChangeArrowheads="1"/>
          </p:cNvSpPr>
          <p:nvPr>
            <p:ph type="title"/>
          </p:nvPr>
        </p:nvSpPr>
        <p:spPr/>
        <p:txBody>
          <a:bodyPr/>
          <a:lstStyle/>
          <a:p>
            <a:pPr eaLnBrk="1" hangingPunct="1"/>
            <a:r>
              <a:rPr lang="en-US" altLang="en-US" sz="3200">
                <a:latin typeface="Verdana" panose="020B0604030504040204" pitchFamily="34" charset="0"/>
              </a:rPr>
              <a:t>Early Years – Cable Cars – 1880’s</a:t>
            </a:r>
          </a:p>
        </p:txBody>
      </p:sp>
      <p:sp>
        <p:nvSpPr>
          <p:cNvPr id="15363" name="Rectangle 4">
            <a:extLst>
              <a:ext uri="{FF2B5EF4-FFF2-40B4-BE49-F238E27FC236}">
                <a16:creationId xmlns:a16="http://schemas.microsoft.com/office/drawing/2014/main" id="{0BB2E0C3-CB6F-44EC-92E6-A801EB829995}"/>
              </a:ext>
            </a:extLst>
          </p:cNvPr>
          <p:cNvSpPr>
            <a:spLocks noGrp="1" noChangeArrowheads="1"/>
          </p:cNvSpPr>
          <p:nvPr>
            <p:ph type="body" sz="half" idx="1"/>
          </p:nvPr>
        </p:nvSpPr>
        <p:spPr>
          <a:xfrm>
            <a:off x="381000" y="990600"/>
            <a:ext cx="3808413" cy="4953000"/>
          </a:xfrm>
          <a:noFill/>
        </p:spPr>
        <p:txBody>
          <a:bodyPr/>
          <a:lstStyle/>
          <a:p>
            <a:pPr eaLnBrk="1" hangingPunct="1"/>
            <a:r>
              <a:rPr lang="en-US" altLang="en-US" sz="2000" dirty="0">
                <a:latin typeface="Verdana" panose="020B0604030504040204" pitchFamily="34" charset="0"/>
                <a:ea typeface="Verdana" panose="020B0604030504040204" pitchFamily="34" charset="0"/>
                <a:cs typeface="Times New Roman" panose="02020603050405020304" pitchFamily="18" charset="0"/>
              </a:rPr>
              <a:t>As population and transit use grew in Los Angeles, horse drawn rail cars were quickly replaced with newer technology cable cars.</a:t>
            </a:r>
          </a:p>
          <a:p>
            <a:pPr eaLnBrk="1" hangingPunct="1"/>
            <a:r>
              <a:rPr lang="en-US" altLang="en-US" sz="2000" dirty="0">
                <a:latin typeface="Verdana" panose="020B0604030504040204" pitchFamily="34" charset="0"/>
                <a:ea typeface="Verdana" panose="020B0604030504040204" pitchFamily="34" charset="0"/>
                <a:cs typeface="Times New Roman" panose="02020603050405020304" pitchFamily="18" charset="0"/>
              </a:rPr>
              <a:t>Cable Cars proved highly unreliable operating under the unpaved dirt roads of early Los Angeles, they froze, choked with dirt and gravel when it rained.</a:t>
            </a:r>
          </a:p>
        </p:txBody>
      </p:sp>
      <p:graphicFrame>
        <p:nvGraphicFramePr>
          <p:cNvPr id="15364" name="Object 5">
            <a:extLst>
              <a:ext uri="{FF2B5EF4-FFF2-40B4-BE49-F238E27FC236}">
                <a16:creationId xmlns:a16="http://schemas.microsoft.com/office/drawing/2014/main" id="{1D3F3616-1AA4-4B21-A624-2F6B8A635377}"/>
              </a:ext>
            </a:extLst>
          </p:cNvPr>
          <p:cNvGraphicFramePr>
            <a:graphicFrameLocks noChangeAspect="1"/>
          </p:cNvGraphicFramePr>
          <p:nvPr/>
        </p:nvGraphicFramePr>
        <p:xfrm>
          <a:off x="4572000" y="3505200"/>
          <a:ext cx="4129088" cy="2355850"/>
        </p:xfrm>
        <a:graphic>
          <a:graphicData uri="http://schemas.openxmlformats.org/presentationml/2006/ole">
            <mc:AlternateContent xmlns:mc="http://schemas.openxmlformats.org/markup-compatibility/2006">
              <mc:Choice xmlns:v="urn:schemas-microsoft-com:vml" Requires="v">
                <p:oleObj spid="_x0000_s15382" name="Photo Editor Photo" r:id="rId4" imgW="21834348" imgH="12460439" progId="MSPhotoEd.3">
                  <p:embed/>
                </p:oleObj>
              </mc:Choice>
              <mc:Fallback>
                <p:oleObj name="Photo Editor Photo" r:id="rId4" imgW="21834348" imgH="12460439"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05200"/>
                        <a:ext cx="412908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5" name="Picture 6" descr="lacrc1">
            <a:extLst>
              <a:ext uri="{FF2B5EF4-FFF2-40B4-BE49-F238E27FC236}">
                <a16:creationId xmlns:a16="http://schemas.microsoft.com/office/drawing/2014/main" id="{98BF3D72-F031-4E18-8A4A-772AA9E7B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144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C335388-E384-4E24-B417-F1B187EDA7E8}"/>
              </a:ext>
            </a:extLst>
          </p:cNvPr>
          <p:cNvSpPr>
            <a:spLocks noGrp="1" noChangeArrowheads="1"/>
          </p:cNvSpPr>
          <p:nvPr>
            <p:ph type="title"/>
          </p:nvPr>
        </p:nvSpPr>
        <p:spPr/>
        <p:txBody>
          <a:bodyPr/>
          <a:lstStyle/>
          <a:p>
            <a:pPr eaLnBrk="1" hangingPunct="1"/>
            <a:r>
              <a:rPr lang="en-US" altLang="en-US" sz="3000">
                <a:latin typeface="Verdana" panose="020B0604030504040204" pitchFamily="34" charset="0"/>
              </a:rPr>
              <a:t>Early Years – Electrification – 1890’s</a:t>
            </a:r>
          </a:p>
        </p:txBody>
      </p:sp>
      <p:sp>
        <p:nvSpPr>
          <p:cNvPr id="17411" name="Rectangle 4">
            <a:extLst>
              <a:ext uri="{FF2B5EF4-FFF2-40B4-BE49-F238E27FC236}">
                <a16:creationId xmlns:a16="http://schemas.microsoft.com/office/drawing/2014/main" id="{63CD3A7C-4601-4668-A0CD-437D77B39803}"/>
              </a:ext>
            </a:extLst>
          </p:cNvPr>
          <p:cNvSpPr>
            <a:spLocks noGrp="1" noChangeArrowheads="1"/>
          </p:cNvSpPr>
          <p:nvPr>
            <p:ph type="body" sz="half" idx="1"/>
          </p:nvPr>
        </p:nvSpPr>
        <p:spPr>
          <a:xfrm>
            <a:off x="533400" y="1295400"/>
            <a:ext cx="3808413" cy="4191000"/>
          </a:xfrm>
          <a:noFill/>
        </p:spPr>
        <p:txBody>
          <a:bodyPr/>
          <a:lstStyle/>
          <a:p>
            <a:pPr eaLnBrk="1" hangingPunct="1">
              <a:lnSpc>
                <a:spcPct val="90000"/>
              </a:lnSpc>
            </a:pPr>
            <a:r>
              <a:rPr lang="en-US" altLang="en-US" sz="2400" dirty="0">
                <a:latin typeface="Verdana" panose="020B0604030504040204" pitchFamily="34" charset="0"/>
              </a:rPr>
              <a:t>Better technology, overhead electrically-powered rail cars, allowed the transit system to rapidly consolidate, expand, and create the sprawling Southern California we know today.</a:t>
            </a:r>
          </a:p>
        </p:txBody>
      </p:sp>
      <p:pic>
        <p:nvPicPr>
          <p:cNvPr id="17412" name="Picture 5" descr="L%20A%20Railway%20F%20streetcar%20863">
            <a:extLst>
              <a:ext uri="{FF2B5EF4-FFF2-40B4-BE49-F238E27FC236}">
                <a16:creationId xmlns:a16="http://schemas.microsoft.com/office/drawing/2014/main" id="{AB300A6B-E572-4B4E-8FF7-BADF738BB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27196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Los Angeles Electric Railway">
            <a:extLst>
              <a:ext uri="{FF2B5EF4-FFF2-40B4-BE49-F238E27FC236}">
                <a16:creationId xmlns:a16="http://schemas.microsoft.com/office/drawing/2014/main" id="{99A56AB7-52E5-4F42-9DAC-5411CF36A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63613"/>
            <a:ext cx="42672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5E9E8A8-D8DE-4620-BD1E-AE873D567040}"/>
              </a:ext>
            </a:extLst>
          </p:cNvPr>
          <p:cNvSpPr>
            <a:spLocks noGrp="1" noChangeArrowheads="1"/>
          </p:cNvSpPr>
          <p:nvPr>
            <p:ph type="title"/>
          </p:nvPr>
        </p:nvSpPr>
        <p:spPr>
          <a:noFill/>
        </p:spPr>
        <p:txBody>
          <a:bodyPr/>
          <a:lstStyle/>
          <a:p>
            <a:pPr eaLnBrk="1" hangingPunct="1"/>
            <a:r>
              <a:rPr lang="en-US" altLang="en-US" sz="3200">
                <a:latin typeface="Verdana" panose="020B0604030504040204" pitchFamily="34" charset="0"/>
              </a:rPr>
              <a:t>Pacific Electric (1898-1953)</a:t>
            </a:r>
          </a:p>
        </p:txBody>
      </p:sp>
      <p:sp>
        <p:nvSpPr>
          <p:cNvPr id="19459" name="Rectangle 13">
            <a:extLst>
              <a:ext uri="{FF2B5EF4-FFF2-40B4-BE49-F238E27FC236}">
                <a16:creationId xmlns:a16="http://schemas.microsoft.com/office/drawing/2014/main" id="{AFBAC3E4-68EF-466F-BB42-A42A420EE8D6}"/>
              </a:ext>
            </a:extLst>
          </p:cNvPr>
          <p:cNvSpPr>
            <a:spLocks noChangeArrowheads="1"/>
          </p:cNvSpPr>
          <p:nvPr/>
        </p:nvSpPr>
        <p:spPr bwMode="auto">
          <a:xfrm>
            <a:off x="1862138" y="1152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buFontTx/>
              <a:buNone/>
            </a:pPr>
            <a:endParaRPr lang="en-US" altLang="en-US" sz="3400">
              <a:latin typeface="Times New Roman" panose="02020603050405020304" pitchFamily="18" charset="0"/>
            </a:endParaRPr>
          </a:p>
        </p:txBody>
      </p:sp>
      <p:sp>
        <p:nvSpPr>
          <p:cNvPr id="19460" name="Text Box 14">
            <a:extLst>
              <a:ext uri="{FF2B5EF4-FFF2-40B4-BE49-F238E27FC236}">
                <a16:creationId xmlns:a16="http://schemas.microsoft.com/office/drawing/2014/main" id="{ED6A1561-6EC0-41D2-AA78-3A10E681EB38}"/>
              </a:ext>
            </a:extLst>
          </p:cNvPr>
          <p:cNvSpPr txBox="1">
            <a:spLocks noChangeArrowheads="1"/>
          </p:cNvSpPr>
          <p:nvPr/>
        </p:nvSpPr>
        <p:spPr bwMode="auto">
          <a:xfrm>
            <a:off x="304800" y="3733800"/>
            <a:ext cx="8534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pPr>
            <a:r>
              <a:rPr lang="en-US" altLang="en-US" sz="1600" dirty="0">
                <a:latin typeface="Verdana" panose="020B0604030504040204" pitchFamily="34" charset="0"/>
              </a:rPr>
              <a:t> </a:t>
            </a:r>
            <a:r>
              <a:rPr lang="en-US" altLang="en-US" sz="1600" b="1" dirty="0">
                <a:latin typeface="Verdana" panose="020B0604030504040204" pitchFamily="34" charset="0"/>
              </a:rPr>
              <a:t>Made concept of suburbia possible. Connected the suburbs and the city center, served Los Angeles, San Bernardino, Riverside and Orange Counties, also ran some connecting buses and open top double decker buses on Wilshire Boulevard.</a:t>
            </a:r>
          </a:p>
          <a:p>
            <a:pPr eaLnBrk="1" hangingPunct="1">
              <a:spcBef>
                <a:spcPct val="0"/>
              </a:spcBef>
            </a:pPr>
            <a:r>
              <a:rPr lang="en-US" altLang="en-US" sz="1600" b="1" dirty="0">
                <a:latin typeface="Verdana" panose="020B0604030504040204" pitchFamily="34" charset="0"/>
              </a:rPr>
              <a:t>  Peak number of rail lines in 1925, peak ridership in 1923, and again during WWII due to rationing.</a:t>
            </a:r>
          </a:p>
          <a:p>
            <a:pPr eaLnBrk="1" hangingPunct="1">
              <a:spcBef>
                <a:spcPct val="0"/>
              </a:spcBef>
            </a:pPr>
            <a:r>
              <a:rPr lang="en-US" altLang="en-US" sz="1600" b="1" dirty="0">
                <a:latin typeface="Verdana" panose="020B0604030504040204" pitchFamily="34" charset="0"/>
              </a:rPr>
              <a:t>  It was the electric “Metrolink” commuter rail of its day, only much more extensive with 1,100 track miles, up to 2,700 trains a day, and multiple hubs.</a:t>
            </a:r>
          </a:p>
        </p:txBody>
      </p:sp>
      <p:pic>
        <p:nvPicPr>
          <p:cNvPr id="19462" name="Picture 6" descr="Burbank term  PE19550619GB-Or Gr Glenoaks C AKW">
            <a:extLst>
              <a:ext uri="{FF2B5EF4-FFF2-40B4-BE49-F238E27FC236}">
                <a16:creationId xmlns:a16="http://schemas.microsoft.com/office/drawing/2014/main" id="{914F43C3-7518-4128-919C-81574B878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38213"/>
            <a:ext cx="4191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D1375EA-7E08-49FA-AD9D-F5E5BA967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648" y="938213"/>
            <a:ext cx="3955409" cy="288544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AB82B32-2204-48CF-B81B-6E7F7EB8AB8E}"/>
              </a:ext>
            </a:extLst>
          </p:cNvPr>
          <p:cNvSpPr>
            <a:spLocks noGrp="1" noChangeArrowheads="1"/>
          </p:cNvSpPr>
          <p:nvPr>
            <p:ph type="title"/>
          </p:nvPr>
        </p:nvSpPr>
        <p:spPr/>
        <p:txBody>
          <a:bodyPr/>
          <a:lstStyle/>
          <a:p>
            <a:pPr eaLnBrk="1" hangingPunct="1"/>
            <a:r>
              <a:rPr lang="en-US" altLang="en-US" sz="3200" dirty="0">
                <a:latin typeface="Verdana" panose="020B0604030504040204" pitchFamily="34" charset="0"/>
              </a:rPr>
              <a:t>Los Angeles Railway (1895-1945)</a:t>
            </a:r>
          </a:p>
        </p:txBody>
      </p:sp>
      <p:pic>
        <p:nvPicPr>
          <p:cNvPr id="24579" name="Picture 8" descr="P line">
            <a:extLst>
              <a:ext uri="{FF2B5EF4-FFF2-40B4-BE49-F238E27FC236}">
                <a16:creationId xmlns:a16="http://schemas.microsoft.com/office/drawing/2014/main" id="{B0331AC4-2D43-4919-AF65-55680CFCC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4267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9" descr="8 Car 1328 at 54th &amp; Crenshaw 5-7-55 AKW">
            <a:extLst>
              <a:ext uri="{FF2B5EF4-FFF2-40B4-BE49-F238E27FC236}">
                <a16:creationId xmlns:a16="http://schemas.microsoft.com/office/drawing/2014/main" id="{16669472-EDA9-4883-B23F-DDD8003D8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14400"/>
            <a:ext cx="42672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10">
            <a:extLst>
              <a:ext uri="{FF2B5EF4-FFF2-40B4-BE49-F238E27FC236}">
                <a16:creationId xmlns:a16="http://schemas.microsoft.com/office/drawing/2014/main" id="{009CDDFB-E7B3-4DA3-AB65-BD6B54E89F93}"/>
              </a:ext>
            </a:extLst>
          </p:cNvPr>
          <p:cNvSpPr txBox="1">
            <a:spLocks noChangeArrowheads="1"/>
          </p:cNvSpPr>
          <p:nvPr/>
        </p:nvSpPr>
        <p:spPr bwMode="auto">
          <a:xfrm>
            <a:off x="990600" y="3886200"/>
            <a:ext cx="79248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ScalaSansLF-Bold" panose="02000503060000020004" pitchFamily="2" charset="0"/>
              </a:defRPr>
            </a:lvl1pPr>
            <a:lvl2pPr marL="742950" indent="-285750">
              <a:spcBef>
                <a:spcPct val="20000"/>
              </a:spcBef>
              <a:buChar char="–"/>
              <a:defRPr sz="2800">
                <a:solidFill>
                  <a:schemeClr val="tx1"/>
                </a:solidFill>
                <a:latin typeface="ScalaSansLF-Bold" panose="02000503060000020004" pitchFamily="2" charset="0"/>
              </a:defRPr>
            </a:lvl2pPr>
            <a:lvl3pPr marL="1143000" indent="-228600">
              <a:spcBef>
                <a:spcPct val="20000"/>
              </a:spcBef>
              <a:buChar char="•"/>
              <a:defRPr sz="2400">
                <a:solidFill>
                  <a:schemeClr val="tx1"/>
                </a:solidFill>
                <a:latin typeface="ScalaSansLF-Bold" panose="02000503060000020004" pitchFamily="2" charset="0"/>
              </a:defRPr>
            </a:lvl3pPr>
            <a:lvl4pPr marL="1600200" indent="-228600">
              <a:spcBef>
                <a:spcPct val="20000"/>
              </a:spcBef>
              <a:buChar char="–"/>
              <a:defRPr sz="2000">
                <a:solidFill>
                  <a:schemeClr val="tx1"/>
                </a:solidFill>
                <a:latin typeface="ScalaSansLF-Bold" panose="02000503060000020004" pitchFamily="2" charset="0"/>
              </a:defRPr>
            </a:lvl4pPr>
            <a:lvl5pPr marL="2057400" indent="-228600">
              <a:spcBef>
                <a:spcPct val="20000"/>
              </a:spcBef>
              <a:buChar char="»"/>
              <a:defRPr sz="1600">
                <a:solidFill>
                  <a:schemeClr val="tx1"/>
                </a:solidFill>
                <a:latin typeface="ScalaSansLF-Bold" panose="02000503060000020004" pitchFamily="2" charset="0"/>
              </a:defRPr>
            </a:lvl5pPr>
            <a:lvl6pPr marL="2514600" indent="-228600" eaLnBrk="0" fontAlgn="base" hangingPunct="0">
              <a:spcBef>
                <a:spcPct val="20000"/>
              </a:spcBef>
              <a:spcAft>
                <a:spcPct val="0"/>
              </a:spcAft>
              <a:buChar char="»"/>
              <a:defRPr sz="1600">
                <a:solidFill>
                  <a:schemeClr val="tx1"/>
                </a:solidFill>
                <a:latin typeface="ScalaSansLF-Bold" panose="02000503060000020004" pitchFamily="2" charset="0"/>
              </a:defRPr>
            </a:lvl6pPr>
            <a:lvl7pPr marL="2971800" indent="-228600" eaLnBrk="0" fontAlgn="base" hangingPunct="0">
              <a:spcBef>
                <a:spcPct val="20000"/>
              </a:spcBef>
              <a:spcAft>
                <a:spcPct val="0"/>
              </a:spcAft>
              <a:buChar char="»"/>
              <a:defRPr sz="1600">
                <a:solidFill>
                  <a:schemeClr val="tx1"/>
                </a:solidFill>
                <a:latin typeface="ScalaSansLF-Bold" panose="02000503060000020004" pitchFamily="2" charset="0"/>
              </a:defRPr>
            </a:lvl7pPr>
            <a:lvl8pPr marL="3429000" indent="-228600" eaLnBrk="0" fontAlgn="base" hangingPunct="0">
              <a:spcBef>
                <a:spcPct val="20000"/>
              </a:spcBef>
              <a:spcAft>
                <a:spcPct val="0"/>
              </a:spcAft>
              <a:buChar char="»"/>
              <a:defRPr sz="1600">
                <a:solidFill>
                  <a:schemeClr val="tx1"/>
                </a:solidFill>
                <a:latin typeface="ScalaSansLF-Bold" panose="02000503060000020004" pitchFamily="2" charset="0"/>
              </a:defRPr>
            </a:lvl8pPr>
            <a:lvl9pPr marL="3886200" indent="-228600" eaLnBrk="0" fontAlgn="base" hangingPunct="0">
              <a:spcBef>
                <a:spcPct val="20000"/>
              </a:spcBef>
              <a:spcAft>
                <a:spcPct val="0"/>
              </a:spcAft>
              <a:buChar char="»"/>
              <a:defRPr sz="1600">
                <a:solidFill>
                  <a:schemeClr val="tx1"/>
                </a:solidFill>
                <a:latin typeface="ScalaSansLF-Bold" panose="02000503060000020004" pitchFamily="2" charset="0"/>
              </a:defRPr>
            </a:lvl9pPr>
          </a:lstStyle>
          <a:p>
            <a:pPr eaLnBrk="1" hangingPunct="1">
              <a:spcBef>
                <a:spcPct val="0"/>
              </a:spcBef>
            </a:pPr>
            <a:r>
              <a:rPr lang="en-US" altLang="en-US" sz="1600" b="1">
                <a:latin typeface="Verdana" panose="020B0604030504040204" pitchFamily="34" charset="0"/>
              </a:rPr>
              <a:t> Operated in the center of city streets, connecting points north, south, east and west with downtown Los Angeles, Pacific Electric and other transit service providers. </a:t>
            </a:r>
          </a:p>
          <a:p>
            <a:pPr eaLnBrk="1" hangingPunct="1">
              <a:spcBef>
                <a:spcPct val="0"/>
              </a:spcBef>
            </a:pPr>
            <a:r>
              <a:rPr lang="en-US" altLang="en-US" sz="1600" b="1">
                <a:latin typeface="Verdana" panose="020B0604030504040204" pitchFamily="34" charset="0"/>
              </a:rPr>
              <a:t> Peak number of lines around 1925, peak ridership during WWII, 742 streetcars and about 650 track miles, also operated motorbuses and electric trolley buses. </a:t>
            </a:r>
          </a:p>
          <a:p>
            <a:pPr eaLnBrk="1" hangingPunct="1">
              <a:spcBef>
                <a:spcPct val="0"/>
              </a:spcBef>
            </a:pPr>
            <a:r>
              <a:rPr lang="en-US" altLang="en-US" sz="1600" b="1">
                <a:latin typeface="Verdana" panose="020B0604030504040204" pitchFamily="34" charset="0"/>
              </a:rPr>
              <a:t> Known as the “Yellow Cars”. Grandfather of today’s urban bus system. Largely forgotten and frequently confused with Pacific Electric. Owned by Henry Huntington &amp; Estate 1911 until 1945.</a:t>
            </a:r>
          </a:p>
        </p:txBody>
      </p:sp>
    </p:spTree>
  </p:cSld>
  <p:clrMapOvr>
    <a:masterClrMapping/>
  </p:clrMapOvr>
  <p:transition/>
</p:sld>
</file>

<file path=ppt/theme/theme1.xml><?xml version="1.0" encoding="utf-8"?>
<a:theme xmlns:a="http://schemas.openxmlformats.org/drawingml/2006/main" name="Default Design">
  <a:themeElements>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Default Design">
      <a:majorFont>
        <a:latin typeface="ScalaSansLF-Bold"/>
        <a:ea typeface=""/>
        <a:cs typeface=""/>
      </a:majorFont>
      <a:minorFont>
        <a:latin typeface="ScalaSansLF-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3366FF"/>
        </a:lt1>
        <a:dk2>
          <a:srgbClr val="000000"/>
        </a:dk2>
        <a:lt2>
          <a:srgbClr val="808080"/>
        </a:lt2>
        <a:accent1>
          <a:srgbClr val="00CC99"/>
        </a:accent1>
        <a:accent2>
          <a:srgbClr val="3333CC"/>
        </a:accent2>
        <a:accent3>
          <a:srgbClr val="ADB8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DDDDDD"/>
        </a:lt1>
        <a:dk2>
          <a:srgbClr val="000000"/>
        </a:dk2>
        <a:lt2>
          <a:srgbClr val="808080"/>
        </a:lt2>
        <a:accent1>
          <a:srgbClr val="00CC99"/>
        </a:accent1>
        <a:accent2>
          <a:srgbClr val="3333CC"/>
        </a:accent2>
        <a:accent3>
          <a:srgbClr val="EBEBEB"/>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29670</TotalTime>
  <Words>4262</Words>
  <Application>Microsoft Office PowerPoint</Application>
  <PresentationFormat>Letter Paper (8.5x11 in)</PresentationFormat>
  <Paragraphs>311</Paragraphs>
  <Slides>39</Slides>
  <Notes>26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9" baseType="lpstr">
      <vt:lpstr>Arial</vt:lpstr>
      <vt:lpstr>ScalaSans-Bold</vt:lpstr>
      <vt:lpstr>ScalaSansLF-Bold</vt:lpstr>
      <vt:lpstr>ScalaSansLF-Regular</vt:lpstr>
      <vt:lpstr>ScalaSans-Regular</vt:lpstr>
      <vt:lpstr>Times New Roman</vt:lpstr>
      <vt:lpstr>Verdana</vt:lpstr>
      <vt:lpstr>Default Design</vt:lpstr>
      <vt:lpstr>Photo Editor Photo</vt:lpstr>
      <vt:lpstr>Worksheet</vt:lpstr>
      <vt:lpstr>Los Angeles Transit &amp;    Transportation History -  Glendora Edition  </vt:lpstr>
      <vt:lpstr>Transportation Research Library &amp; Archive </vt:lpstr>
      <vt:lpstr>Accessing the Transportation Research Library, Archive &amp; Records</vt:lpstr>
      <vt:lpstr>Transit’s Family Tree</vt:lpstr>
      <vt:lpstr>Early Years – Horse Drawn – 1870’s</vt:lpstr>
      <vt:lpstr>Early Years – Cable Cars – 1880’s</vt:lpstr>
      <vt:lpstr>Early Years – Electrification – 1890’s</vt:lpstr>
      <vt:lpstr>Pacific Electric (1898-1953)</vt:lpstr>
      <vt:lpstr>Los Angeles Railway (1895-1945)</vt:lpstr>
      <vt:lpstr>Map of the Los Angeles Railway Streetcar System in the 1930’s. Laid out a footprint that morphed into today’s bus transit system.  Oldest continuously operating bus line, Western Avenue (north-south). Opened in August 1923, followed by Wilshire Blvd (east-west).  </vt:lpstr>
      <vt:lpstr>Pacific Electric in Glendora</vt:lpstr>
      <vt:lpstr>Pacific Electric in Glendora</vt:lpstr>
      <vt:lpstr>Pacific Electric in Glendora</vt:lpstr>
      <vt:lpstr>Pacific Electric in Glendora</vt:lpstr>
      <vt:lpstr>Pacific Electric in Glendora </vt:lpstr>
      <vt:lpstr>Why did rail service go away?</vt:lpstr>
      <vt:lpstr>Influences:1939 New York Worlds Fair –  GM’s 1939 Futurama Exhibit</vt:lpstr>
      <vt:lpstr>Los Angeles Metropolitan Transit Authority (1951-1964)</vt:lpstr>
      <vt:lpstr>Rail lines still operating in 1958:</vt:lpstr>
      <vt:lpstr>Los Angeles Metropolitan Transit Authority (1951-1964)</vt:lpstr>
      <vt:lpstr>Los Angeles Metropolitan Transit Authority (1951-1964)</vt:lpstr>
      <vt:lpstr>Southern California Rapid Transit District  (1964-1993)</vt:lpstr>
      <vt:lpstr>Southern California Rapid Transit District (1964-1993)</vt:lpstr>
      <vt:lpstr>Southern California Rapid Transit District (1964-1993)</vt:lpstr>
      <vt:lpstr>Southern California Rapid Transit District (1964-1993)</vt:lpstr>
      <vt:lpstr>Los Angeles County Transportation Commission (1977-1993)</vt:lpstr>
      <vt:lpstr>Los Angeles County Transportation Commission (1977-1993)</vt:lpstr>
      <vt:lpstr>Merging Transit with Transportation</vt:lpstr>
      <vt:lpstr>November 2008 – Measure R</vt:lpstr>
      <vt:lpstr>History of L.A. County Ballot Initiatives</vt:lpstr>
      <vt:lpstr>Path to the Foothill Gold Line Project</vt:lpstr>
      <vt:lpstr>Path to the Foothill Gold Line Project</vt:lpstr>
      <vt:lpstr>Multi-modal Transportation System</vt:lpstr>
      <vt:lpstr>Metro’s Transit System</vt:lpstr>
      <vt:lpstr>Growing rail network, improved highway network,  and funds for many more transportation system improvements over 30 years.</vt:lpstr>
      <vt:lpstr>Community Optimism for the future</vt:lpstr>
      <vt:lpstr>Metro’s Draft 28 by 2028</vt:lpstr>
      <vt:lpstr>Further Reading &amp; Resources on Transit History</vt:lpstr>
      <vt:lpstr>End</vt:lpstr>
    </vt:vector>
  </TitlesOfParts>
  <Company>LACMTA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HuntingtonLibrary</dc:title>
  <dc:subject>New Mass Transit Plans - Los Angeles 1951 to the Present</dc:subject>
  <dc:creator>Matthew Barrett</dc:creator>
  <cp:lastModifiedBy>Barrett, Matthew</cp:lastModifiedBy>
  <cp:revision>598</cp:revision>
  <cp:lastPrinted>2004-12-22T20:19:51Z</cp:lastPrinted>
  <dcterms:created xsi:type="dcterms:W3CDTF">2002-04-26T17:42:11Z</dcterms:created>
  <dcterms:modified xsi:type="dcterms:W3CDTF">2018-09-22T20:37:55Z</dcterms:modified>
</cp:coreProperties>
</file>