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04" d="100"/>
          <a:sy n="104" d="100"/>
        </p:scale>
        <p:origin x="144" y="33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12/12/2018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12/12/2018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12/12/2018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12/12/2018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12/12/2018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12/12/2018</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arrettm@metro.net"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records.metro.net/" TargetMode="External"/><Relationship Id="rId2" Type="http://schemas.openxmlformats.org/officeDocument/2006/relationships/hyperlink" Target="https://librarycat.metro.net/"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hyperlink" Target="mailto:PurpleLineExt@metro.net"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hyperlink" Target="mailto:RMC@metro.net" TargetMode="External"/><Relationship Id="rId3" Type="http://schemas.openxmlformats.org/officeDocument/2006/relationships/hyperlink" Target="https://lacmta.sharepoint.com/sites/MyMetro/AdminPolicies/Policies/Legal%20Holds%20GEN%2056.pdf" TargetMode="External"/><Relationship Id="rId7" Type="http://schemas.openxmlformats.org/officeDocument/2006/relationships/hyperlink" Target="https://leginfo.legislature.ca.gov/faces/codes_displayText.xhtml?lawCode=GOV&amp;division=7.&amp;title=1.&amp;part=&amp;chapter=3.5.&amp;article=1" TargetMode="External"/><Relationship Id="rId2" Type="http://schemas.openxmlformats.org/officeDocument/2006/relationships/hyperlink" Target="https://lacmta.sharepoint.com/sites/MyMetro/AdminPolicies/Policies/Records%20Management%20GEN%208.pdf" TargetMode="External"/><Relationship Id="rId1" Type="http://schemas.openxmlformats.org/officeDocument/2006/relationships/slideLayout" Target="../slideLayouts/slideLayout6.xml"/><Relationship Id="rId6" Type="http://schemas.openxmlformats.org/officeDocument/2006/relationships/hyperlink" Target="https://training.metroconnect.net/" TargetMode="External"/><Relationship Id="rId5" Type="http://schemas.openxmlformats.org/officeDocument/2006/relationships/hyperlink" Target="https://records.metro.net/" TargetMode="External"/><Relationship Id="rId4" Type="http://schemas.openxmlformats.org/officeDocument/2006/relationships/hyperlink" Target="https://lacmta.sharepoint.com/sites/MyMetro/AdminPolicies/Policies/Public%20Document%20Disclosure%20Requests%20GEN%2012.pdf" TargetMode="External"/><Relationship Id="rId9" Type="http://schemas.openxmlformats.org/officeDocument/2006/relationships/hyperlink" Target="mailto:parisej@metro.net"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tro.net/boardarchive" TargetMode="External"/><Relationship Id="rId2" Type="http://schemas.openxmlformats.org/officeDocument/2006/relationships/hyperlink" Target="https://boardagendas.metro.net/" TargetMode="External"/><Relationship Id="rId1" Type="http://schemas.openxmlformats.org/officeDocument/2006/relationships/slideLayout" Target="../slideLayouts/slideLayout6.xml"/><Relationship Id="rId5" Type="http://schemas.openxmlformats.org/officeDocument/2006/relationships/hyperlink" Target="http://boardarchives.metro.net/BoardBox/" TargetMode="External"/><Relationship Id="rId4" Type="http://schemas.openxmlformats.org/officeDocument/2006/relationships/hyperlink" Target="http://metroprimaryresources.info/metro-board-box-misc-correspondence-search/"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mailto:auricchion@metro.net" TargetMode="External"/><Relationship Id="rId3" Type="http://schemas.openxmlformats.org/officeDocument/2006/relationships/hyperlink" Target="https://www.metroprimaryresources.info/" TargetMode="External"/><Relationship Id="rId7" Type="http://schemas.openxmlformats.org/officeDocument/2006/relationships/hyperlink" Target="mailto:bicknellk@metro.net" TargetMode="External"/><Relationship Id="rId2" Type="http://schemas.openxmlformats.org/officeDocument/2006/relationships/hyperlink" Target="https://headlines.metroprimaryresources.info/" TargetMode="External"/><Relationship Id="rId1" Type="http://schemas.openxmlformats.org/officeDocument/2006/relationships/slideLayout" Target="../slideLayouts/slideLayout6.xml"/><Relationship Id="rId6" Type="http://schemas.openxmlformats.org/officeDocument/2006/relationships/hyperlink" Target="mailto:barrettm@metro.net" TargetMode="External"/><Relationship Id="rId5" Type="http://schemas.openxmlformats.org/officeDocument/2006/relationships/hyperlink" Target="https://trid.trb.org/" TargetMode="External"/><Relationship Id="rId4" Type="http://schemas.openxmlformats.org/officeDocument/2006/relationships/hyperlink" Target="https://librarycat.metro.net/" TargetMode="External"/><Relationship Id="rId9" Type="http://schemas.openxmlformats.org/officeDocument/2006/relationships/hyperlink" Target="mailto:saccom@metro.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1D2D2-A62D-4295-BC8D-80385EE3F395}"/>
              </a:ext>
            </a:extLst>
          </p:cNvPr>
          <p:cNvSpPr>
            <a:spLocks noGrp="1"/>
          </p:cNvSpPr>
          <p:nvPr>
            <p:ph type="ctrTitle"/>
          </p:nvPr>
        </p:nvSpPr>
        <p:spPr/>
        <p:txBody>
          <a:bodyPr/>
          <a:lstStyle/>
          <a:p>
            <a:r>
              <a:rPr lang="en-US" dirty="0"/>
              <a:t>Research Library, Archive &amp; Records Management</a:t>
            </a:r>
          </a:p>
        </p:txBody>
      </p:sp>
      <p:sp>
        <p:nvSpPr>
          <p:cNvPr id="3" name="Subtitle 2">
            <a:extLst>
              <a:ext uri="{FF2B5EF4-FFF2-40B4-BE49-F238E27FC236}">
                <a16:creationId xmlns:a16="http://schemas.microsoft.com/office/drawing/2014/main" id="{08AD0904-D2C7-4E91-A885-AE844CB0FF49}"/>
              </a:ext>
            </a:extLst>
          </p:cNvPr>
          <p:cNvSpPr>
            <a:spLocks noGrp="1"/>
          </p:cNvSpPr>
          <p:nvPr>
            <p:ph type="subTitle" idx="1"/>
          </p:nvPr>
        </p:nvSpPr>
        <p:spPr/>
        <p:txBody>
          <a:bodyPr/>
          <a:lstStyle/>
          <a:p>
            <a:r>
              <a:rPr lang="en-US" dirty="0"/>
              <a:t>Matthew Barrett, Director</a:t>
            </a:r>
          </a:p>
          <a:p>
            <a:r>
              <a:rPr lang="en-US" dirty="0">
                <a:hlinkClick r:id="rId2"/>
              </a:rPr>
              <a:t>barrettm@metro.net</a:t>
            </a:r>
            <a:r>
              <a:rPr lang="en-US" dirty="0"/>
              <a:t> x27444</a:t>
            </a:r>
          </a:p>
        </p:txBody>
      </p:sp>
    </p:spTree>
    <p:extLst>
      <p:ext uri="{BB962C8B-B14F-4D97-AF65-F5344CB8AC3E}">
        <p14:creationId xmlns:p14="http://schemas.microsoft.com/office/powerpoint/2010/main" val="11906361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40E40-0795-41CD-93DB-5D071DF56DDF}"/>
              </a:ext>
            </a:extLst>
          </p:cNvPr>
          <p:cNvSpPr>
            <a:spLocks noGrp="1"/>
          </p:cNvSpPr>
          <p:nvPr>
            <p:ph type="title"/>
          </p:nvPr>
        </p:nvSpPr>
        <p:spPr/>
        <p:txBody>
          <a:bodyPr/>
          <a:lstStyle/>
          <a:p>
            <a:r>
              <a:rPr lang="en-US" dirty="0"/>
              <a:t>Records Management Repositories</a:t>
            </a:r>
          </a:p>
        </p:txBody>
      </p:sp>
      <p:sp>
        <p:nvSpPr>
          <p:cNvPr id="3" name="TextBox 2">
            <a:extLst>
              <a:ext uri="{FF2B5EF4-FFF2-40B4-BE49-F238E27FC236}">
                <a16:creationId xmlns:a16="http://schemas.microsoft.com/office/drawing/2014/main" id="{AEB93061-8F77-49F1-8459-C2778FC4EA51}"/>
              </a:ext>
            </a:extLst>
          </p:cNvPr>
          <p:cNvSpPr txBox="1"/>
          <p:nvPr/>
        </p:nvSpPr>
        <p:spPr>
          <a:xfrm>
            <a:off x="729842" y="1871580"/>
            <a:ext cx="11208313" cy="3416320"/>
          </a:xfrm>
          <a:prstGeom prst="rect">
            <a:avLst/>
          </a:prstGeom>
          <a:noFill/>
        </p:spPr>
        <p:txBody>
          <a:bodyPr wrap="square" rtlCol="0">
            <a:spAutoFit/>
          </a:bodyPr>
          <a:lstStyle/>
          <a:p>
            <a:pPr marL="342900" indent="-342900">
              <a:buFont typeface="Arial" panose="020B0604020202020204" pitchFamily="34" charset="0"/>
              <a:buChar char="•"/>
            </a:pPr>
            <a:r>
              <a:rPr lang="en-US" sz="2400" dirty="0"/>
              <a:t>Metro.net is a repository of </a:t>
            </a:r>
            <a:r>
              <a:rPr lang="en-US" sz="2400" i="1" dirty="0"/>
              <a:t>public convenience</a:t>
            </a:r>
            <a:r>
              <a:rPr lang="en-US" sz="2400" dirty="0"/>
              <a:t>, not a records management system, shortest lifespan for Metro’s publications – records schedule has no influence on it.</a:t>
            </a:r>
          </a:p>
          <a:p>
            <a:pPr marL="342900" indent="-342900">
              <a:buFont typeface="Arial" panose="020B0604020202020204" pitchFamily="34" charset="0"/>
              <a:buChar char="•"/>
            </a:pPr>
            <a:r>
              <a:rPr lang="en-US" sz="2400" dirty="0"/>
              <a:t>Transportation Research Library – </a:t>
            </a:r>
            <a:r>
              <a:rPr lang="en-US" sz="2400" dirty="0">
                <a:hlinkClick r:id="rId2"/>
              </a:rPr>
              <a:t>https://librarycat.metro.net</a:t>
            </a:r>
            <a:r>
              <a:rPr lang="en-US" sz="2400" dirty="0"/>
              <a:t> also not a records management system, but information lifespan is as long or longer than Records Management, also has supporting standards, reports, manuals, policies, etc.</a:t>
            </a:r>
          </a:p>
          <a:p>
            <a:pPr marL="342900" indent="-342900">
              <a:buFont typeface="Arial" panose="020B0604020202020204" pitchFamily="34" charset="0"/>
              <a:buChar char="•"/>
            </a:pPr>
            <a:r>
              <a:rPr lang="en-US" sz="2400" dirty="0"/>
              <a:t>Records Management Center – The official repository of Metro’s records, based on the Board adopted Records Retention Schedules and Gen 8 Records Policy. Oracle database for digital, Iron Mountain for paper, </a:t>
            </a:r>
            <a:r>
              <a:rPr lang="en-US" sz="2400" dirty="0">
                <a:hlinkClick r:id="rId3"/>
              </a:rPr>
              <a:t>https://records.metro.net</a:t>
            </a:r>
            <a:r>
              <a:rPr lang="en-US" sz="2400" dirty="0"/>
              <a:t> for California Public Records Act (CA’s version of FOIA) requests.</a:t>
            </a:r>
          </a:p>
        </p:txBody>
      </p:sp>
      <p:pic>
        <p:nvPicPr>
          <p:cNvPr id="4" name="Picture 3">
            <a:extLst>
              <a:ext uri="{FF2B5EF4-FFF2-40B4-BE49-F238E27FC236}">
                <a16:creationId xmlns:a16="http://schemas.microsoft.com/office/drawing/2014/main" id="{8B0B755B-AF77-4401-935E-009A8C42EE77}"/>
              </a:ext>
            </a:extLst>
          </p:cNvPr>
          <p:cNvPicPr>
            <a:picLocks noChangeAspect="1"/>
          </p:cNvPicPr>
          <p:nvPr/>
        </p:nvPicPr>
        <p:blipFill>
          <a:blip r:embed="rId4"/>
          <a:stretch>
            <a:fillRect/>
          </a:stretch>
        </p:blipFill>
        <p:spPr>
          <a:xfrm>
            <a:off x="5741912" y="5175840"/>
            <a:ext cx="5720246" cy="1170430"/>
          </a:xfrm>
          <a:prstGeom prst="rect">
            <a:avLst/>
          </a:prstGeom>
        </p:spPr>
      </p:pic>
      <p:pic>
        <p:nvPicPr>
          <p:cNvPr id="5" name="Picture 4">
            <a:extLst>
              <a:ext uri="{FF2B5EF4-FFF2-40B4-BE49-F238E27FC236}">
                <a16:creationId xmlns:a16="http://schemas.microsoft.com/office/drawing/2014/main" id="{7E28C6AD-7F48-4BD0-8081-FB88C9EDAF22}"/>
              </a:ext>
            </a:extLst>
          </p:cNvPr>
          <p:cNvPicPr>
            <a:picLocks noChangeAspect="1"/>
          </p:cNvPicPr>
          <p:nvPr/>
        </p:nvPicPr>
        <p:blipFill>
          <a:blip r:embed="rId5"/>
          <a:stretch>
            <a:fillRect/>
          </a:stretch>
        </p:blipFill>
        <p:spPr>
          <a:xfrm>
            <a:off x="1024128" y="5389091"/>
            <a:ext cx="3461487" cy="957179"/>
          </a:xfrm>
          <a:prstGeom prst="rect">
            <a:avLst/>
          </a:prstGeom>
        </p:spPr>
      </p:pic>
    </p:spTree>
    <p:extLst>
      <p:ext uri="{BB962C8B-B14F-4D97-AF65-F5344CB8AC3E}">
        <p14:creationId xmlns:p14="http://schemas.microsoft.com/office/powerpoint/2010/main" val="14718209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4D8D-3B94-4907-AC33-497770AC9C8A}"/>
              </a:ext>
            </a:extLst>
          </p:cNvPr>
          <p:cNvSpPr>
            <a:spLocks noGrp="1"/>
          </p:cNvSpPr>
          <p:nvPr>
            <p:ph type="title"/>
          </p:nvPr>
        </p:nvSpPr>
        <p:spPr>
          <a:xfrm>
            <a:off x="1011446" y="562226"/>
            <a:ext cx="9720072" cy="1499616"/>
          </a:xfrm>
        </p:spPr>
        <p:txBody>
          <a:bodyPr/>
          <a:lstStyle/>
          <a:p>
            <a:r>
              <a:rPr lang="en-US" dirty="0"/>
              <a:t>Records Management – Metro publications</a:t>
            </a:r>
          </a:p>
        </p:txBody>
      </p:sp>
      <p:sp>
        <p:nvSpPr>
          <p:cNvPr id="3" name="TextBox 2">
            <a:extLst>
              <a:ext uri="{FF2B5EF4-FFF2-40B4-BE49-F238E27FC236}">
                <a16:creationId xmlns:a16="http://schemas.microsoft.com/office/drawing/2014/main" id="{A1BF6AA4-392C-4EBA-8907-744B77E7AA8E}"/>
              </a:ext>
            </a:extLst>
          </p:cNvPr>
          <p:cNvSpPr txBox="1"/>
          <p:nvPr/>
        </p:nvSpPr>
        <p:spPr>
          <a:xfrm>
            <a:off x="1011446" y="1835611"/>
            <a:ext cx="9688277" cy="830997"/>
          </a:xfrm>
          <a:prstGeom prst="rect">
            <a:avLst/>
          </a:prstGeom>
          <a:noFill/>
        </p:spPr>
        <p:txBody>
          <a:bodyPr wrap="square" rtlCol="0">
            <a:spAutoFit/>
          </a:bodyPr>
          <a:lstStyle/>
          <a:p>
            <a:r>
              <a:rPr lang="en-US" sz="2400" dirty="0"/>
              <a:t>Gen 8 Records Management Policy &amp; Retention Schedule – adopted by the Board of Directors.  Example for Planning:</a:t>
            </a:r>
          </a:p>
        </p:txBody>
      </p:sp>
      <p:pic>
        <p:nvPicPr>
          <p:cNvPr id="5" name="Picture 4">
            <a:extLst>
              <a:ext uri="{FF2B5EF4-FFF2-40B4-BE49-F238E27FC236}">
                <a16:creationId xmlns:a16="http://schemas.microsoft.com/office/drawing/2014/main" id="{220893D2-D99A-4066-8D2C-7FB2299B2D61}"/>
              </a:ext>
            </a:extLst>
          </p:cNvPr>
          <p:cNvPicPr>
            <a:picLocks noChangeAspect="1"/>
          </p:cNvPicPr>
          <p:nvPr/>
        </p:nvPicPr>
        <p:blipFill>
          <a:blip r:embed="rId2"/>
          <a:stretch>
            <a:fillRect/>
          </a:stretch>
        </p:blipFill>
        <p:spPr>
          <a:xfrm>
            <a:off x="1055923" y="2666608"/>
            <a:ext cx="9688277" cy="2857899"/>
          </a:xfrm>
          <a:prstGeom prst="rect">
            <a:avLst/>
          </a:prstGeom>
        </p:spPr>
      </p:pic>
      <p:pic>
        <p:nvPicPr>
          <p:cNvPr id="7" name="Picture 6">
            <a:extLst>
              <a:ext uri="{FF2B5EF4-FFF2-40B4-BE49-F238E27FC236}">
                <a16:creationId xmlns:a16="http://schemas.microsoft.com/office/drawing/2014/main" id="{378FF8C5-6B27-4ABA-A98E-94B06CC101B6}"/>
              </a:ext>
            </a:extLst>
          </p:cNvPr>
          <p:cNvPicPr>
            <a:picLocks noChangeAspect="1"/>
          </p:cNvPicPr>
          <p:nvPr/>
        </p:nvPicPr>
        <p:blipFill>
          <a:blip r:embed="rId3"/>
          <a:stretch>
            <a:fillRect/>
          </a:stretch>
        </p:blipFill>
        <p:spPr>
          <a:xfrm>
            <a:off x="1100399" y="5657510"/>
            <a:ext cx="9631119" cy="638264"/>
          </a:xfrm>
          <a:prstGeom prst="rect">
            <a:avLst/>
          </a:prstGeom>
        </p:spPr>
      </p:pic>
    </p:spTree>
    <p:extLst>
      <p:ext uri="{BB962C8B-B14F-4D97-AF65-F5344CB8AC3E}">
        <p14:creationId xmlns:p14="http://schemas.microsoft.com/office/powerpoint/2010/main" val="3455481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0DB29-AD28-4A84-A4F8-C51168624F5F}"/>
              </a:ext>
            </a:extLst>
          </p:cNvPr>
          <p:cNvSpPr>
            <a:spLocks noGrp="1"/>
          </p:cNvSpPr>
          <p:nvPr>
            <p:ph type="title"/>
          </p:nvPr>
        </p:nvSpPr>
        <p:spPr>
          <a:xfrm>
            <a:off x="1024128" y="636722"/>
            <a:ext cx="9720072" cy="1499616"/>
          </a:xfrm>
        </p:spPr>
        <p:txBody>
          <a:bodyPr/>
          <a:lstStyle/>
          <a:p>
            <a:r>
              <a:rPr lang="en-US" dirty="0"/>
              <a:t>Records Management </a:t>
            </a:r>
          </a:p>
        </p:txBody>
      </p:sp>
      <p:sp>
        <p:nvSpPr>
          <p:cNvPr id="3" name="TextBox 2">
            <a:extLst>
              <a:ext uri="{FF2B5EF4-FFF2-40B4-BE49-F238E27FC236}">
                <a16:creationId xmlns:a16="http://schemas.microsoft.com/office/drawing/2014/main" id="{F14FA405-E419-466D-B22A-2503F0954754}"/>
              </a:ext>
            </a:extLst>
          </p:cNvPr>
          <p:cNvSpPr txBox="1"/>
          <p:nvPr/>
        </p:nvSpPr>
        <p:spPr>
          <a:xfrm>
            <a:off x="1024129" y="2136338"/>
            <a:ext cx="9720071" cy="3693319"/>
          </a:xfrm>
          <a:prstGeom prst="rect">
            <a:avLst/>
          </a:prstGeom>
          <a:noFill/>
        </p:spPr>
        <p:txBody>
          <a:bodyPr wrap="square" rtlCol="0">
            <a:spAutoFit/>
          </a:bodyPr>
          <a:lstStyle/>
          <a:p>
            <a:r>
              <a:rPr lang="en-US" sz="2400" dirty="0"/>
              <a:t>Electronic Documents – Quality Control Issues</a:t>
            </a:r>
          </a:p>
          <a:p>
            <a:endParaRPr lang="en-US" sz="2400" dirty="0"/>
          </a:p>
          <a:p>
            <a:r>
              <a:rPr lang="en-US" sz="2400" dirty="0"/>
              <a:t>Distribution on CDs and posted on Metro.net – </a:t>
            </a:r>
          </a:p>
          <a:p>
            <a:pPr marL="285750" indent="-285750">
              <a:buFont typeface="Arial" panose="020B0604020202020204" pitchFamily="34" charset="0"/>
              <a:buChar char="•"/>
            </a:pPr>
            <a:r>
              <a:rPr lang="en-US" sz="2400" dirty="0"/>
              <a:t>Missing files that are listed in the table of contents</a:t>
            </a:r>
          </a:p>
          <a:p>
            <a:pPr marL="285750" indent="-285750">
              <a:buFont typeface="Arial" panose="020B0604020202020204" pitchFamily="34" charset="0"/>
              <a:buChar char="•"/>
            </a:pPr>
            <a:r>
              <a:rPr lang="en-US" sz="2400" dirty="0"/>
              <a:t>Hyperlinks to blank documents</a:t>
            </a:r>
          </a:p>
          <a:p>
            <a:pPr marL="285750" indent="-285750">
              <a:buFont typeface="Arial" panose="020B0604020202020204" pitchFamily="34" charset="0"/>
              <a:buChar char="•"/>
            </a:pPr>
            <a:r>
              <a:rPr lang="en-US" sz="2400" dirty="0"/>
              <a:t>Hyperlinks to personal cell phones and email addresses of public meeting participants</a:t>
            </a:r>
          </a:p>
          <a:p>
            <a:pPr marL="285750" indent="-285750">
              <a:buFont typeface="Arial" panose="020B0604020202020204" pitchFamily="34" charset="0"/>
              <a:buChar char="•"/>
            </a:pPr>
            <a:r>
              <a:rPr lang="en-US" sz="2400" dirty="0"/>
              <a:t>Plagiarized content</a:t>
            </a:r>
          </a:p>
          <a:p>
            <a:pPr marL="285750" indent="-285750">
              <a:buFont typeface="Arial" panose="020B0604020202020204" pitchFamily="34" charset="0"/>
              <a:buChar char="•"/>
            </a:pPr>
            <a:r>
              <a:rPr lang="en-US" sz="2400" dirty="0"/>
              <a:t>Bad metadata</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33367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4717B3-1B77-48B8-9938-4EE5FDD57384}"/>
              </a:ext>
            </a:extLst>
          </p:cNvPr>
          <p:cNvSpPr>
            <a:spLocks noGrp="1"/>
          </p:cNvSpPr>
          <p:nvPr>
            <p:ph type="title"/>
          </p:nvPr>
        </p:nvSpPr>
        <p:spPr>
          <a:xfrm>
            <a:off x="1007194" y="575733"/>
            <a:ext cx="10392895" cy="1499616"/>
          </a:xfrm>
        </p:spPr>
        <p:txBody>
          <a:bodyPr/>
          <a:lstStyle/>
          <a:p>
            <a:r>
              <a:rPr lang="en-US" dirty="0"/>
              <a:t>Records Management – bad metadata Example</a:t>
            </a:r>
          </a:p>
        </p:txBody>
      </p:sp>
      <p:pic>
        <p:nvPicPr>
          <p:cNvPr id="4" name="Picture 3">
            <a:extLst>
              <a:ext uri="{FF2B5EF4-FFF2-40B4-BE49-F238E27FC236}">
                <a16:creationId xmlns:a16="http://schemas.microsoft.com/office/drawing/2014/main" id="{1A3BAFE6-0C2A-4925-A6CB-7888BF1A466D}"/>
              </a:ext>
            </a:extLst>
          </p:cNvPr>
          <p:cNvPicPr>
            <a:picLocks noChangeAspect="1"/>
          </p:cNvPicPr>
          <p:nvPr/>
        </p:nvPicPr>
        <p:blipFill>
          <a:blip r:embed="rId2"/>
          <a:stretch>
            <a:fillRect/>
          </a:stretch>
        </p:blipFill>
        <p:spPr>
          <a:xfrm>
            <a:off x="-1170438" y="1931961"/>
            <a:ext cx="7306695" cy="3162741"/>
          </a:xfrm>
          <a:prstGeom prst="rect">
            <a:avLst/>
          </a:prstGeom>
        </p:spPr>
      </p:pic>
      <p:pic>
        <p:nvPicPr>
          <p:cNvPr id="6" name="Picture 5">
            <a:extLst>
              <a:ext uri="{FF2B5EF4-FFF2-40B4-BE49-F238E27FC236}">
                <a16:creationId xmlns:a16="http://schemas.microsoft.com/office/drawing/2014/main" id="{F1942DFD-611F-432A-BD79-BABDEC994EDC}"/>
              </a:ext>
            </a:extLst>
          </p:cNvPr>
          <p:cNvPicPr>
            <a:picLocks noChangeAspect="1"/>
          </p:cNvPicPr>
          <p:nvPr/>
        </p:nvPicPr>
        <p:blipFill>
          <a:blip r:embed="rId3"/>
          <a:stretch>
            <a:fillRect/>
          </a:stretch>
        </p:blipFill>
        <p:spPr>
          <a:xfrm>
            <a:off x="6262777" y="1931961"/>
            <a:ext cx="7180175" cy="3166011"/>
          </a:xfrm>
          <a:prstGeom prst="rect">
            <a:avLst/>
          </a:prstGeom>
        </p:spPr>
      </p:pic>
      <p:sp>
        <p:nvSpPr>
          <p:cNvPr id="7" name="TextBox 6">
            <a:extLst>
              <a:ext uri="{FF2B5EF4-FFF2-40B4-BE49-F238E27FC236}">
                <a16:creationId xmlns:a16="http://schemas.microsoft.com/office/drawing/2014/main" id="{A86C30EA-8095-414E-9849-C2CAF9097903}"/>
              </a:ext>
            </a:extLst>
          </p:cNvPr>
          <p:cNvSpPr txBox="1"/>
          <p:nvPr/>
        </p:nvSpPr>
        <p:spPr>
          <a:xfrm>
            <a:off x="763421" y="5219650"/>
            <a:ext cx="10790493" cy="1569660"/>
          </a:xfrm>
          <a:prstGeom prst="rect">
            <a:avLst/>
          </a:prstGeom>
          <a:noFill/>
        </p:spPr>
        <p:txBody>
          <a:bodyPr wrap="square" rtlCol="0">
            <a:spAutoFit/>
          </a:bodyPr>
          <a:lstStyle/>
          <a:p>
            <a:r>
              <a:rPr lang="en-US" sz="2400" dirty="0"/>
              <a:t>File document properties need to match the content.  Problem is most common when someone opens an old document and overwrites the content.  Metadata is normally autogenerated when the file is first created and it doesn’t change unless someone manually changes it. This confuses users about the authenticity of the document.</a:t>
            </a:r>
          </a:p>
        </p:txBody>
      </p:sp>
      <p:cxnSp>
        <p:nvCxnSpPr>
          <p:cNvPr id="5" name="Straight Arrow Connector 4">
            <a:extLst>
              <a:ext uri="{FF2B5EF4-FFF2-40B4-BE49-F238E27FC236}">
                <a16:creationId xmlns:a16="http://schemas.microsoft.com/office/drawing/2014/main" id="{BFF39CD4-F9A5-4B67-8CAC-329D4224CF9B}"/>
              </a:ext>
            </a:extLst>
          </p:cNvPr>
          <p:cNvCxnSpPr>
            <a:cxnSpLocks/>
          </p:cNvCxnSpPr>
          <p:nvPr/>
        </p:nvCxnSpPr>
        <p:spPr>
          <a:xfrm flipH="1">
            <a:off x="7528845" y="1206848"/>
            <a:ext cx="1128046" cy="792868"/>
          </a:xfrm>
          <a:prstGeom prst="straightConnector1">
            <a:avLst/>
          </a:prstGeom>
          <a:ln w="38100">
            <a:tailEnd type="triangle"/>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46EE3E77-D172-4EE2-AF35-B6DBF25F5FD8}"/>
              </a:ext>
            </a:extLst>
          </p:cNvPr>
          <p:cNvPicPr>
            <a:picLocks noChangeAspect="1"/>
          </p:cNvPicPr>
          <p:nvPr/>
        </p:nvPicPr>
        <p:blipFill>
          <a:blip r:embed="rId4"/>
          <a:stretch>
            <a:fillRect/>
          </a:stretch>
        </p:blipFill>
        <p:spPr>
          <a:xfrm>
            <a:off x="6501150" y="1409642"/>
            <a:ext cx="1255885" cy="926672"/>
          </a:xfrm>
          <a:prstGeom prst="rect">
            <a:avLst/>
          </a:prstGeom>
        </p:spPr>
      </p:pic>
      <p:pic>
        <p:nvPicPr>
          <p:cNvPr id="11" name="Picture 10">
            <a:extLst>
              <a:ext uri="{FF2B5EF4-FFF2-40B4-BE49-F238E27FC236}">
                <a16:creationId xmlns:a16="http://schemas.microsoft.com/office/drawing/2014/main" id="{5DAB9AC0-48ED-410F-A58C-B0B10ED9CC95}"/>
              </a:ext>
            </a:extLst>
          </p:cNvPr>
          <p:cNvPicPr>
            <a:picLocks noChangeAspect="1"/>
          </p:cNvPicPr>
          <p:nvPr/>
        </p:nvPicPr>
        <p:blipFill>
          <a:blip r:embed="rId4"/>
          <a:stretch>
            <a:fillRect/>
          </a:stretch>
        </p:blipFill>
        <p:spPr>
          <a:xfrm>
            <a:off x="2482909" y="2658353"/>
            <a:ext cx="1255885" cy="926672"/>
          </a:xfrm>
          <a:prstGeom prst="rect">
            <a:avLst/>
          </a:prstGeom>
        </p:spPr>
      </p:pic>
    </p:spTree>
    <p:extLst>
      <p:ext uri="{BB962C8B-B14F-4D97-AF65-F5344CB8AC3E}">
        <p14:creationId xmlns:p14="http://schemas.microsoft.com/office/powerpoint/2010/main" val="3649107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A5CD0-CC72-4D4D-A772-11FFCD41F83E}"/>
              </a:ext>
            </a:extLst>
          </p:cNvPr>
          <p:cNvSpPr>
            <a:spLocks noGrp="1"/>
          </p:cNvSpPr>
          <p:nvPr>
            <p:ph type="title"/>
          </p:nvPr>
        </p:nvSpPr>
        <p:spPr/>
        <p:txBody>
          <a:bodyPr/>
          <a:lstStyle/>
          <a:p>
            <a:r>
              <a:rPr lang="en-US" dirty="0"/>
              <a:t>Records Management - Email</a:t>
            </a:r>
          </a:p>
        </p:txBody>
      </p:sp>
      <p:sp>
        <p:nvSpPr>
          <p:cNvPr id="4" name="Rectangle 3">
            <a:extLst>
              <a:ext uri="{FF2B5EF4-FFF2-40B4-BE49-F238E27FC236}">
                <a16:creationId xmlns:a16="http://schemas.microsoft.com/office/drawing/2014/main" id="{BAD38589-D82D-41B2-A59F-5C389566D243}"/>
              </a:ext>
            </a:extLst>
          </p:cNvPr>
          <p:cNvSpPr/>
          <p:nvPr/>
        </p:nvSpPr>
        <p:spPr>
          <a:xfrm>
            <a:off x="1024128" y="1745245"/>
            <a:ext cx="9720072" cy="4893647"/>
          </a:xfrm>
          <a:prstGeom prst="rect">
            <a:avLst/>
          </a:prstGeom>
        </p:spPr>
        <p:txBody>
          <a:bodyPr wrap="square">
            <a:spAutoFit/>
          </a:bodyPr>
          <a:lstStyle/>
          <a:p>
            <a:pPr marL="285750" indent="-285750">
              <a:buFont typeface="Arial" panose="020B0604020202020204" pitchFamily="34" charset="0"/>
              <a:buChar char="•"/>
            </a:pPr>
            <a:r>
              <a:rPr lang="en-US" sz="2400" dirty="0"/>
              <a:t>Email has a 30 day default retention – looking at extending to 90 days</a:t>
            </a:r>
          </a:p>
          <a:p>
            <a:pPr marL="285750" indent="-285750">
              <a:buFont typeface="Arial" panose="020B0604020202020204" pitchFamily="34" charset="0"/>
              <a:buChar char="•"/>
            </a:pPr>
            <a:r>
              <a:rPr lang="en-US" sz="2400" dirty="0"/>
              <a:t>Public Comment email accounts (e.g. </a:t>
            </a:r>
            <a:r>
              <a:rPr lang="en-US" sz="2400" dirty="0">
                <a:hlinkClick r:id="rId2"/>
              </a:rPr>
              <a:t>PurpleLineExt@metro.net</a:t>
            </a:r>
            <a:r>
              <a:rPr lang="en-US" sz="2400" dirty="0"/>
              <a:t>) can have automated retention period suspended by ITS, but don’t rely on it.  Per the retention schedule, public comments on transportation policies and programs are to be kept indefinitely – be sure they are kept someplace safe.</a:t>
            </a:r>
          </a:p>
          <a:p>
            <a:pPr marL="285750" indent="-285750">
              <a:buFont typeface="Arial" panose="020B0604020202020204" pitchFamily="34" charset="0"/>
              <a:buChar char="•"/>
            </a:pPr>
            <a:r>
              <a:rPr lang="en-US" sz="2400" dirty="0"/>
              <a:t>Significant emails that contain content that rises to the level of a record (such as a final directive or decision) should be kept according to the retention schedule for their relevant category.</a:t>
            </a:r>
          </a:p>
          <a:p>
            <a:pPr marL="285750" indent="-285750">
              <a:buFont typeface="Arial" panose="020B0604020202020204" pitchFamily="34" charset="0"/>
              <a:buChar char="•"/>
            </a:pPr>
            <a:r>
              <a:rPr lang="en-US" sz="2400" dirty="0"/>
              <a:t>Record Emails can be stored electronically in project management systems, shared drives, </a:t>
            </a:r>
            <a:r>
              <a:rPr lang="en-US" sz="2400" dirty="0" err="1"/>
              <a:t>sharepoint</a:t>
            </a:r>
            <a:r>
              <a:rPr lang="en-US" sz="2400" dirty="0"/>
              <a:t>, or Metro Enterprise licensed MS </a:t>
            </a:r>
            <a:r>
              <a:rPr lang="en-US" sz="2400" dirty="0" err="1"/>
              <a:t>Onedrive</a:t>
            </a:r>
            <a:r>
              <a:rPr lang="en-US" sz="2400" dirty="0"/>
              <a:t> or Dropbox accounts.  Outlook is not a reliable storage system.</a:t>
            </a:r>
          </a:p>
          <a:p>
            <a:pPr marL="285750" indent="-285750">
              <a:buFont typeface="Arial" panose="020B0604020202020204" pitchFamily="34" charset="0"/>
              <a:buChar char="•"/>
            </a:pPr>
            <a:r>
              <a:rPr lang="en-US" sz="2400" dirty="0"/>
              <a:t>Do not use personal email accounts or personal file storage sites (Google Drive, personal OneDrive or Dropbox, </a:t>
            </a:r>
            <a:r>
              <a:rPr lang="en-US" sz="2400" dirty="0" err="1"/>
              <a:t>etc</a:t>
            </a:r>
            <a:r>
              <a:rPr lang="en-US" sz="2400" dirty="0"/>
              <a:t>) to conduct Metro business.</a:t>
            </a:r>
          </a:p>
        </p:txBody>
      </p:sp>
    </p:spTree>
    <p:extLst>
      <p:ext uri="{BB962C8B-B14F-4D97-AF65-F5344CB8AC3E}">
        <p14:creationId xmlns:p14="http://schemas.microsoft.com/office/powerpoint/2010/main" val="3092732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98425-56DE-450E-916D-06D7DFD1AC6B}"/>
              </a:ext>
            </a:extLst>
          </p:cNvPr>
          <p:cNvSpPr>
            <a:spLocks noGrp="1"/>
          </p:cNvSpPr>
          <p:nvPr>
            <p:ph type="title"/>
          </p:nvPr>
        </p:nvSpPr>
        <p:spPr/>
        <p:txBody>
          <a:bodyPr/>
          <a:lstStyle/>
          <a:p>
            <a:r>
              <a:rPr lang="en-US" dirty="0"/>
              <a:t>Records Management – Policy Resources</a:t>
            </a:r>
          </a:p>
        </p:txBody>
      </p:sp>
      <p:sp>
        <p:nvSpPr>
          <p:cNvPr id="3" name="Rectangle 2">
            <a:extLst>
              <a:ext uri="{FF2B5EF4-FFF2-40B4-BE49-F238E27FC236}">
                <a16:creationId xmlns:a16="http://schemas.microsoft.com/office/drawing/2014/main" id="{25EA00FA-E574-4929-B53E-C13E42A0469C}"/>
              </a:ext>
            </a:extLst>
          </p:cNvPr>
          <p:cNvSpPr/>
          <p:nvPr/>
        </p:nvSpPr>
        <p:spPr>
          <a:xfrm>
            <a:off x="1037774" y="1687354"/>
            <a:ext cx="10116452" cy="5170646"/>
          </a:xfrm>
          <a:prstGeom prst="rect">
            <a:avLst/>
          </a:prstGeom>
        </p:spPr>
        <p:txBody>
          <a:bodyPr wrap="square">
            <a:spAutoFit/>
          </a:bodyPr>
          <a:lstStyle/>
          <a:p>
            <a:r>
              <a:rPr lang="en-US" dirty="0"/>
              <a:t>Records Management Policy – Gen 8 (includes retention schedules)</a:t>
            </a:r>
          </a:p>
          <a:p>
            <a:r>
              <a:rPr lang="en-US" sz="1400" dirty="0">
                <a:hlinkClick r:id="rId2"/>
              </a:rPr>
              <a:t>https://lacmta.sharepoint.com/sites/MyMetro/AdminPolicies/Policies/Records%20Management%20GEN%208.pdf</a:t>
            </a:r>
            <a:endParaRPr lang="en-US" sz="1400" dirty="0"/>
          </a:p>
          <a:p>
            <a:endParaRPr lang="en-US" dirty="0"/>
          </a:p>
          <a:p>
            <a:r>
              <a:rPr lang="en-US" dirty="0"/>
              <a:t>Legal Holds Policy – Gen 56</a:t>
            </a:r>
          </a:p>
          <a:p>
            <a:r>
              <a:rPr lang="en-US" sz="1400" dirty="0">
                <a:hlinkClick r:id="rId3"/>
              </a:rPr>
              <a:t>https://lacmta.sharepoint.com/sites/MyMetro/AdminPolicies/Policies/Legal%20Holds%20GEN%2056.pdf</a:t>
            </a:r>
            <a:endParaRPr lang="en-US" sz="1400" dirty="0"/>
          </a:p>
          <a:p>
            <a:endParaRPr lang="en-US" dirty="0"/>
          </a:p>
          <a:p>
            <a:r>
              <a:rPr lang="en-US" dirty="0"/>
              <a:t>Public Document Disclosure Requests – Gen 12</a:t>
            </a:r>
          </a:p>
          <a:p>
            <a:r>
              <a:rPr lang="en-US" sz="1400" dirty="0">
                <a:hlinkClick r:id="rId4"/>
              </a:rPr>
              <a:t>https://lacmta.sharepoint.com/sites/MyMetro/AdminPolicies/Policies/Public%20Document%20Disclosure%20Requests%20GEN%2012.pdf</a:t>
            </a:r>
            <a:endParaRPr lang="en-US" sz="1400" dirty="0"/>
          </a:p>
          <a:p>
            <a:r>
              <a:rPr lang="en-US" dirty="0"/>
              <a:t>We direct most requestors to our online </a:t>
            </a:r>
            <a:r>
              <a:rPr lang="en-US" dirty="0" err="1"/>
              <a:t>NextRequest</a:t>
            </a:r>
            <a:r>
              <a:rPr lang="en-US" dirty="0"/>
              <a:t> system: </a:t>
            </a:r>
            <a:r>
              <a:rPr lang="en-US" dirty="0">
                <a:hlinkClick r:id="rId5"/>
              </a:rPr>
              <a:t>https://records.metro.net</a:t>
            </a:r>
            <a:r>
              <a:rPr lang="en-US" dirty="0"/>
              <a:t> </a:t>
            </a:r>
          </a:p>
          <a:p>
            <a:br>
              <a:rPr lang="en-US" dirty="0"/>
            </a:br>
            <a:r>
              <a:rPr lang="en-US" dirty="0"/>
              <a:t>Online Records Management Training</a:t>
            </a:r>
          </a:p>
          <a:p>
            <a:r>
              <a:rPr lang="en-US" dirty="0">
                <a:hlinkClick r:id="rId6"/>
              </a:rPr>
              <a:t>https://training.metroconnect.net</a:t>
            </a:r>
            <a:r>
              <a:rPr lang="en-US" dirty="0"/>
              <a:t> (click on Training Catalog, then Records Management Online Tutorials)</a:t>
            </a:r>
          </a:p>
          <a:p>
            <a:endParaRPr lang="en-US" dirty="0"/>
          </a:p>
          <a:p>
            <a:r>
              <a:rPr lang="en-US" dirty="0"/>
              <a:t>Text of the California Public Records Act, CA Gov Code section 6250 et al: </a:t>
            </a:r>
          </a:p>
          <a:p>
            <a:r>
              <a:rPr lang="en-US" dirty="0">
                <a:hlinkClick r:id="rId7"/>
              </a:rPr>
              <a:t>https://leginfo.legislature.ca.gov/faces/codes_displayText.xhtml?lawCode=GOV&amp;division=7.&amp;title=1.&amp;part=&amp;chapter=3.5.&amp;article=1</a:t>
            </a:r>
            <a:r>
              <a:rPr lang="en-US" dirty="0"/>
              <a:t> </a:t>
            </a:r>
          </a:p>
          <a:p>
            <a:endParaRPr lang="en-US" dirty="0"/>
          </a:p>
          <a:p>
            <a:r>
              <a:rPr lang="en-US" dirty="0"/>
              <a:t>Questions or need records management consulting? </a:t>
            </a:r>
            <a:r>
              <a:rPr lang="en-US" dirty="0">
                <a:hlinkClick r:id="rId8"/>
              </a:rPr>
              <a:t>RMC@metro.net</a:t>
            </a:r>
            <a:r>
              <a:rPr lang="en-US" dirty="0"/>
              <a:t> or Joe Parise, Manager – Records and Information Management, x22333, </a:t>
            </a:r>
            <a:r>
              <a:rPr lang="en-US" dirty="0">
                <a:hlinkClick r:id="rId9"/>
              </a:rPr>
              <a:t>parisej@metro.net</a:t>
            </a:r>
            <a:r>
              <a:rPr lang="en-US" dirty="0"/>
              <a:t> </a:t>
            </a:r>
          </a:p>
        </p:txBody>
      </p:sp>
    </p:spTree>
    <p:extLst>
      <p:ext uri="{BB962C8B-B14F-4D97-AF65-F5344CB8AC3E}">
        <p14:creationId xmlns:p14="http://schemas.microsoft.com/office/powerpoint/2010/main" val="3867916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E98C6-1A34-487D-B3F2-CBD01EE32FDF}"/>
              </a:ext>
            </a:extLst>
          </p:cNvPr>
          <p:cNvSpPr>
            <a:spLocks noGrp="1"/>
          </p:cNvSpPr>
          <p:nvPr>
            <p:ph type="title"/>
          </p:nvPr>
        </p:nvSpPr>
        <p:spPr/>
        <p:txBody>
          <a:bodyPr/>
          <a:lstStyle/>
          <a:p>
            <a:r>
              <a:rPr lang="en-US" dirty="0"/>
              <a:t>Records Management – Board of Directors</a:t>
            </a:r>
          </a:p>
        </p:txBody>
      </p:sp>
      <p:sp>
        <p:nvSpPr>
          <p:cNvPr id="3" name="Rectangle 2">
            <a:extLst>
              <a:ext uri="{FF2B5EF4-FFF2-40B4-BE49-F238E27FC236}">
                <a16:creationId xmlns:a16="http://schemas.microsoft.com/office/drawing/2014/main" id="{310FF794-A9FB-4F5C-B035-DA9555206DDA}"/>
              </a:ext>
            </a:extLst>
          </p:cNvPr>
          <p:cNvSpPr/>
          <p:nvPr/>
        </p:nvSpPr>
        <p:spPr>
          <a:xfrm>
            <a:off x="1024128" y="2084832"/>
            <a:ext cx="9646668" cy="3970318"/>
          </a:xfrm>
          <a:prstGeom prst="rect">
            <a:avLst/>
          </a:prstGeom>
        </p:spPr>
        <p:txBody>
          <a:bodyPr wrap="square">
            <a:spAutoFit/>
          </a:bodyPr>
          <a:lstStyle/>
          <a:p>
            <a:r>
              <a:rPr lang="en-US" dirty="0"/>
              <a:t>Current (2015-present) Board of Directors agendas, reports, minutes, and indexed webcast/video </a:t>
            </a:r>
          </a:p>
          <a:p>
            <a:r>
              <a:rPr lang="en-US" dirty="0"/>
              <a:t>Go to </a:t>
            </a:r>
            <a:r>
              <a:rPr lang="en-US" dirty="0">
                <a:hlinkClick r:id="rId2"/>
              </a:rPr>
              <a:t>https://boardagendas.metro.net</a:t>
            </a:r>
            <a:r>
              <a:rPr lang="en-US" dirty="0"/>
              <a:t> Migrating the previous board archive into this system is a long term project we’re working on.</a:t>
            </a:r>
          </a:p>
          <a:p>
            <a:endParaRPr lang="en-US" dirty="0"/>
          </a:p>
          <a:p>
            <a:r>
              <a:rPr lang="en-US" dirty="0"/>
              <a:t>Search predecessor agencies meeting minutes (1952-1993), and Metro Board of Directors, all documents, including Board Box items (1993-2015) </a:t>
            </a:r>
          </a:p>
          <a:p>
            <a:r>
              <a:rPr lang="en-US" dirty="0"/>
              <a:t>Go to </a:t>
            </a:r>
            <a:r>
              <a:rPr lang="en-US" dirty="0">
                <a:hlinkClick r:id="rId3"/>
              </a:rPr>
              <a:t>https://metro.net/boardarchive</a:t>
            </a:r>
            <a:endParaRPr lang="en-US" dirty="0"/>
          </a:p>
          <a:p>
            <a:endParaRPr lang="en-US" dirty="0"/>
          </a:p>
          <a:p>
            <a:r>
              <a:rPr lang="en-US" dirty="0"/>
              <a:t>If you just want to search for “Board Box” items, (aka miscellaneous correspondence from staff to the Board of Directors).  </a:t>
            </a:r>
          </a:p>
          <a:p>
            <a:r>
              <a:rPr lang="en-US" dirty="0"/>
              <a:t>Go to: </a:t>
            </a:r>
            <a:r>
              <a:rPr lang="en-US" dirty="0">
                <a:hlinkClick r:id="rId4"/>
              </a:rPr>
              <a:t>http://metroprimaryresources.info/metro-board-box-misc-correspondence-search/</a:t>
            </a:r>
            <a:r>
              <a:rPr lang="en-US" dirty="0"/>
              <a:t> </a:t>
            </a:r>
          </a:p>
          <a:p>
            <a:r>
              <a:rPr lang="en-US" dirty="0"/>
              <a:t>I try to up date it at the end of every month.  You can also direct browse the directory at </a:t>
            </a:r>
            <a:r>
              <a:rPr lang="en-US" dirty="0">
                <a:hlinkClick r:id="rId5"/>
              </a:rPr>
              <a:t>http://boardarchives.metro.net/BoardBox/</a:t>
            </a:r>
            <a:r>
              <a:rPr lang="en-US" dirty="0"/>
              <a:t> 2007 forward is organized by date in folders and file names.</a:t>
            </a:r>
          </a:p>
        </p:txBody>
      </p:sp>
    </p:spTree>
    <p:extLst>
      <p:ext uri="{BB962C8B-B14F-4D97-AF65-F5344CB8AC3E}">
        <p14:creationId xmlns:p14="http://schemas.microsoft.com/office/powerpoint/2010/main" val="29138185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082A0-AD4B-4484-A5FD-E60DB1A4E2E9}"/>
              </a:ext>
            </a:extLst>
          </p:cNvPr>
          <p:cNvSpPr>
            <a:spLocks noGrp="1"/>
          </p:cNvSpPr>
          <p:nvPr>
            <p:ph type="title"/>
          </p:nvPr>
        </p:nvSpPr>
        <p:spPr/>
        <p:txBody>
          <a:bodyPr/>
          <a:lstStyle/>
          <a:p>
            <a:r>
              <a:rPr lang="en-US" dirty="0"/>
              <a:t>Records Management – Other Resources</a:t>
            </a:r>
          </a:p>
        </p:txBody>
      </p:sp>
      <p:sp>
        <p:nvSpPr>
          <p:cNvPr id="3" name="Rectangle 2">
            <a:extLst>
              <a:ext uri="{FF2B5EF4-FFF2-40B4-BE49-F238E27FC236}">
                <a16:creationId xmlns:a16="http://schemas.microsoft.com/office/drawing/2014/main" id="{2AEA8539-F542-4823-956E-DD93DFDD9BEC}"/>
              </a:ext>
            </a:extLst>
          </p:cNvPr>
          <p:cNvSpPr/>
          <p:nvPr/>
        </p:nvSpPr>
        <p:spPr>
          <a:xfrm>
            <a:off x="1024129" y="1809216"/>
            <a:ext cx="9720071" cy="4801314"/>
          </a:xfrm>
          <a:prstGeom prst="rect">
            <a:avLst/>
          </a:prstGeom>
        </p:spPr>
        <p:txBody>
          <a:bodyPr wrap="square">
            <a:spAutoFit/>
          </a:bodyPr>
          <a:lstStyle/>
          <a:p>
            <a:r>
              <a:rPr lang="en-US" dirty="0"/>
              <a:t>Staff are members of the American Records Management Association (ARMA), National Association of Government Archives and Records Administrators (NAGARA), Special Library Association Transportation Division (SLA) and the Society of American Archivists (SAA).</a:t>
            </a:r>
          </a:p>
          <a:p>
            <a:endParaRPr lang="en-US" dirty="0"/>
          </a:p>
          <a:p>
            <a:r>
              <a:rPr lang="en-US" dirty="0"/>
              <a:t>Subscribe to/Read the daily Transportation Headlines</a:t>
            </a:r>
          </a:p>
          <a:p>
            <a:r>
              <a:rPr lang="en-US" dirty="0">
                <a:hlinkClick r:id="rId2"/>
              </a:rPr>
              <a:t>https://headlines.metroprimaryresources.info</a:t>
            </a:r>
            <a:endParaRPr lang="en-US" dirty="0"/>
          </a:p>
          <a:p>
            <a:endParaRPr lang="en-US" dirty="0"/>
          </a:p>
          <a:p>
            <a:r>
              <a:rPr lang="en-US" dirty="0"/>
              <a:t>Check out the Transportation Research Library’s Blog, Primary Resources</a:t>
            </a:r>
          </a:p>
          <a:p>
            <a:r>
              <a:rPr lang="en-US" dirty="0">
                <a:hlinkClick r:id="rId3"/>
              </a:rPr>
              <a:t>https://www.metroprimaryresources.info</a:t>
            </a:r>
            <a:r>
              <a:rPr lang="en-US" dirty="0"/>
              <a:t> </a:t>
            </a:r>
          </a:p>
          <a:p>
            <a:endParaRPr lang="en-US" dirty="0"/>
          </a:p>
          <a:p>
            <a:r>
              <a:rPr lang="en-US" dirty="0"/>
              <a:t>Search the Library Catalog</a:t>
            </a:r>
          </a:p>
          <a:p>
            <a:r>
              <a:rPr lang="en-US" dirty="0">
                <a:hlinkClick r:id="rId4"/>
              </a:rPr>
              <a:t>https://librarycat.metro.net</a:t>
            </a:r>
            <a:r>
              <a:rPr lang="en-US" dirty="0"/>
              <a:t> </a:t>
            </a:r>
          </a:p>
          <a:p>
            <a:endParaRPr lang="en-US" dirty="0"/>
          </a:p>
          <a:p>
            <a:r>
              <a:rPr lang="en-US" dirty="0"/>
              <a:t>Search the TRB Transportation Research Information Database </a:t>
            </a:r>
            <a:r>
              <a:rPr lang="en-US" dirty="0">
                <a:hlinkClick r:id="rId5"/>
              </a:rPr>
              <a:t>https://trid.trb.org</a:t>
            </a:r>
            <a:r>
              <a:rPr lang="en-US" dirty="0"/>
              <a:t> </a:t>
            </a:r>
          </a:p>
          <a:p>
            <a:endParaRPr lang="en-US" dirty="0"/>
          </a:p>
          <a:p>
            <a:r>
              <a:rPr lang="en-US" dirty="0"/>
              <a:t>Contact a librarian – Matthew Barrett </a:t>
            </a:r>
            <a:r>
              <a:rPr lang="en-US" dirty="0">
                <a:hlinkClick r:id="rId6"/>
              </a:rPr>
              <a:t>barrettm@metro.net</a:t>
            </a:r>
            <a:r>
              <a:rPr lang="en-US" dirty="0"/>
              <a:t>, Kenn Bicknell </a:t>
            </a:r>
            <a:r>
              <a:rPr lang="en-US" dirty="0">
                <a:hlinkClick r:id="rId7"/>
              </a:rPr>
              <a:t>bicknellk@metro.net</a:t>
            </a:r>
            <a:r>
              <a:rPr lang="en-US" dirty="0"/>
              <a:t> or Nicholas Auricchio </a:t>
            </a:r>
            <a:r>
              <a:rPr lang="en-US" dirty="0">
                <a:hlinkClick r:id="rId8"/>
              </a:rPr>
              <a:t>auricchion@metro.net</a:t>
            </a:r>
            <a:r>
              <a:rPr lang="en-US" dirty="0"/>
              <a:t> or Maggie Sacco </a:t>
            </a:r>
            <a:r>
              <a:rPr lang="en-US" dirty="0">
                <a:hlinkClick r:id="rId9"/>
              </a:rPr>
              <a:t>saccom@metro.net</a:t>
            </a:r>
            <a:r>
              <a:rPr lang="en-US" dirty="0"/>
              <a:t> for research assistance.</a:t>
            </a:r>
          </a:p>
        </p:txBody>
      </p:sp>
    </p:spTree>
    <p:extLst>
      <p:ext uri="{BB962C8B-B14F-4D97-AF65-F5344CB8AC3E}">
        <p14:creationId xmlns:p14="http://schemas.microsoft.com/office/powerpoint/2010/main" val="6170037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20278</TotalTime>
  <Words>879</Words>
  <Application>Microsoft Office PowerPoint</Application>
  <PresentationFormat>Widescreen</PresentationFormat>
  <Paragraphs>68</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Tw Cen MT</vt:lpstr>
      <vt:lpstr>Tw Cen MT Condensed</vt:lpstr>
      <vt:lpstr>Wingdings 3</vt:lpstr>
      <vt:lpstr>Integral</vt:lpstr>
      <vt:lpstr>Research Library, Archive &amp; Records Management</vt:lpstr>
      <vt:lpstr>Records Management Repositories</vt:lpstr>
      <vt:lpstr>Records Management – Metro publications</vt:lpstr>
      <vt:lpstr>Records Management </vt:lpstr>
      <vt:lpstr>Records Management – bad metadata Example</vt:lpstr>
      <vt:lpstr>Records Management - Email</vt:lpstr>
      <vt:lpstr>Records Management – Policy Resources</vt:lpstr>
      <vt:lpstr>Records Management – Board of Directors</vt:lpstr>
      <vt:lpstr>Records Management – Other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Library, Archive &amp; Records Management</dc:title>
  <dc:creator>Barrett, Matthew</dc:creator>
  <cp:lastModifiedBy>Barrett, Matthew</cp:lastModifiedBy>
  <cp:revision>17</cp:revision>
  <dcterms:created xsi:type="dcterms:W3CDTF">2018-11-09T20:14:18Z</dcterms:created>
  <dcterms:modified xsi:type="dcterms:W3CDTF">2018-12-12T20:36:58Z</dcterms:modified>
</cp:coreProperties>
</file>