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1" r:id="rId4"/>
    <p:sldId id="267" r:id="rId5"/>
    <p:sldId id="269" r:id="rId6"/>
    <p:sldId id="272" r:id="rId7"/>
    <p:sldId id="271" r:id="rId8"/>
    <p:sldId id="273" r:id="rId9"/>
    <p:sldId id="257" r:id="rId10"/>
    <p:sldId id="262" r:id="rId11"/>
    <p:sldId id="259" r:id="rId12"/>
    <p:sldId id="260" r:id="rId13"/>
    <p:sldId id="263" r:id="rId14"/>
    <p:sldId id="268" r:id="rId15"/>
    <p:sldId id="274" r:id="rId16"/>
    <p:sldId id="264" r:id="rId17"/>
    <p:sldId id="265" r:id="rId18"/>
    <p:sldId id="266" r:id="rId19"/>
    <p:sldId id="275" r:id="rId20"/>
    <p:sldId id="270" r:id="rId2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03" d="100"/>
          <a:sy n="103" d="100"/>
        </p:scale>
        <p:origin x="91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6/13/2019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6/13/2019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6/13/2019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6/13/2019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barrettm@metro.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poz.com/article/Obits-10015-9622" TargetMode="External"/><Relationship Id="rId2" Type="http://schemas.openxmlformats.org/officeDocument/2006/relationships/hyperlink" Target="https://www.latimes.com/local/obituaries/la-me-julian-burke-20130402-story.html" TargetMode="External"/><Relationship Id="rId1" Type="http://schemas.openxmlformats.org/officeDocument/2006/relationships/slideLayout" Target="../slideLayouts/slideLayout6.xml"/><Relationship Id="rId4" Type="http://schemas.openxmlformats.org/officeDocument/2006/relationships/hyperlink" Target="https://www.legacy.com/obituaries/latimes/obituary.aspx?n=gary-a-clark&amp;pid=1439698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qz6stI1zMGM"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thesource.metro.net/2015/06/10/metro-adopts-new-employee-gender-transition-policy/" TargetMode="External"/><Relationship Id="rId2" Type="http://schemas.openxmlformats.org/officeDocument/2006/relationships/hyperlink" Target="https://www.facebook.com/groups/outatmetro/" TargetMode="Externa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hyperlink" Target="https://en.wikipedia.org/wiki/Drew_Struzan"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hyperlink" Target="https://www.npr.org/sections/codeswitch/2015/05/05/404459634/ladies-in-the-streets-before-stonewall-transgender-uprising-changed-lives"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thepridela.com/2016/09/los-angeles-cooper-donuts-gay-riots-sparked-revolution-10-years-stonewall/"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wehoville.com/2014/06/05/l-s-black-cat-fight-gay-rights-got-start/" TargetMode="External"/><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en.wikipedia.org/wiki/Stonewall_rio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hyperlink" Target="https://artblart.com/tag/early-gay-activism/"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D2D2-A62D-4295-BC8D-80385EE3F395}"/>
              </a:ext>
            </a:extLst>
          </p:cNvPr>
          <p:cNvSpPr>
            <a:spLocks noGrp="1"/>
          </p:cNvSpPr>
          <p:nvPr>
            <p:ph type="ctrTitle"/>
          </p:nvPr>
        </p:nvSpPr>
        <p:spPr>
          <a:xfrm>
            <a:off x="243281" y="4960137"/>
            <a:ext cx="7986319" cy="1463040"/>
          </a:xfrm>
        </p:spPr>
        <p:txBody>
          <a:bodyPr>
            <a:normAutofit/>
          </a:bodyPr>
          <a:lstStyle/>
          <a:p>
            <a:r>
              <a:rPr lang="en-US" sz="3200" dirty="0">
                <a:latin typeface="Verdana" panose="020B0604030504040204" pitchFamily="34" charset="0"/>
                <a:ea typeface="Verdana" panose="020B0604030504040204" pitchFamily="34" charset="0"/>
              </a:rPr>
              <a:t>Research Library, Archive &amp; Records Management</a:t>
            </a:r>
          </a:p>
        </p:txBody>
      </p:sp>
      <p:sp>
        <p:nvSpPr>
          <p:cNvPr id="3" name="Subtitle 2">
            <a:extLst>
              <a:ext uri="{FF2B5EF4-FFF2-40B4-BE49-F238E27FC236}">
                <a16:creationId xmlns:a16="http://schemas.microsoft.com/office/drawing/2014/main" id="{08AD0904-D2C7-4E91-A885-AE844CB0FF49}"/>
              </a:ext>
            </a:extLst>
          </p:cNvPr>
          <p:cNvSpPr>
            <a:spLocks noGrp="1"/>
          </p:cNvSpPr>
          <p:nvPr>
            <p:ph type="subTitle" idx="1"/>
          </p:nvPr>
        </p:nvSpPr>
        <p:spPr/>
        <p:txBody>
          <a:bodyPr/>
          <a:lstStyle/>
          <a:p>
            <a:r>
              <a:rPr lang="en-US" dirty="0"/>
              <a:t>Matthew Barrett, Director</a:t>
            </a:r>
          </a:p>
          <a:p>
            <a:r>
              <a:rPr lang="en-US" dirty="0">
                <a:hlinkClick r:id="rId2"/>
              </a:rPr>
              <a:t>barrettm@metro.net</a:t>
            </a:r>
            <a:r>
              <a:rPr lang="en-US" dirty="0"/>
              <a:t> x27444</a:t>
            </a:r>
          </a:p>
        </p:txBody>
      </p:sp>
    </p:spTree>
    <p:extLst>
      <p:ext uri="{BB962C8B-B14F-4D97-AF65-F5344CB8AC3E}">
        <p14:creationId xmlns:p14="http://schemas.microsoft.com/office/powerpoint/2010/main" val="119063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69BB-385C-445C-BC01-E77DA5C97B43}"/>
              </a:ext>
            </a:extLst>
          </p:cNvPr>
          <p:cNvSpPr>
            <a:spLocks noGrp="1"/>
          </p:cNvSpPr>
          <p:nvPr>
            <p:ph type="title"/>
          </p:nvPr>
        </p:nvSpPr>
        <p:spPr>
          <a:xfrm>
            <a:off x="1015739" y="450993"/>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4" name="Rectangle 3">
            <a:extLst>
              <a:ext uri="{FF2B5EF4-FFF2-40B4-BE49-F238E27FC236}">
                <a16:creationId xmlns:a16="http://schemas.microsoft.com/office/drawing/2014/main" id="{4AA4605A-3888-477A-B48F-BFB5FDD094B3}"/>
              </a:ext>
            </a:extLst>
          </p:cNvPr>
          <p:cNvSpPr/>
          <p:nvPr/>
        </p:nvSpPr>
        <p:spPr>
          <a:xfrm>
            <a:off x="758230" y="1530861"/>
            <a:ext cx="11249890" cy="5016758"/>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rPr>
              <a:t>Merger Issues – Clash of cultures: the more closeted, conservative transit district and the more out, progressive transportation agency: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Sexual Orientation was initially left out of the first EEO/Non-Discrimination Statement published by the Merger Steering Committee pre-merger. It existed in LACTC’s policy statement and employees were surprised to see it removed from the merger’s version. Ally Richard </a:t>
            </a:r>
            <a:r>
              <a:rPr lang="en-US" sz="2000" dirty="0" err="1">
                <a:latin typeface="Verdana" panose="020B0604030504040204" pitchFamily="34" charset="0"/>
                <a:ea typeface="Verdana" panose="020B0604030504040204" pitchFamily="34" charset="0"/>
              </a:rPr>
              <a:t>Alatorre</a:t>
            </a:r>
            <a:r>
              <a:rPr lang="en-US" sz="2000" dirty="0">
                <a:latin typeface="Verdana" panose="020B0604030504040204" pitchFamily="34" charset="0"/>
                <a:ea typeface="Verdana" panose="020B0604030504040204" pitchFamily="34" charset="0"/>
              </a:rPr>
              <a:t>, Chair of the Merger Steering Committee, amended it and the inclusive statement was adopted at the first LACMTA Board Meeting February 4, 1993.</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After a year of internal discussion, the Employee Benefits program for the merger included Domestic Partner Benefits starting with open enrollment in 1994. The City and County began offering domestic partner benefits to their employees just a couple of years earlier.</a:t>
            </a:r>
          </a:p>
          <a:p>
            <a:pPr marL="342900" indent="-342900">
              <a:buFont typeface="Arial" panose="020B0604020202020204" pitchFamily="34" charset="0"/>
              <a:buChar char="•"/>
            </a:pPr>
            <a:r>
              <a:rPr lang="en-US" sz="2000" dirty="0" err="1">
                <a:latin typeface="Verdana" panose="020B0604030504040204" pitchFamily="34" charset="0"/>
                <a:ea typeface="Verdana" panose="020B0604030504040204" pitchFamily="34" charset="0"/>
              </a:rPr>
              <a:t>QuIT</a:t>
            </a:r>
            <a:r>
              <a:rPr lang="en-US" sz="2000" dirty="0">
                <a:latin typeface="Verdana" panose="020B0604030504040204" pitchFamily="34" charset="0"/>
                <a:ea typeface="Verdana" panose="020B0604030504040204" pitchFamily="34" charset="0"/>
              </a:rPr>
              <a:t> social group falls apart during massive layoffs, over 700 in the first 3 years of Metro.</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Diversity Task Force created in 1997. Includes LGBTQ employees.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First Metro Pride Parade bus appears in 1999.</a:t>
            </a:r>
          </a:p>
        </p:txBody>
      </p:sp>
    </p:spTree>
    <p:extLst>
      <p:ext uri="{BB962C8B-B14F-4D97-AF65-F5344CB8AC3E}">
        <p14:creationId xmlns:p14="http://schemas.microsoft.com/office/powerpoint/2010/main" val="284661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DB29-AD28-4A84-A4F8-C51168624F5F}"/>
              </a:ext>
            </a:extLst>
          </p:cNvPr>
          <p:cNvSpPr>
            <a:spLocks noGrp="1"/>
          </p:cNvSpPr>
          <p:nvPr>
            <p:ph type="title"/>
          </p:nvPr>
        </p:nvSpPr>
        <p:spPr>
          <a:xfrm>
            <a:off x="979523" y="187738"/>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3" name="TextBox 2">
            <a:extLst>
              <a:ext uri="{FF2B5EF4-FFF2-40B4-BE49-F238E27FC236}">
                <a16:creationId xmlns:a16="http://schemas.microsoft.com/office/drawing/2014/main" id="{F14FA405-E419-466D-B22A-2503F0954754}"/>
              </a:ext>
            </a:extLst>
          </p:cNvPr>
          <p:cNvSpPr txBox="1"/>
          <p:nvPr/>
        </p:nvSpPr>
        <p:spPr>
          <a:xfrm>
            <a:off x="979523" y="1321542"/>
            <a:ext cx="11130701" cy="560153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Some of the </a:t>
            </a:r>
            <a:r>
              <a:rPr lang="en-US" sz="2000" i="1" dirty="0">
                <a:latin typeface="Verdana" panose="020B0604030504040204" pitchFamily="34" charset="0"/>
                <a:ea typeface="Verdana" panose="020B0604030504040204" pitchFamily="34" charset="0"/>
              </a:rPr>
              <a:t>early</a:t>
            </a:r>
            <a:r>
              <a:rPr lang="en-US" sz="2000" dirty="0">
                <a:latin typeface="Verdana" panose="020B0604030504040204" pitchFamily="34" charset="0"/>
                <a:ea typeface="Verdana" panose="020B0604030504040204" pitchFamily="34" charset="0"/>
              </a:rPr>
              <a:t> Metro LGBTQ Leadership, Influencers and allies: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hlinkClick r:id="rId2"/>
              </a:rPr>
              <a:t>Julian Burke</a:t>
            </a:r>
            <a:r>
              <a:rPr lang="en-US" sz="2000" dirty="0">
                <a:latin typeface="Verdana" panose="020B0604030504040204" pitchFamily="34" charset="0"/>
                <a:ea typeface="Verdana" panose="020B0604030504040204" pitchFamily="34" charset="0"/>
              </a:rPr>
              <a:t> SCRTD Board of Directors 1973, Metro CEO 1997-2001.</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George Takei SCRTD Board of Directors 1973 to 1984.</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*Ellen Levine, LGBTQ ally, headed up transit operations from 1994-1998, ensured employees and supervisors attended LGBTQ sensitivity training. She had a office at West Hollywood Division 7.</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*Bill Gay 1994-1999 and *Helen Ortiz Gilstrap, Ops Public Affairs 1994-2000.</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*John Escher, TOS Division 7 and VO. Coordinated between LA Pride and Division 7 operations on parade and festival weekend logistics.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Don Ott – OMB, Facilities Maintenance, later CAO.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hlinkClick r:id="rId3"/>
              </a:rPr>
              <a:t>Ryan Nakagawa</a:t>
            </a:r>
            <a:r>
              <a:rPr lang="en-US" sz="2000" dirty="0">
                <a:latin typeface="Verdana" panose="020B0604030504040204" pitchFamily="34" charset="0"/>
                <a:ea typeface="Verdana" panose="020B0604030504040204" pitchFamily="34" charset="0"/>
              </a:rPr>
              <a:t> – Chief Ethics Officer, 1992-1999.</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hlinkClick r:id="rId4"/>
              </a:rPr>
              <a:t>Gary Clark</a:t>
            </a:r>
            <a:r>
              <a:rPr lang="en-US" sz="2000" dirty="0">
                <a:latin typeface="Verdana" panose="020B0604030504040204" pitchFamily="34" charset="0"/>
                <a:ea typeface="Verdana" panose="020B0604030504040204" pitchFamily="34" charset="0"/>
              </a:rPr>
              <a:t> – Government Relations and Board Research </a:t>
            </a:r>
            <a:r>
              <a:rPr lang="en-US" sz="2000" dirty="0" err="1">
                <a:latin typeface="Verdana" panose="020B0604030504040204" pitchFamily="34" charset="0"/>
                <a:ea typeface="Verdana" panose="020B0604030504040204" pitchFamily="34" charset="0"/>
              </a:rPr>
              <a:t>Svcs</a:t>
            </a:r>
            <a:r>
              <a:rPr lang="en-US" sz="2000" dirty="0">
                <a:latin typeface="Verdana" panose="020B0604030504040204" pitchFamily="34" charset="0"/>
                <a:ea typeface="Verdana" panose="020B0604030504040204" pitchFamily="34" charset="0"/>
              </a:rPr>
              <a:t> 1988-2005.</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Bevan </a:t>
            </a:r>
            <a:r>
              <a:rPr lang="en-US" sz="2000" dirty="0" err="1">
                <a:latin typeface="Verdana" panose="020B0604030504040204" pitchFamily="34" charset="0"/>
                <a:ea typeface="Verdana" panose="020B0604030504040204" pitchFamily="34" charset="0"/>
              </a:rPr>
              <a:t>Dufty</a:t>
            </a:r>
            <a:r>
              <a:rPr lang="en-US" sz="2000" dirty="0">
                <a:latin typeface="Verdana" panose="020B0604030504040204" pitchFamily="34" charset="0"/>
                <a:ea typeface="Verdana" panose="020B0604030504040204" pitchFamily="34" charset="0"/>
              </a:rPr>
              <a:t> – Government Relations 1988-1993, now SF County Supervisor.</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David Miller – Employee Pension &amp; Benefits 1991-1994.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Mary Reyna – SCRTD and County Counsel Attorney.</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*employees that had a direct role in the first Pride bus.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333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17B3-1B77-48B8-9938-4EE5FDD57384}"/>
              </a:ext>
            </a:extLst>
          </p:cNvPr>
          <p:cNvSpPr>
            <a:spLocks noGrp="1"/>
          </p:cNvSpPr>
          <p:nvPr>
            <p:ph type="title"/>
          </p:nvPr>
        </p:nvSpPr>
        <p:spPr>
          <a:xfrm>
            <a:off x="1007194" y="575733"/>
            <a:ext cx="10392895"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7" name="TextBox 6">
            <a:extLst>
              <a:ext uri="{FF2B5EF4-FFF2-40B4-BE49-F238E27FC236}">
                <a16:creationId xmlns:a16="http://schemas.microsoft.com/office/drawing/2014/main" id="{A86C30EA-8095-414E-9849-C2CAF9097903}"/>
              </a:ext>
            </a:extLst>
          </p:cNvPr>
          <p:cNvSpPr txBox="1"/>
          <p:nvPr/>
        </p:nvSpPr>
        <p:spPr>
          <a:xfrm>
            <a:off x="2795788" y="6123602"/>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1999</a:t>
            </a:r>
          </a:p>
        </p:txBody>
      </p:sp>
      <p:pic>
        <p:nvPicPr>
          <p:cNvPr id="4" name="Picture 3">
            <a:extLst>
              <a:ext uri="{FF2B5EF4-FFF2-40B4-BE49-F238E27FC236}">
                <a16:creationId xmlns:a16="http://schemas.microsoft.com/office/drawing/2014/main" id="{0D271269-EFED-4B5B-9334-8A79B18645EA}"/>
              </a:ext>
            </a:extLst>
          </p:cNvPr>
          <p:cNvPicPr>
            <a:picLocks noChangeAspect="1"/>
          </p:cNvPicPr>
          <p:nvPr/>
        </p:nvPicPr>
        <p:blipFill>
          <a:blip r:embed="rId2"/>
          <a:stretch>
            <a:fillRect/>
          </a:stretch>
        </p:blipFill>
        <p:spPr>
          <a:xfrm>
            <a:off x="1007194" y="2377370"/>
            <a:ext cx="5495206" cy="3663470"/>
          </a:xfrm>
          <a:prstGeom prst="rect">
            <a:avLst/>
          </a:prstGeom>
        </p:spPr>
      </p:pic>
      <p:sp>
        <p:nvSpPr>
          <p:cNvPr id="6" name="TextBox 5">
            <a:extLst>
              <a:ext uri="{FF2B5EF4-FFF2-40B4-BE49-F238E27FC236}">
                <a16:creationId xmlns:a16="http://schemas.microsoft.com/office/drawing/2014/main" id="{C8C0891E-B66A-4C50-BA18-583B72290433}"/>
              </a:ext>
            </a:extLst>
          </p:cNvPr>
          <p:cNvSpPr txBox="1"/>
          <p:nvPr/>
        </p:nvSpPr>
        <p:spPr>
          <a:xfrm>
            <a:off x="960794" y="1750563"/>
            <a:ext cx="10790493"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20 years of Pride Buses</a:t>
            </a:r>
          </a:p>
        </p:txBody>
      </p:sp>
      <p:pic>
        <p:nvPicPr>
          <p:cNvPr id="8" name="Picture 7">
            <a:extLst>
              <a:ext uri="{FF2B5EF4-FFF2-40B4-BE49-F238E27FC236}">
                <a16:creationId xmlns:a16="http://schemas.microsoft.com/office/drawing/2014/main" id="{73A25F98-F324-4794-9766-15895DE1DF39}"/>
              </a:ext>
            </a:extLst>
          </p:cNvPr>
          <p:cNvPicPr>
            <a:picLocks noChangeAspect="1"/>
          </p:cNvPicPr>
          <p:nvPr/>
        </p:nvPicPr>
        <p:blipFill>
          <a:blip r:embed="rId3"/>
          <a:stretch>
            <a:fillRect/>
          </a:stretch>
        </p:blipFill>
        <p:spPr>
          <a:xfrm>
            <a:off x="6571924" y="2377371"/>
            <a:ext cx="5019711" cy="3672756"/>
          </a:xfrm>
          <a:prstGeom prst="rect">
            <a:avLst/>
          </a:prstGeom>
        </p:spPr>
      </p:pic>
      <p:sp>
        <p:nvSpPr>
          <p:cNvPr id="9" name="TextBox 8">
            <a:extLst>
              <a:ext uri="{FF2B5EF4-FFF2-40B4-BE49-F238E27FC236}">
                <a16:creationId xmlns:a16="http://schemas.microsoft.com/office/drawing/2014/main" id="{19DB1AD6-8BE9-4D70-94BA-0D1CEADDC038}"/>
              </a:ext>
            </a:extLst>
          </p:cNvPr>
          <p:cNvSpPr txBox="1"/>
          <p:nvPr/>
        </p:nvSpPr>
        <p:spPr>
          <a:xfrm>
            <a:off x="8422147" y="6123602"/>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2000</a:t>
            </a:r>
          </a:p>
        </p:txBody>
      </p:sp>
    </p:spTree>
    <p:extLst>
      <p:ext uri="{BB962C8B-B14F-4D97-AF65-F5344CB8AC3E}">
        <p14:creationId xmlns:p14="http://schemas.microsoft.com/office/powerpoint/2010/main" val="364910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DCBD-0B10-4631-B404-B63E5C3239B0}"/>
              </a:ext>
            </a:extLst>
          </p:cNvPr>
          <p:cNvSpPr>
            <a:spLocks noGrp="1"/>
          </p:cNvSpPr>
          <p:nvPr>
            <p:ph type="title"/>
          </p:nvPr>
        </p:nvSpPr>
        <p:spPr/>
        <p:txBody>
          <a:bodyPr/>
          <a:lstStyle/>
          <a:p>
            <a:r>
              <a:rPr lang="en-US" dirty="0"/>
              <a:t>LGBTQ+ History at Metro &amp; prior</a:t>
            </a:r>
          </a:p>
        </p:txBody>
      </p:sp>
      <p:pic>
        <p:nvPicPr>
          <p:cNvPr id="4" name="Picture 3">
            <a:extLst>
              <a:ext uri="{FF2B5EF4-FFF2-40B4-BE49-F238E27FC236}">
                <a16:creationId xmlns:a16="http://schemas.microsoft.com/office/drawing/2014/main" id="{A9CB484C-37EE-468B-9635-564BB041FC12}"/>
              </a:ext>
            </a:extLst>
          </p:cNvPr>
          <p:cNvPicPr>
            <a:picLocks noChangeAspect="1"/>
          </p:cNvPicPr>
          <p:nvPr/>
        </p:nvPicPr>
        <p:blipFill>
          <a:blip r:embed="rId2"/>
          <a:stretch>
            <a:fillRect/>
          </a:stretch>
        </p:blipFill>
        <p:spPr>
          <a:xfrm>
            <a:off x="710267" y="1923749"/>
            <a:ext cx="5512113" cy="3801672"/>
          </a:xfrm>
          <a:prstGeom prst="rect">
            <a:avLst/>
          </a:prstGeom>
        </p:spPr>
      </p:pic>
      <p:sp>
        <p:nvSpPr>
          <p:cNvPr id="5" name="TextBox 4">
            <a:extLst>
              <a:ext uri="{FF2B5EF4-FFF2-40B4-BE49-F238E27FC236}">
                <a16:creationId xmlns:a16="http://schemas.microsoft.com/office/drawing/2014/main" id="{86FA5032-6163-40E4-A526-FACB9A7384FB}"/>
              </a:ext>
            </a:extLst>
          </p:cNvPr>
          <p:cNvSpPr txBox="1"/>
          <p:nvPr/>
        </p:nvSpPr>
        <p:spPr>
          <a:xfrm>
            <a:off x="2343206" y="5918363"/>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2001</a:t>
            </a:r>
          </a:p>
        </p:txBody>
      </p:sp>
      <p:pic>
        <p:nvPicPr>
          <p:cNvPr id="7" name="Picture 6">
            <a:extLst>
              <a:ext uri="{FF2B5EF4-FFF2-40B4-BE49-F238E27FC236}">
                <a16:creationId xmlns:a16="http://schemas.microsoft.com/office/drawing/2014/main" id="{EDC689A4-5639-4E89-8AFB-48981D8E3D10}"/>
              </a:ext>
            </a:extLst>
          </p:cNvPr>
          <p:cNvPicPr>
            <a:picLocks noChangeAspect="1"/>
          </p:cNvPicPr>
          <p:nvPr/>
        </p:nvPicPr>
        <p:blipFill>
          <a:blip r:embed="rId3"/>
          <a:stretch>
            <a:fillRect/>
          </a:stretch>
        </p:blipFill>
        <p:spPr>
          <a:xfrm>
            <a:off x="6523463" y="1923749"/>
            <a:ext cx="5068897" cy="3801672"/>
          </a:xfrm>
          <a:prstGeom prst="rect">
            <a:avLst/>
          </a:prstGeom>
        </p:spPr>
      </p:pic>
      <p:sp>
        <p:nvSpPr>
          <p:cNvPr id="8" name="TextBox 7">
            <a:extLst>
              <a:ext uri="{FF2B5EF4-FFF2-40B4-BE49-F238E27FC236}">
                <a16:creationId xmlns:a16="http://schemas.microsoft.com/office/drawing/2014/main" id="{E30469BE-85EB-4148-8272-074BDB4DF9A0}"/>
              </a:ext>
            </a:extLst>
          </p:cNvPr>
          <p:cNvSpPr txBox="1"/>
          <p:nvPr/>
        </p:nvSpPr>
        <p:spPr>
          <a:xfrm>
            <a:off x="8164014" y="5918362"/>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2003</a:t>
            </a:r>
          </a:p>
        </p:txBody>
      </p:sp>
    </p:spTree>
    <p:extLst>
      <p:ext uri="{BB962C8B-B14F-4D97-AF65-F5344CB8AC3E}">
        <p14:creationId xmlns:p14="http://schemas.microsoft.com/office/powerpoint/2010/main" val="946507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E6CC-8BA2-4808-A5F3-4D7767240BB0}"/>
              </a:ext>
            </a:extLst>
          </p:cNvPr>
          <p:cNvSpPr>
            <a:spLocks noGrp="1"/>
          </p:cNvSpPr>
          <p:nvPr>
            <p:ph type="title"/>
          </p:nvPr>
        </p:nvSpPr>
        <p:spPr>
          <a:xfrm>
            <a:off x="1024128" y="387870"/>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4" name="TextBox 3">
            <a:extLst>
              <a:ext uri="{FF2B5EF4-FFF2-40B4-BE49-F238E27FC236}">
                <a16:creationId xmlns:a16="http://schemas.microsoft.com/office/drawing/2014/main" id="{DC9A918F-B28A-4D80-8F84-DD1EB3E420CA}"/>
              </a:ext>
            </a:extLst>
          </p:cNvPr>
          <p:cNvSpPr txBox="1"/>
          <p:nvPr/>
        </p:nvSpPr>
        <p:spPr>
          <a:xfrm>
            <a:off x="904226" y="1677097"/>
            <a:ext cx="11108399" cy="498598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1994 and 1995 HR Analyst for Transit Police recruitment has a booth at the LA Pride festival </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1996-1998 Metro public affairs continues participating in the festival to promote Metro transit programs with lots of giveaways and customer info.</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1999-2004, LA Pride parade employee participation is mostly done on the downlow, on a need to know or special invite basis. Board members also participate but don’t coordinate with Metro.</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2003 – New Metro Branding campaign kicks off</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2005 – The Design Studio is enlisted to “brand” Metro participation in the annual Christopher Street West AKA L.A. Pride, Gay, Lesbian, Bisexual, Transgender, Questioning…. Parade.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34098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1512-3C5C-448F-94FC-DDAEC74AFE0A}"/>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3" name="Rectangle 2">
            <a:extLst>
              <a:ext uri="{FF2B5EF4-FFF2-40B4-BE49-F238E27FC236}">
                <a16:creationId xmlns:a16="http://schemas.microsoft.com/office/drawing/2014/main" id="{BFFC017D-EC1F-4CC9-A39F-BC8D2CCEA763}"/>
              </a:ext>
            </a:extLst>
          </p:cNvPr>
          <p:cNvSpPr/>
          <p:nvPr/>
        </p:nvSpPr>
        <p:spPr>
          <a:xfrm>
            <a:off x="711200" y="1884110"/>
            <a:ext cx="10769600" cy="5355312"/>
          </a:xfrm>
          <a:prstGeom prst="rect">
            <a:avLst/>
          </a:prstGeom>
        </p:spPr>
        <p:txBody>
          <a:bodyPr wrap="square">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2005 – Ice breaker and ally Jody Litvak sends out the first all staff email invitation to participate and has flyers posted in the elevator lobbies. A mini-backlash occurs from some of Metro’s religious/conservative employees who were unaware of Metro previous years of participation in the event, or even what the full name of the event was. Difficult but important step toward equality in the workplace.</a:t>
            </a:r>
          </a:p>
          <a:p>
            <a:pPr marL="285750" indent="-28575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Mayor Antonio Villaraigosa, Supervisor Zev Yaroslavsky, and Santa Monica Councilmember Pam O’Connor are among the first board members to regularly participate in the LA Pride Parade.  </a:t>
            </a:r>
          </a:p>
          <a:p>
            <a:pPr marL="285750" indent="-28575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2008 - Pam O’Connor is the first member of the Board of Directors to coordinate the ride/walk/march with the Metro bus and participants. </a:t>
            </a:r>
          </a:p>
          <a:p>
            <a:r>
              <a:rPr lang="en-US" sz="2000" dirty="0">
                <a:latin typeface="Verdana" panose="020B0604030504040204" pitchFamily="34" charset="0"/>
                <a:ea typeface="Verdana" panose="020B0604030504040204" pitchFamily="34" charset="0"/>
              </a:rPr>
              <a:t>    Can be seen on YouTube via local </a:t>
            </a:r>
            <a:r>
              <a:rPr lang="en-US" sz="2000" dirty="0" err="1">
                <a:latin typeface="Verdana" panose="020B0604030504040204" pitchFamily="34" charset="0"/>
                <a:ea typeface="Verdana" panose="020B0604030504040204" pitchFamily="34" charset="0"/>
              </a:rPr>
              <a:t>WeHo</a:t>
            </a:r>
            <a:r>
              <a:rPr lang="en-US" sz="2000" dirty="0">
                <a:latin typeface="Verdana" panose="020B0604030504040204" pitchFamily="34" charset="0"/>
                <a:ea typeface="Verdana" panose="020B0604030504040204" pitchFamily="34" charset="0"/>
              </a:rPr>
              <a:t> cable access coverage that year:</a:t>
            </a:r>
          </a:p>
          <a:p>
            <a:r>
              <a:rPr lang="en-US" sz="2000" dirty="0">
                <a:latin typeface="Verdana" panose="020B0604030504040204" pitchFamily="34" charset="0"/>
                <a:ea typeface="Verdana" panose="020B0604030504040204" pitchFamily="34" charset="0"/>
              </a:rPr>
              <a:t>    </a:t>
            </a:r>
            <a:r>
              <a:rPr lang="en-US" sz="2000" dirty="0">
                <a:latin typeface="Verdana" panose="020B0604030504040204" pitchFamily="34" charset="0"/>
                <a:ea typeface="Verdana" panose="020B0604030504040204" pitchFamily="34" charset="0"/>
                <a:hlinkClick r:id="rId2"/>
              </a:rPr>
              <a:t>https://www.youtube.com/watch?v=qz6stI1zMGM</a:t>
            </a:r>
            <a:r>
              <a:rPr lang="en-US" sz="2000" dirty="0">
                <a:latin typeface="Verdana" panose="020B0604030504040204" pitchFamily="34" charset="0"/>
                <a:ea typeface="Verdana" panose="020B0604030504040204" pitchFamily="34" charset="0"/>
              </a:rPr>
              <a:t> </a:t>
            </a:r>
          </a:p>
          <a:p>
            <a:endParaRPr lang="en-US" sz="2400" dirty="0"/>
          </a:p>
          <a:p>
            <a:endParaRPr lang="en-US" dirty="0"/>
          </a:p>
        </p:txBody>
      </p:sp>
    </p:spTree>
    <p:extLst>
      <p:ext uri="{BB962C8B-B14F-4D97-AF65-F5344CB8AC3E}">
        <p14:creationId xmlns:p14="http://schemas.microsoft.com/office/powerpoint/2010/main" val="383928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5852-A775-43B6-8947-DA3A0169AC18}"/>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3" name="Picture 2">
            <a:extLst>
              <a:ext uri="{FF2B5EF4-FFF2-40B4-BE49-F238E27FC236}">
                <a16:creationId xmlns:a16="http://schemas.microsoft.com/office/drawing/2014/main" id="{BFB2A59C-EBD7-400A-9600-17E968225D2A}"/>
              </a:ext>
            </a:extLst>
          </p:cNvPr>
          <p:cNvPicPr>
            <a:picLocks noChangeAspect="1"/>
          </p:cNvPicPr>
          <p:nvPr/>
        </p:nvPicPr>
        <p:blipFill>
          <a:blip r:embed="rId2"/>
          <a:stretch>
            <a:fillRect/>
          </a:stretch>
        </p:blipFill>
        <p:spPr>
          <a:xfrm>
            <a:off x="837334" y="2084832"/>
            <a:ext cx="5162022" cy="3725302"/>
          </a:xfrm>
          <a:prstGeom prst="rect">
            <a:avLst/>
          </a:prstGeom>
        </p:spPr>
      </p:pic>
      <p:pic>
        <p:nvPicPr>
          <p:cNvPr id="4" name="Picture 3">
            <a:extLst>
              <a:ext uri="{FF2B5EF4-FFF2-40B4-BE49-F238E27FC236}">
                <a16:creationId xmlns:a16="http://schemas.microsoft.com/office/drawing/2014/main" id="{097FCDD7-2079-4C9F-8C4D-F02F12753791}"/>
              </a:ext>
            </a:extLst>
          </p:cNvPr>
          <p:cNvPicPr>
            <a:picLocks noChangeAspect="1"/>
          </p:cNvPicPr>
          <p:nvPr/>
        </p:nvPicPr>
        <p:blipFill>
          <a:blip r:embed="rId3"/>
          <a:stretch>
            <a:fillRect/>
          </a:stretch>
        </p:blipFill>
        <p:spPr>
          <a:xfrm>
            <a:off x="6402383" y="2084831"/>
            <a:ext cx="5106373" cy="3446173"/>
          </a:xfrm>
          <a:prstGeom prst="rect">
            <a:avLst/>
          </a:prstGeom>
        </p:spPr>
      </p:pic>
      <p:sp>
        <p:nvSpPr>
          <p:cNvPr id="5" name="TextBox 4">
            <a:extLst>
              <a:ext uri="{FF2B5EF4-FFF2-40B4-BE49-F238E27FC236}">
                <a16:creationId xmlns:a16="http://schemas.microsoft.com/office/drawing/2014/main" id="{CAB9E4CE-0D25-4861-A03B-D289E888D7EE}"/>
              </a:ext>
            </a:extLst>
          </p:cNvPr>
          <p:cNvSpPr txBox="1"/>
          <p:nvPr/>
        </p:nvSpPr>
        <p:spPr>
          <a:xfrm>
            <a:off x="2343206" y="5918363"/>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2005</a:t>
            </a:r>
          </a:p>
        </p:txBody>
      </p:sp>
      <p:sp>
        <p:nvSpPr>
          <p:cNvPr id="6" name="TextBox 5">
            <a:extLst>
              <a:ext uri="{FF2B5EF4-FFF2-40B4-BE49-F238E27FC236}">
                <a16:creationId xmlns:a16="http://schemas.microsoft.com/office/drawing/2014/main" id="{C2359F8D-5CA8-4E74-BF8C-FBDEBC1A5453}"/>
              </a:ext>
            </a:extLst>
          </p:cNvPr>
          <p:cNvSpPr txBox="1"/>
          <p:nvPr/>
        </p:nvSpPr>
        <p:spPr>
          <a:xfrm>
            <a:off x="8383450" y="5918362"/>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2006</a:t>
            </a:r>
          </a:p>
        </p:txBody>
      </p:sp>
    </p:spTree>
    <p:extLst>
      <p:ext uri="{BB962C8B-B14F-4D97-AF65-F5344CB8AC3E}">
        <p14:creationId xmlns:p14="http://schemas.microsoft.com/office/powerpoint/2010/main" val="937519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943E-0651-4924-B782-5F6AC358353E}"/>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4" name="Picture 3">
            <a:extLst>
              <a:ext uri="{FF2B5EF4-FFF2-40B4-BE49-F238E27FC236}">
                <a16:creationId xmlns:a16="http://schemas.microsoft.com/office/drawing/2014/main" id="{FE19FE21-4509-4B20-9068-D9F8E09B93B3}"/>
              </a:ext>
            </a:extLst>
          </p:cNvPr>
          <p:cNvPicPr>
            <a:picLocks noChangeAspect="1"/>
          </p:cNvPicPr>
          <p:nvPr/>
        </p:nvPicPr>
        <p:blipFill>
          <a:blip r:embed="rId2"/>
          <a:stretch>
            <a:fillRect/>
          </a:stretch>
        </p:blipFill>
        <p:spPr>
          <a:xfrm>
            <a:off x="763041" y="2084832"/>
            <a:ext cx="4983555" cy="3737666"/>
          </a:xfrm>
          <a:prstGeom prst="rect">
            <a:avLst/>
          </a:prstGeom>
        </p:spPr>
      </p:pic>
      <p:pic>
        <p:nvPicPr>
          <p:cNvPr id="6" name="Picture 5">
            <a:extLst>
              <a:ext uri="{FF2B5EF4-FFF2-40B4-BE49-F238E27FC236}">
                <a16:creationId xmlns:a16="http://schemas.microsoft.com/office/drawing/2014/main" id="{0817B573-AC6C-4BC8-9535-3F7E9D7537F9}"/>
              </a:ext>
            </a:extLst>
          </p:cNvPr>
          <p:cNvPicPr>
            <a:picLocks noChangeAspect="1"/>
          </p:cNvPicPr>
          <p:nvPr/>
        </p:nvPicPr>
        <p:blipFill>
          <a:blip r:embed="rId3"/>
          <a:stretch>
            <a:fillRect/>
          </a:stretch>
        </p:blipFill>
        <p:spPr>
          <a:xfrm>
            <a:off x="6112504" y="2084831"/>
            <a:ext cx="5606498" cy="3737665"/>
          </a:xfrm>
          <a:prstGeom prst="rect">
            <a:avLst/>
          </a:prstGeom>
        </p:spPr>
      </p:pic>
      <p:sp>
        <p:nvSpPr>
          <p:cNvPr id="7" name="TextBox 6">
            <a:extLst>
              <a:ext uri="{FF2B5EF4-FFF2-40B4-BE49-F238E27FC236}">
                <a16:creationId xmlns:a16="http://schemas.microsoft.com/office/drawing/2014/main" id="{29305361-F5C8-49AA-9325-CA8C82671D02}"/>
              </a:ext>
            </a:extLst>
          </p:cNvPr>
          <p:cNvSpPr txBox="1"/>
          <p:nvPr/>
        </p:nvSpPr>
        <p:spPr>
          <a:xfrm>
            <a:off x="2343206" y="5918363"/>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2008</a:t>
            </a:r>
          </a:p>
        </p:txBody>
      </p:sp>
      <p:sp>
        <p:nvSpPr>
          <p:cNvPr id="8" name="TextBox 7">
            <a:extLst>
              <a:ext uri="{FF2B5EF4-FFF2-40B4-BE49-F238E27FC236}">
                <a16:creationId xmlns:a16="http://schemas.microsoft.com/office/drawing/2014/main" id="{32F8B12B-4625-488B-9C6D-8EDF33C9C200}"/>
              </a:ext>
            </a:extLst>
          </p:cNvPr>
          <p:cNvSpPr txBox="1"/>
          <p:nvPr/>
        </p:nvSpPr>
        <p:spPr>
          <a:xfrm>
            <a:off x="8383450" y="5918362"/>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2009</a:t>
            </a:r>
          </a:p>
        </p:txBody>
      </p:sp>
    </p:spTree>
    <p:extLst>
      <p:ext uri="{BB962C8B-B14F-4D97-AF65-F5344CB8AC3E}">
        <p14:creationId xmlns:p14="http://schemas.microsoft.com/office/powerpoint/2010/main" val="103094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8398-87FC-445C-9796-D8AB6CA5EFA8}"/>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5" name="Picture 4">
            <a:extLst>
              <a:ext uri="{FF2B5EF4-FFF2-40B4-BE49-F238E27FC236}">
                <a16:creationId xmlns:a16="http://schemas.microsoft.com/office/drawing/2014/main" id="{E731757F-1CD0-46D6-8CC3-083E22E599DF}"/>
              </a:ext>
            </a:extLst>
          </p:cNvPr>
          <p:cNvPicPr>
            <a:picLocks noChangeAspect="1"/>
          </p:cNvPicPr>
          <p:nvPr/>
        </p:nvPicPr>
        <p:blipFill>
          <a:blip r:embed="rId2"/>
          <a:stretch>
            <a:fillRect/>
          </a:stretch>
        </p:blipFill>
        <p:spPr>
          <a:xfrm>
            <a:off x="468352" y="2401178"/>
            <a:ext cx="5151864" cy="2545627"/>
          </a:xfrm>
          <a:prstGeom prst="rect">
            <a:avLst/>
          </a:prstGeom>
        </p:spPr>
      </p:pic>
      <p:pic>
        <p:nvPicPr>
          <p:cNvPr id="6" name="Picture 5">
            <a:extLst>
              <a:ext uri="{FF2B5EF4-FFF2-40B4-BE49-F238E27FC236}">
                <a16:creationId xmlns:a16="http://schemas.microsoft.com/office/drawing/2014/main" id="{3DD2243B-B611-4C29-8548-30654B06A324}"/>
              </a:ext>
            </a:extLst>
          </p:cNvPr>
          <p:cNvPicPr>
            <a:picLocks noChangeAspect="1"/>
          </p:cNvPicPr>
          <p:nvPr/>
        </p:nvPicPr>
        <p:blipFill>
          <a:blip r:embed="rId3"/>
          <a:stretch>
            <a:fillRect/>
          </a:stretch>
        </p:blipFill>
        <p:spPr>
          <a:xfrm>
            <a:off x="5620216" y="2487995"/>
            <a:ext cx="6485394" cy="2458810"/>
          </a:xfrm>
          <a:prstGeom prst="rect">
            <a:avLst/>
          </a:prstGeom>
        </p:spPr>
      </p:pic>
      <p:sp>
        <p:nvSpPr>
          <p:cNvPr id="8" name="TextBox 7">
            <a:extLst>
              <a:ext uri="{FF2B5EF4-FFF2-40B4-BE49-F238E27FC236}">
                <a16:creationId xmlns:a16="http://schemas.microsoft.com/office/drawing/2014/main" id="{919356FE-9170-4080-8167-6096C2D3108D}"/>
              </a:ext>
            </a:extLst>
          </p:cNvPr>
          <p:cNvSpPr txBox="1"/>
          <p:nvPr/>
        </p:nvSpPr>
        <p:spPr>
          <a:xfrm>
            <a:off x="1919459" y="5137778"/>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2018</a:t>
            </a:r>
          </a:p>
        </p:txBody>
      </p:sp>
      <p:sp>
        <p:nvSpPr>
          <p:cNvPr id="9" name="TextBox 8">
            <a:extLst>
              <a:ext uri="{FF2B5EF4-FFF2-40B4-BE49-F238E27FC236}">
                <a16:creationId xmlns:a16="http://schemas.microsoft.com/office/drawing/2014/main" id="{CC058E46-751C-4DB2-BDB3-D5ED1DE6AEC2}"/>
              </a:ext>
            </a:extLst>
          </p:cNvPr>
          <p:cNvSpPr txBox="1"/>
          <p:nvPr/>
        </p:nvSpPr>
        <p:spPr>
          <a:xfrm>
            <a:off x="8020523" y="5119135"/>
            <a:ext cx="1684780"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2019</a:t>
            </a:r>
          </a:p>
        </p:txBody>
      </p:sp>
    </p:spTree>
    <p:extLst>
      <p:ext uri="{BB962C8B-B14F-4D97-AF65-F5344CB8AC3E}">
        <p14:creationId xmlns:p14="http://schemas.microsoft.com/office/powerpoint/2010/main" val="291016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4FA3-64EB-4B25-92A6-E96B28F2FEAA}"/>
              </a:ext>
            </a:extLst>
          </p:cNvPr>
          <p:cNvSpPr>
            <a:spLocks noGrp="1"/>
          </p:cNvSpPr>
          <p:nvPr>
            <p:ph type="title"/>
          </p:nvPr>
        </p:nvSpPr>
        <p:spPr>
          <a:xfrm>
            <a:off x="948627" y="148989"/>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4" name="Picture 3">
            <a:extLst>
              <a:ext uri="{FF2B5EF4-FFF2-40B4-BE49-F238E27FC236}">
                <a16:creationId xmlns:a16="http://schemas.microsoft.com/office/drawing/2014/main" id="{3BCBDBD8-00D8-4912-83BD-732DA9E014AB}"/>
              </a:ext>
            </a:extLst>
          </p:cNvPr>
          <p:cNvPicPr>
            <a:picLocks noChangeAspect="1"/>
          </p:cNvPicPr>
          <p:nvPr/>
        </p:nvPicPr>
        <p:blipFill>
          <a:blip r:embed="rId2"/>
          <a:stretch>
            <a:fillRect/>
          </a:stretch>
        </p:blipFill>
        <p:spPr>
          <a:xfrm>
            <a:off x="70632" y="1886134"/>
            <a:ext cx="6204333" cy="2068111"/>
          </a:xfrm>
          <a:prstGeom prst="rect">
            <a:avLst/>
          </a:prstGeom>
        </p:spPr>
      </p:pic>
      <p:pic>
        <p:nvPicPr>
          <p:cNvPr id="5" name="Picture 4">
            <a:extLst>
              <a:ext uri="{FF2B5EF4-FFF2-40B4-BE49-F238E27FC236}">
                <a16:creationId xmlns:a16="http://schemas.microsoft.com/office/drawing/2014/main" id="{C14334B3-00F7-4A31-BA33-744F4BC5E604}"/>
              </a:ext>
            </a:extLst>
          </p:cNvPr>
          <p:cNvPicPr>
            <a:picLocks noChangeAspect="1"/>
          </p:cNvPicPr>
          <p:nvPr/>
        </p:nvPicPr>
        <p:blipFill>
          <a:blip r:embed="rId3"/>
          <a:stretch>
            <a:fillRect/>
          </a:stretch>
        </p:blipFill>
        <p:spPr>
          <a:xfrm>
            <a:off x="6211905" y="4154813"/>
            <a:ext cx="2966109" cy="2165372"/>
          </a:xfrm>
          <a:prstGeom prst="rect">
            <a:avLst/>
          </a:prstGeom>
        </p:spPr>
      </p:pic>
      <p:pic>
        <p:nvPicPr>
          <p:cNvPr id="6" name="Picture 5">
            <a:extLst>
              <a:ext uri="{FF2B5EF4-FFF2-40B4-BE49-F238E27FC236}">
                <a16:creationId xmlns:a16="http://schemas.microsoft.com/office/drawing/2014/main" id="{175C6FAB-4AA2-4673-AA84-67CBB55F0C75}"/>
              </a:ext>
            </a:extLst>
          </p:cNvPr>
          <p:cNvPicPr>
            <a:picLocks noChangeAspect="1"/>
          </p:cNvPicPr>
          <p:nvPr/>
        </p:nvPicPr>
        <p:blipFill>
          <a:blip r:embed="rId4"/>
          <a:stretch>
            <a:fillRect/>
          </a:stretch>
        </p:blipFill>
        <p:spPr>
          <a:xfrm>
            <a:off x="8935004" y="1886134"/>
            <a:ext cx="3209738" cy="1797453"/>
          </a:xfrm>
          <a:prstGeom prst="rect">
            <a:avLst/>
          </a:prstGeom>
        </p:spPr>
      </p:pic>
      <p:pic>
        <p:nvPicPr>
          <p:cNvPr id="7" name="Picture 6">
            <a:extLst>
              <a:ext uri="{FF2B5EF4-FFF2-40B4-BE49-F238E27FC236}">
                <a16:creationId xmlns:a16="http://schemas.microsoft.com/office/drawing/2014/main" id="{978E8C7B-E750-4CC6-8027-7D5607A667B8}"/>
              </a:ext>
            </a:extLst>
          </p:cNvPr>
          <p:cNvPicPr>
            <a:picLocks noChangeAspect="1"/>
          </p:cNvPicPr>
          <p:nvPr/>
        </p:nvPicPr>
        <p:blipFill>
          <a:blip r:embed="rId5"/>
          <a:stretch>
            <a:fillRect/>
          </a:stretch>
        </p:blipFill>
        <p:spPr>
          <a:xfrm>
            <a:off x="70632" y="4154814"/>
            <a:ext cx="2887161" cy="2165371"/>
          </a:xfrm>
          <a:prstGeom prst="rect">
            <a:avLst/>
          </a:prstGeom>
        </p:spPr>
      </p:pic>
      <p:pic>
        <p:nvPicPr>
          <p:cNvPr id="8" name="Picture 7">
            <a:extLst>
              <a:ext uri="{FF2B5EF4-FFF2-40B4-BE49-F238E27FC236}">
                <a16:creationId xmlns:a16="http://schemas.microsoft.com/office/drawing/2014/main" id="{89962FE0-C30F-44A3-85CA-D74CFD4749F8}"/>
              </a:ext>
            </a:extLst>
          </p:cNvPr>
          <p:cNvPicPr>
            <a:picLocks noChangeAspect="1"/>
          </p:cNvPicPr>
          <p:nvPr/>
        </p:nvPicPr>
        <p:blipFill>
          <a:blip r:embed="rId6"/>
          <a:stretch>
            <a:fillRect/>
          </a:stretch>
        </p:blipFill>
        <p:spPr>
          <a:xfrm>
            <a:off x="2957793" y="4154813"/>
            <a:ext cx="3254112" cy="2169408"/>
          </a:xfrm>
          <a:prstGeom prst="rect">
            <a:avLst/>
          </a:prstGeom>
        </p:spPr>
      </p:pic>
      <p:pic>
        <p:nvPicPr>
          <p:cNvPr id="3" name="Picture 2">
            <a:extLst>
              <a:ext uri="{FF2B5EF4-FFF2-40B4-BE49-F238E27FC236}">
                <a16:creationId xmlns:a16="http://schemas.microsoft.com/office/drawing/2014/main" id="{D2C9A1F4-472E-4263-A0B4-E329B52B590F}"/>
              </a:ext>
            </a:extLst>
          </p:cNvPr>
          <p:cNvPicPr>
            <a:picLocks noChangeAspect="1"/>
          </p:cNvPicPr>
          <p:nvPr/>
        </p:nvPicPr>
        <p:blipFill>
          <a:blip r:embed="rId7"/>
          <a:stretch>
            <a:fillRect/>
          </a:stretch>
        </p:blipFill>
        <p:spPr>
          <a:xfrm>
            <a:off x="6288635" y="1886134"/>
            <a:ext cx="2632699" cy="1968449"/>
          </a:xfrm>
          <a:prstGeom prst="rect">
            <a:avLst/>
          </a:prstGeom>
        </p:spPr>
      </p:pic>
      <p:sp>
        <p:nvSpPr>
          <p:cNvPr id="9" name="TextBox 8">
            <a:extLst>
              <a:ext uri="{FF2B5EF4-FFF2-40B4-BE49-F238E27FC236}">
                <a16:creationId xmlns:a16="http://schemas.microsoft.com/office/drawing/2014/main" id="{6374E9CF-414B-4C1E-8377-66CFBA3CD53F}"/>
              </a:ext>
            </a:extLst>
          </p:cNvPr>
          <p:cNvSpPr txBox="1"/>
          <p:nvPr/>
        </p:nvSpPr>
        <p:spPr>
          <a:xfrm>
            <a:off x="948627" y="1152389"/>
            <a:ext cx="11012464"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Pride rainbow flag buses, trains, and transit stations are now regularly seen in the US, Canada, Australia, &amp; Europe</a:t>
            </a:r>
          </a:p>
        </p:txBody>
      </p:sp>
      <p:pic>
        <p:nvPicPr>
          <p:cNvPr id="10" name="Picture 9">
            <a:extLst>
              <a:ext uri="{FF2B5EF4-FFF2-40B4-BE49-F238E27FC236}">
                <a16:creationId xmlns:a16="http://schemas.microsoft.com/office/drawing/2014/main" id="{DE75200C-A24B-47A2-A0AC-6D93B4DEE365}"/>
              </a:ext>
            </a:extLst>
          </p:cNvPr>
          <p:cNvPicPr>
            <a:picLocks noChangeAspect="1"/>
          </p:cNvPicPr>
          <p:nvPr/>
        </p:nvPicPr>
        <p:blipFill>
          <a:blip r:embed="rId8"/>
          <a:stretch>
            <a:fillRect/>
          </a:stretch>
        </p:blipFill>
        <p:spPr>
          <a:xfrm>
            <a:off x="8902345" y="4154813"/>
            <a:ext cx="3248059" cy="2165372"/>
          </a:xfrm>
          <a:prstGeom prst="rect">
            <a:avLst/>
          </a:prstGeom>
        </p:spPr>
      </p:pic>
    </p:spTree>
    <p:extLst>
      <p:ext uri="{BB962C8B-B14F-4D97-AF65-F5344CB8AC3E}">
        <p14:creationId xmlns:p14="http://schemas.microsoft.com/office/powerpoint/2010/main" val="429288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0E40-0795-41CD-93DB-5D071DF56DD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5" name="Picture 4">
            <a:extLst>
              <a:ext uri="{FF2B5EF4-FFF2-40B4-BE49-F238E27FC236}">
                <a16:creationId xmlns:a16="http://schemas.microsoft.com/office/drawing/2014/main" id="{EA0F05DF-25F3-48BD-9515-18A4AD8E09CC}"/>
              </a:ext>
            </a:extLst>
          </p:cNvPr>
          <p:cNvPicPr>
            <a:picLocks noChangeAspect="1"/>
          </p:cNvPicPr>
          <p:nvPr/>
        </p:nvPicPr>
        <p:blipFill>
          <a:blip r:embed="rId2"/>
          <a:stretch>
            <a:fillRect/>
          </a:stretch>
        </p:blipFill>
        <p:spPr>
          <a:xfrm>
            <a:off x="6183427" y="2688893"/>
            <a:ext cx="5071872" cy="3803904"/>
          </a:xfrm>
          <a:prstGeom prst="rect">
            <a:avLst/>
          </a:prstGeom>
        </p:spPr>
      </p:pic>
      <p:pic>
        <p:nvPicPr>
          <p:cNvPr id="7" name="Picture 6">
            <a:extLst>
              <a:ext uri="{FF2B5EF4-FFF2-40B4-BE49-F238E27FC236}">
                <a16:creationId xmlns:a16="http://schemas.microsoft.com/office/drawing/2014/main" id="{4542B867-6781-4891-AD11-E23A78142903}"/>
              </a:ext>
            </a:extLst>
          </p:cNvPr>
          <p:cNvPicPr>
            <a:picLocks noChangeAspect="1"/>
          </p:cNvPicPr>
          <p:nvPr/>
        </p:nvPicPr>
        <p:blipFill>
          <a:blip r:embed="rId3"/>
          <a:stretch>
            <a:fillRect/>
          </a:stretch>
        </p:blipFill>
        <p:spPr>
          <a:xfrm>
            <a:off x="1024128" y="2688893"/>
            <a:ext cx="5045706" cy="3787176"/>
          </a:xfrm>
          <a:prstGeom prst="rect">
            <a:avLst/>
          </a:prstGeom>
        </p:spPr>
      </p:pic>
      <p:sp>
        <p:nvSpPr>
          <p:cNvPr id="8" name="TextBox 7">
            <a:extLst>
              <a:ext uri="{FF2B5EF4-FFF2-40B4-BE49-F238E27FC236}">
                <a16:creationId xmlns:a16="http://schemas.microsoft.com/office/drawing/2014/main" id="{ABD14CFD-2E4D-4800-86F9-E54E1934703E}"/>
              </a:ext>
            </a:extLst>
          </p:cNvPr>
          <p:cNvSpPr txBox="1"/>
          <p:nvPr/>
        </p:nvSpPr>
        <p:spPr>
          <a:xfrm>
            <a:off x="1024128" y="1607778"/>
            <a:ext cx="9688277"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2019 marks 20 years of Pride parade participation by Metro! Thank you to everyone who contributed along the way.</a:t>
            </a:r>
          </a:p>
        </p:txBody>
      </p:sp>
    </p:spTree>
    <p:extLst>
      <p:ext uri="{BB962C8B-B14F-4D97-AF65-F5344CB8AC3E}">
        <p14:creationId xmlns:p14="http://schemas.microsoft.com/office/powerpoint/2010/main" val="1471820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8174-5152-4E58-96FD-D37A2CBC8C08}"/>
              </a:ext>
            </a:extLst>
          </p:cNvPr>
          <p:cNvSpPr>
            <a:spLocks noGrp="1"/>
          </p:cNvSpPr>
          <p:nvPr>
            <p:ph type="title"/>
          </p:nvPr>
        </p:nvSpPr>
        <p:spPr>
          <a:xfrm>
            <a:off x="1024128" y="257660"/>
            <a:ext cx="9720072" cy="1499616"/>
          </a:xfrm>
        </p:spPr>
        <p:txBody>
          <a:bodyPr>
            <a:normAutofit/>
          </a:bodyPr>
          <a:lstStyle/>
          <a:p>
            <a:r>
              <a:rPr lang="en-US" sz="3600" dirty="0">
                <a:latin typeface="Verdana" panose="020B0604030504040204" pitchFamily="34" charset="0"/>
                <a:ea typeface="Verdana" panose="020B0604030504040204" pitchFamily="34" charset="0"/>
              </a:rPr>
              <a:t>Today</a:t>
            </a:r>
          </a:p>
        </p:txBody>
      </p:sp>
      <p:sp>
        <p:nvSpPr>
          <p:cNvPr id="3" name="TextBox 2">
            <a:extLst>
              <a:ext uri="{FF2B5EF4-FFF2-40B4-BE49-F238E27FC236}">
                <a16:creationId xmlns:a16="http://schemas.microsoft.com/office/drawing/2014/main" id="{B01A58BD-29EF-49E3-A280-A93AD6BA873A}"/>
              </a:ext>
            </a:extLst>
          </p:cNvPr>
          <p:cNvSpPr txBox="1"/>
          <p:nvPr/>
        </p:nvSpPr>
        <p:spPr>
          <a:xfrm>
            <a:off x="847288" y="1374421"/>
            <a:ext cx="10917248" cy="3262432"/>
          </a:xfrm>
          <a:prstGeom prst="rect">
            <a:avLst/>
          </a:prstGeom>
          <a:noFill/>
        </p:spPr>
        <p:txBody>
          <a:bodyPr wrap="square" rtlCol="0">
            <a:spAutoFit/>
          </a:bodyPr>
          <a:lstStyle/>
          <a:p>
            <a:pPr marL="342900" indent="-342900">
              <a:buFont typeface="Arial" panose="020B0604020202020204" pitchFamily="34" charset="0"/>
              <a:buChar char="•"/>
            </a:pPr>
            <a:r>
              <a:rPr lang="en-US" dirty="0" err="1">
                <a:latin typeface="Verdana" panose="020B0604030504040204" pitchFamily="34" charset="0"/>
                <a:ea typeface="Verdana" panose="020B0604030504040204" pitchFamily="34" charset="0"/>
              </a:rPr>
              <a:t>out@metro</a:t>
            </a:r>
            <a:r>
              <a:rPr lang="en-US" dirty="0">
                <a:latin typeface="Verdana" panose="020B0604030504040204" pitchFamily="34" charset="0"/>
                <a:ea typeface="Verdana" panose="020B0604030504040204" pitchFamily="34" charset="0"/>
              </a:rPr>
              <a:t> became an official affinity group in 2015, thanks to Luke &amp; Kevin</a:t>
            </a:r>
          </a:p>
          <a:p>
            <a:pPr marL="342900" indent="-342900">
              <a:buFont typeface="Arial" panose="020B0604020202020204" pitchFamily="34" charset="0"/>
              <a:buChar char="•"/>
            </a:pPr>
            <a:r>
              <a:rPr lang="en-US" dirty="0" err="1">
                <a:latin typeface="Verdana" panose="020B0604030504040204" pitchFamily="34" charset="0"/>
                <a:ea typeface="Verdana" panose="020B0604030504040204" pitchFamily="34" charset="0"/>
              </a:rPr>
              <a:t>out@metro</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hlinkClick r:id="rId2"/>
              </a:rPr>
              <a:t>facebook</a:t>
            </a:r>
            <a:r>
              <a:rPr lang="en-US" dirty="0">
                <a:latin typeface="Verdana" panose="020B0604030504040204" pitchFamily="34" charset="0"/>
                <a:ea typeface="Verdana" panose="020B0604030504040204" pitchFamily="34" charset="0"/>
              </a:rPr>
              <a:t> page, thanks to Luke, Devon, and Ray</a:t>
            </a: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Civil Rights 11 – </a:t>
            </a:r>
            <a:r>
              <a:rPr lang="en-US" dirty="0">
                <a:latin typeface="Verdana" panose="020B0604030504040204" pitchFamily="34" charset="0"/>
                <a:ea typeface="Verdana" panose="020B0604030504040204" pitchFamily="34" charset="0"/>
                <a:hlinkClick r:id="rId3"/>
              </a:rPr>
              <a:t>Gender Transition Policy </a:t>
            </a:r>
            <a:r>
              <a:rPr lang="en-US" dirty="0">
                <a:latin typeface="Verdana" panose="020B0604030504040204" pitchFamily="34" charset="0"/>
                <a:ea typeface="Verdana" panose="020B0604030504040204" pitchFamily="34" charset="0"/>
              </a:rPr>
              <a:t>approved in 2015, updated in 2019. Workplace transition plan guidelines and tips for working with transgender co-workers are available on </a:t>
            </a:r>
            <a:r>
              <a:rPr lang="en-US" dirty="0" err="1">
                <a:latin typeface="Verdana" panose="020B0604030504040204" pitchFamily="34" charset="0"/>
                <a:ea typeface="Verdana" panose="020B0604030504040204" pitchFamily="34" charset="0"/>
              </a:rPr>
              <a:t>MyMetro</a:t>
            </a:r>
            <a:r>
              <a:rPr lang="en-US" dirty="0">
                <a:latin typeface="Verdana" panose="020B0604030504040204" pitchFamily="34" charset="0"/>
                <a:ea typeface="Verdana" panose="020B0604030504040204" pitchFamily="34" charset="0"/>
              </a:rPr>
              <a:t> intranet. Thanks to Luke, </a:t>
            </a:r>
            <a:r>
              <a:rPr lang="en-US" dirty="0" err="1">
                <a:latin typeface="Verdana" panose="020B0604030504040204" pitchFamily="34" charset="0"/>
                <a:ea typeface="Verdana" panose="020B0604030504040204" pitchFamily="34" charset="0"/>
              </a:rPr>
              <a:t>Jonaura</a:t>
            </a:r>
            <a:r>
              <a:rPr lang="en-US" dirty="0">
                <a:latin typeface="Verdana" panose="020B0604030504040204" pitchFamily="34" charset="0"/>
                <a:ea typeface="Verdana" panose="020B0604030504040204" pitchFamily="34" charset="0"/>
              </a:rPr>
              <a:t>, and Mary.</a:t>
            </a: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Out Metro Board Directors include LA County Supervisor Sheila Kuehl, City of Long Beach Mayor Robert Garcia, and LA City Councilmember Mike Bonin. Ally Mayor Garcetti regularly participates in LA Pride.</a:t>
            </a: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LGBTQ+ events, networking and visibility has never been bett</a:t>
            </a:r>
            <a:r>
              <a:rPr lang="en-US" sz="2000" dirty="0">
                <a:latin typeface="Verdana" panose="020B0604030504040204" pitchFamily="34" charset="0"/>
                <a:ea typeface="Verdana" panose="020B0604030504040204" pitchFamily="34" charset="0"/>
              </a:rPr>
              <a:t>er.</a:t>
            </a:r>
          </a:p>
          <a:p>
            <a:pPr marL="342900" indent="-34290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D239EC6E-4ACE-4A4D-A8AA-CE8AD8F88444}"/>
              </a:ext>
            </a:extLst>
          </p:cNvPr>
          <p:cNvPicPr>
            <a:picLocks noChangeAspect="1"/>
          </p:cNvPicPr>
          <p:nvPr/>
        </p:nvPicPr>
        <p:blipFill>
          <a:blip r:embed="rId4"/>
          <a:stretch>
            <a:fillRect/>
          </a:stretch>
        </p:blipFill>
        <p:spPr>
          <a:xfrm>
            <a:off x="713064" y="4041233"/>
            <a:ext cx="5382935" cy="2707354"/>
          </a:xfrm>
          <a:prstGeom prst="rect">
            <a:avLst/>
          </a:prstGeom>
        </p:spPr>
      </p:pic>
      <p:pic>
        <p:nvPicPr>
          <p:cNvPr id="5" name="Picture 4">
            <a:extLst>
              <a:ext uri="{FF2B5EF4-FFF2-40B4-BE49-F238E27FC236}">
                <a16:creationId xmlns:a16="http://schemas.microsoft.com/office/drawing/2014/main" id="{E7FB7E3F-AAA8-4B14-B4F7-A107BD4A3EF9}"/>
              </a:ext>
            </a:extLst>
          </p:cNvPr>
          <p:cNvPicPr>
            <a:picLocks noChangeAspect="1"/>
          </p:cNvPicPr>
          <p:nvPr/>
        </p:nvPicPr>
        <p:blipFill>
          <a:blip r:embed="rId5"/>
          <a:stretch>
            <a:fillRect/>
          </a:stretch>
        </p:blipFill>
        <p:spPr>
          <a:xfrm>
            <a:off x="6811861" y="4042645"/>
            <a:ext cx="4952675" cy="2707354"/>
          </a:xfrm>
          <a:prstGeom prst="rect">
            <a:avLst/>
          </a:prstGeom>
        </p:spPr>
      </p:pic>
      <p:pic>
        <p:nvPicPr>
          <p:cNvPr id="6" name="Picture 5">
            <a:extLst>
              <a:ext uri="{FF2B5EF4-FFF2-40B4-BE49-F238E27FC236}">
                <a16:creationId xmlns:a16="http://schemas.microsoft.com/office/drawing/2014/main" id="{95AF72C1-AC58-49A4-B1CE-6FAF4F7EF9C3}"/>
              </a:ext>
            </a:extLst>
          </p:cNvPr>
          <p:cNvPicPr>
            <a:picLocks noChangeAspect="1"/>
          </p:cNvPicPr>
          <p:nvPr/>
        </p:nvPicPr>
        <p:blipFill>
          <a:blip r:embed="rId6"/>
          <a:stretch>
            <a:fillRect/>
          </a:stretch>
        </p:blipFill>
        <p:spPr>
          <a:xfrm>
            <a:off x="7969541" y="108001"/>
            <a:ext cx="4088318" cy="1225833"/>
          </a:xfrm>
          <a:prstGeom prst="rect">
            <a:avLst/>
          </a:prstGeom>
        </p:spPr>
      </p:pic>
    </p:spTree>
    <p:extLst>
      <p:ext uri="{BB962C8B-B14F-4D97-AF65-F5344CB8AC3E}">
        <p14:creationId xmlns:p14="http://schemas.microsoft.com/office/powerpoint/2010/main" val="415897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C01CB2-F084-4AAE-A8ED-1C10FB8F0357}"/>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5" name="TextBox 4">
            <a:extLst>
              <a:ext uri="{FF2B5EF4-FFF2-40B4-BE49-F238E27FC236}">
                <a16:creationId xmlns:a16="http://schemas.microsoft.com/office/drawing/2014/main" id="{042899F7-37E8-4DD3-9874-BD11C4AC5580}"/>
              </a:ext>
            </a:extLst>
          </p:cNvPr>
          <p:cNvSpPr txBox="1">
            <a:spLocks noChangeAspect="1"/>
          </p:cNvSpPr>
          <p:nvPr/>
        </p:nvSpPr>
        <p:spPr>
          <a:xfrm>
            <a:off x="761999" y="1973765"/>
            <a:ext cx="6564345" cy="4783874"/>
          </a:xfrm>
          <a:prstGeom prst="rect">
            <a:avLst/>
          </a:prstGeom>
        </p:spPr>
        <p:txBody>
          <a:bodyPr vert="horz" lIns="45720" tIns="45720" rIns="45720" bIns="45720" rtlCol="0">
            <a:normAutofit fontScale="85000" lnSpcReduction="10000"/>
          </a:bodyPr>
          <a:lstStyle/>
          <a:p>
            <a:pPr defTabSz="914400">
              <a:lnSpc>
                <a:spcPct val="90000"/>
              </a:lnSpc>
              <a:spcAft>
                <a:spcPts val="600"/>
              </a:spcAft>
              <a:buClr>
                <a:schemeClr val="accent1"/>
              </a:buClr>
            </a:pPr>
            <a:r>
              <a:rPr lang="en-US" sz="2100" i="1" dirty="0">
                <a:latin typeface="Verdana" panose="020B0604030504040204" pitchFamily="34" charset="0"/>
                <a:ea typeface="Verdana" panose="020B0604030504040204" pitchFamily="34" charset="0"/>
              </a:rPr>
              <a:t>How did Metro end up with a bus division in West Hollywood?</a:t>
            </a:r>
          </a:p>
          <a:p>
            <a:pPr defTabSz="914400">
              <a:lnSpc>
                <a:spcPct val="90000"/>
              </a:lnSpc>
              <a:spcAft>
                <a:spcPts val="600"/>
              </a:spcAft>
              <a:buClr>
                <a:schemeClr val="accent1"/>
              </a:buClr>
            </a:pPr>
            <a:endParaRPr lang="en-US" sz="1900" dirty="0">
              <a:latin typeface="Verdana" panose="020B0604030504040204" pitchFamily="34" charset="0"/>
              <a:ea typeface="Verdana" panose="020B0604030504040204" pitchFamily="34" charset="0"/>
            </a:endParaRPr>
          </a:p>
          <a:p>
            <a:pPr defTabSz="914400">
              <a:lnSpc>
                <a:spcPct val="90000"/>
              </a:lnSpc>
              <a:spcAft>
                <a:spcPts val="600"/>
              </a:spcAft>
              <a:buClr>
                <a:schemeClr val="accent1"/>
              </a:buClr>
            </a:pPr>
            <a:r>
              <a:rPr lang="en-US" sz="1900" dirty="0">
                <a:latin typeface="Verdana" panose="020B0604030504040204" pitchFamily="34" charset="0"/>
                <a:ea typeface="Verdana" panose="020B0604030504040204" pitchFamily="34" charset="0"/>
              </a:rPr>
              <a:t>Division 7 in West Hollywood began as the Los Angeles Pacific Rail Company’s Sherman Yard in 1896.  It was built by close friends Eli Clark and Moses H. Sherman, for whom Clark Drive, Sherman town, (now West Hollywood), and Sherman Avenue (now Santa Monica Boulevard), and Sherman Oaks were named. They were early pioneers of L.A.’s interurban electric railways that laid track from downtown to the sea.  </a:t>
            </a:r>
          </a:p>
          <a:p>
            <a:pPr defTabSz="914400">
              <a:lnSpc>
                <a:spcPct val="90000"/>
              </a:lnSpc>
              <a:spcAft>
                <a:spcPts val="600"/>
              </a:spcAft>
              <a:buClr>
                <a:schemeClr val="accent1"/>
              </a:buClr>
            </a:pPr>
            <a:r>
              <a:rPr lang="en-US" sz="1900" dirty="0">
                <a:latin typeface="Verdana" panose="020B0604030504040204" pitchFamily="34" charset="0"/>
                <a:ea typeface="Verdana" panose="020B0604030504040204" pitchFamily="34" charset="0"/>
              </a:rPr>
              <a:t>They purchased the 5.56 acre West Hollywood site in January 1896, and an additional 13.81 acres of reclaimed land in 1906 after the adjacent swampy Sherman land was filled in with dirt from trackway excavations on Sunset Boulevard. Sherman and Clark also opened our Transportation Research Library in 1895 at their downtown rail yard, the Los Angeles Consolidated Railway Building.</a:t>
            </a:r>
          </a:p>
          <a:p>
            <a:pPr defTabSz="914400">
              <a:lnSpc>
                <a:spcPct val="90000"/>
              </a:lnSpc>
              <a:spcAft>
                <a:spcPts val="600"/>
              </a:spcAft>
              <a:buClr>
                <a:schemeClr val="accent1"/>
              </a:buClr>
            </a:pPr>
            <a:r>
              <a:rPr lang="en-US" sz="1900" dirty="0">
                <a:latin typeface="Verdana" panose="020B0604030504040204" pitchFamily="34" charset="0"/>
                <a:ea typeface="Verdana" panose="020B0604030504040204" pitchFamily="34" charset="0"/>
              </a:rPr>
              <a:t>The West Hollywood Division was passed down through Pacific Electric (1911-1953), Metropolitan Coach Lines (1953-1958), LAMTA (1958-1964), SCRTD (1964-1993), and LACMTA (1993-present).</a:t>
            </a:r>
          </a:p>
          <a:p>
            <a:pPr defTabSz="914400">
              <a:lnSpc>
                <a:spcPct val="90000"/>
              </a:lnSpc>
              <a:spcAft>
                <a:spcPts val="600"/>
              </a:spcAft>
              <a:buClr>
                <a:schemeClr val="accent1"/>
              </a:buClr>
            </a:pPr>
            <a:endParaRPr lang="en-US" sz="1500" dirty="0"/>
          </a:p>
        </p:txBody>
      </p:sp>
      <p:pic>
        <p:nvPicPr>
          <p:cNvPr id="4" name="Picture 3">
            <a:extLst>
              <a:ext uri="{FF2B5EF4-FFF2-40B4-BE49-F238E27FC236}">
                <a16:creationId xmlns:a16="http://schemas.microsoft.com/office/drawing/2014/main" id="{97A42690-28E2-4799-96B1-785F20B03490}"/>
              </a:ext>
            </a:extLst>
          </p:cNvPr>
          <p:cNvPicPr>
            <a:picLocks noChangeAspect="1"/>
          </p:cNvPicPr>
          <p:nvPr/>
        </p:nvPicPr>
        <p:blipFill rotWithShape="1">
          <a:blip r:embed="rId2"/>
          <a:srcRect r="15432"/>
          <a:stretch/>
        </p:blipFill>
        <p:spPr>
          <a:xfrm>
            <a:off x="7989455" y="1668617"/>
            <a:ext cx="3707593" cy="5050838"/>
          </a:xfrm>
          <a:prstGeom prst="rect">
            <a:avLst/>
          </a:prstGeom>
        </p:spPr>
      </p:pic>
      <p:pic>
        <p:nvPicPr>
          <p:cNvPr id="3" name="Picture 2">
            <a:extLst>
              <a:ext uri="{FF2B5EF4-FFF2-40B4-BE49-F238E27FC236}">
                <a16:creationId xmlns:a16="http://schemas.microsoft.com/office/drawing/2014/main" id="{07997FDD-BD79-4394-8BF8-627D64AD63EC}"/>
              </a:ext>
            </a:extLst>
          </p:cNvPr>
          <p:cNvPicPr>
            <a:picLocks noChangeAspect="1"/>
          </p:cNvPicPr>
          <p:nvPr/>
        </p:nvPicPr>
        <p:blipFill>
          <a:blip r:embed="rId3"/>
          <a:stretch>
            <a:fillRect/>
          </a:stretch>
        </p:blipFill>
        <p:spPr>
          <a:xfrm>
            <a:off x="8256320" y="87957"/>
            <a:ext cx="1220159" cy="1580660"/>
          </a:xfrm>
          <a:prstGeom prst="rect">
            <a:avLst/>
          </a:prstGeom>
        </p:spPr>
      </p:pic>
      <p:pic>
        <p:nvPicPr>
          <p:cNvPr id="6" name="Picture 5">
            <a:extLst>
              <a:ext uri="{FF2B5EF4-FFF2-40B4-BE49-F238E27FC236}">
                <a16:creationId xmlns:a16="http://schemas.microsoft.com/office/drawing/2014/main" id="{12294C17-03BE-4CBD-BBDF-94D813AE4AF8}"/>
              </a:ext>
            </a:extLst>
          </p:cNvPr>
          <p:cNvPicPr>
            <a:picLocks noChangeAspect="1"/>
          </p:cNvPicPr>
          <p:nvPr/>
        </p:nvPicPr>
        <p:blipFill>
          <a:blip r:embed="rId4"/>
          <a:stretch>
            <a:fillRect/>
          </a:stretch>
        </p:blipFill>
        <p:spPr>
          <a:xfrm>
            <a:off x="10462728" y="138545"/>
            <a:ext cx="967272" cy="1442115"/>
          </a:xfrm>
          <a:prstGeom prst="rect">
            <a:avLst/>
          </a:prstGeom>
        </p:spPr>
      </p:pic>
    </p:spTree>
    <p:extLst>
      <p:ext uri="{BB962C8B-B14F-4D97-AF65-F5344CB8AC3E}">
        <p14:creationId xmlns:p14="http://schemas.microsoft.com/office/powerpoint/2010/main" val="207142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33A1-A713-481F-9B6A-A4FB880385C3}"/>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3" name="Picture 2">
            <a:extLst>
              <a:ext uri="{FF2B5EF4-FFF2-40B4-BE49-F238E27FC236}">
                <a16:creationId xmlns:a16="http://schemas.microsoft.com/office/drawing/2014/main" id="{9D936EE8-7D2A-4FFB-9319-EBCF083E9CAB}"/>
              </a:ext>
            </a:extLst>
          </p:cNvPr>
          <p:cNvPicPr>
            <a:picLocks noChangeAspect="1"/>
          </p:cNvPicPr>
          <p:nvPr/>
        </p:nvPicPr>
        <p:blipFill>
          <a:blip r:embed="rId2"/>
          <a:stretch>
            <a:fillRect/>
          </a:stretch>
        </p:blipFill>
        <p:spPr>
          <a:xfrm>
            <a:off x="859239" y="1624387"/>
            <a:ext cx="4507581" cy="4273519"/>
          </a:xfrm>
          <a:prstGeom prst="rect">
            <a:avLst/>
          </a:prstGeom>
        </p:spPr>
      </p:pic>
      <p:pic>
        <p:nvPicPr>
          <p:cNvPr id="4" name="Picture 3">
            <a:extLst>
              <a:ext uri="{FF2B5EF4-FFF2-40B4-BE49-F238E27FC236}">
                <a16:creationId xmlns:a16="http://schemas.microsoft.com/office/drawing/2014/main" id="{9B79CF06-2A0D-4E47-9ED0-A86BE114BA75}"/>
              </a:ext>
            </a:extLst>
          </p:cNvPr>
          <p:cNvPicPr>
            <a:picLocks noChangeAspect="1"/>
          </p:cNvPicPr>
          <p:nvPr/>
        </p:nvPicPr>
        <p:blipFill>
          <a:blip r:embed="rId3"/>
          <a:stretch>
            <a:fillRect/>
          </a:stretch>
        </p:blipFill>
        <p:spPr>
          <a:xfrm>
            <a:off x="5713219" y="1624387"/>
            <a:ext cx="5776818" cy="4122151"/>
          </a:xfrm>
          <a:prstGeom prst="rect">
            <a:avLst/>
          </a:prstGeom>
        </p:spPr>
      </p:pic>
      <p:sp>
        <p:nvSpPr>
          <p:cNvPr id="5" name="TextBox 4">
            <a:extLst>
              <a:ext uri="{FF2B5EF4-FFF2-40B4-BE49-F238E27FC236}">
                <a16:creationId xmlns:a16="http://schemas.microsoft.com/office/drawing/2014/main" id="{F2C6355C-F377-4269-BBE8-5ECB5BD884A3}"/>
              </a:ext>
            </a:extLst>
          </p:cNvPr>
          <p:cNvSpPr txBox="1"/>
          <p:nvPr/>
        </p:nvSpPr>
        <p:spPr>
          <a:xfrm>
            <a:off x="859239" y="5934230"/>
            <a:ext cx="4507581"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rPr>
              <a:t>West Hollywood, once known as Sherman</a:t>
            </a:r>
          </a:p>
        </p:txBody>
      </p:sp>
      <p:sp>
        <p:nvSpPr>
          <p:cNvPr id="6" name="TextBox 5">
            <a:extLst>
              <a:ext uri="{FF2B5EF4-FFF2-40B4-BE49-F238E27FC236}">
                <a16:creationId xmlns:a16="http://schemas.microsoft.com/office/drawing/2014/main" id="{C0EDF987-C8BA-42B6-9072-322FCFB7B6F6}"/>
              </a:ext>
            </a:extLst>
          </p:cNvPr>
          <p:cNvSpPr txBox="1"/>
          <p:nvPr/>
        </p:nvSpPr>
        <p:spPr>
          <a:xfrm>
            <a:off x="5713219" y="5746538"/>
            <a:ext cx="6367945" cy="1077218"/>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West Hollywood, 1929. 19+ acre Pacific Electric Rail Yard spans SM Blvd to Melrose. Division 7 converts to bus service on 9/5/1954. Southern half later becomes the Pacific Design Center.</a:t>
            </a:r>
          </a:p>
        </p:txBody>
      </p:sp>
    </p:spTree>
    <p:extLst>
      <p:ext uri="{BB962C8B-B14F-4D97-AF65-F5344CB8AC3E}">
        <p14:creationId xmlns:p14="http://schemas.microsoft.com/office/powerpoint/2010/main" val="359799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75C9-D6B4-490B-9D10-400404D90224}"/>
              </a:ext>
            </a:extLst>
          </p:cNvPr>
          <p:cNvSpPr>
            <a:spLocks noGrp="1"/>
          </p:cNvSpPr>
          <p:nvPr>
            <p:ph type="title"/>
          </p:nvPr>
        </p:nvSpPr>
        <p:spPr>
          <a:xfrm>
            <a:off x="1015739" y="369246"/>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4" name="Picture 3">
            <a:extLst>
              <a:ext uri="{FF2B5EF4-FFF2-40B4-BE49-F238E27FC236}">
                <a16:creationId xmlns:a16="http://schemas.microsoft.com/office/drawing/2014/main" id="{16699631-4723-40AF-BF9B-A2EF3F537BF8}"/>
              </a:ext>
            </a:extLst>
          </p:cNvPr>
          <p:cNvPicPr>
            <a:picLocks noChangeAspect="1"/>
          </p:cNvPicPr>
          <p:nvPr/>
        </p:nvPicPr>
        <p:blipFill>
          <a:blip r:embed="rId2"/>
          <a:stretch>
            <a:fillRect/>
          </a:stretch>
        </p:blipFill>
        <p:spPr>
          <a:xfrm>
            <a:off x="8410839" y="1477801"/>
            <a:ext cx="3454059" cy="4605412"/>
          </a:xfrm>
          <a:prstGeom prst="rect">
            <a:avLst/>
          </a:prstGeom>
        </p:spPr>
      </p:pic>
      <p:pic>
        <p:nvPicPr>
          <p:cNvPr id="5" name="Picture 4">
            <a:extLst>
              <a:ext uri="{FF2B5EF4-FFF2-40B4-BE49-F238E27FC236}">
                <a16:creationId xmlns:a16="http://schemas.microsoft.com/office/drawing/2014/main" id="{A4416B23-D1E7-4ADF-88B8-09F46746E1B4}"/>
              </a:ext>
            </a:extLst>
          </p:cNvPr>
          <p:cNvPicPr>
            <a:picLocks noChangeAspect="1"/>
          </p:cNvPicPr>
          <p:nvPr/>
        </p:nvPicPr>
        <p:blipFill>
          <a:blip r:embed="rId3"/>
          <a:stretch>
            <a:fillRect/>
          </a:stretch>
        </p:blipFill>
        <p:spPr>
          <a:xfrm>
            <a:off x="448328" y="1776529"/>
            <a:ext cx="3649732" cy="4306684"/>
          </a:xfrm>
          <a:prstGeom prst="rect">
            <a:avLst/>
          </a:prstGeom>
        </p:spPr>
      </p:pic>
      <p:pic>
        <p:nvPicPr>
          <p:cNvPr id="6" name="Picture 5">
            <a:extLst>
              <a:ext uri="{FF2B5EF4-FFF2-40B4-BE49-F238E27FC236}">
                <a16:creationId xmlns:a16="http://schemas.microsoft.com/office/drawing/2014/main" id="{CF5B7496-86FE-4AC8-B9BC-3229A0624085}"/>
              </a:ext>
            </a:extLst>
          </p:cNvPr>
          <p:cNvPicPr>
            <a:picLocks noChangeAspect="1"/>
          </p:cNvPicPr>
          <p:nvPr/>
        </p:nvPicPr>
        <p:blipFill>
          <a:blip r:embed="rId4"/>
          <a:stretch>
            <a:fillRect/>
          </a:stretch>
        </p:blipFill>
        <p:spPr>
          <a:xfrm>
            <a:off x="4495298" y="1767732"/>
            <a:ext cx="3649732" cy="4315481"/>
          </a:xfrm>
          <a:prstGeom prst="rect">
            <a:avLst/>
          </a:prstGeom>
        </p:spPr>
      </p:pic>
      <p:sp>
        <p:nvSpPr>
          <p:cNvPr id="7" name="TextBox 6">
            <a:extLst>
              <a:ext uri="{FF2B5EF4-FFF2-40B4-BE49-F238E27FC236}">
                <a16:creationId xmlns:a16="http://schemas.microsoft.com/office/drawing/2014/main" id="{1EDC2A88-1091-403C-8DCE-3E3C11B4327A}"/>
              </a:ext>
            </a:extLst>
          </p:cNvPr>
          <p:cNvSpPr txBox="1"/>
          <p:nvPr/>
        </p:nvSpPr>
        <p:spPr>
          <a:xfrm>
            <a:off x="181737" y="6032802"/>
            <a:ext cx="3916323" cy="707886"/>
          </a:xfrm>
          <a:prstGeom prst="rect">
            <a:avLst/>
          </a:prstGeom>
          <a:noFill/>
        </p:spPr>
        <p:txBody>
          <a:bodyPr wrap="square" rtlCol="0">
            <a:spAutoFit/>
          </a:bodyPr>
          <a:lstStyle/>
          <a:p>
            <a:pPr algn="ctr"/>
            <a:r>
              <a:rPr lang="en-US" sz="2000" dirty="0"/>
              <a:t>Bertha </a:t>
            </a:r>
            <a:r>
              <a:rPr lang="en-US" sz="2000" dirty="0" err="1"/>
              <a:t>Durborrow</a:t>
            </a:r>
            <a:r>
              <a:rPr lang="en-US" sz="2000" dirty="0"/>
              <a:t>, AF Pilot, Golfer, WWII bus operator, 1942</a:t>
            </a:r>
          </a:p>
        </p:txBody>
      </p:sp>
      <p:sp>
        <p:nvSpPr>
          <p:cNvPr id="8" name="TextBox 7">
            <a:extLst>
              <a:ext uri="{FF2B5EF4-FFF2-40B4-BE49-F238E27FC236}">
                <a16:creationId xmlns:a16="http://schemas.microsoft.com/office/drawing/2014/main" id="{E0366219-3664-49A4-9D10-76BE6CD670F2}"/>
              </a:ext>
            </a:extLst>
          </p:cNvPr>
          <p:cNvSpPr txBox="1"/>
          <p:nvPr/>
        </p:nvSpPr>
        <p:spPr>
          <a:xfrm>
            <a:off x="4228707" y="6032802"/>
            <a:ext cx="4074784" cy="707886"/>
          </a:xfrm>
          <a:prstGeom prst="rect">
            <a:avLst/>
          </a:prstGeom>
          <a:noFill/>
        </p:spPr>
        <p:txBody>
          <a:bodyPr wrap="square" rtlCol="0">
            <a:spAutoFit/>
          </a:bodyPr>
          <a:lstStyle/>
          <a:p>
            <a:pPr algn="ctr"/>
            <a:r>
              <a:rPr lang="en-US" sz="2000" dirty="0"/>
              <a:t>Hedda Hopper, Hollywood gossip columnist, celeb outer, &amp; hat enthusiast</a:t>
            </a:r>
          </a:p>
        </p:txBody>
      </p:sp>
      <p:sp>
        <p:nvSpPr>
          <p:cNvPr id="9" name="TextBox 8">
            <a:extLst>
              <a:ext uri="{FF2B5EF4-FFF2-40B4-BE49-F238E27FC236}">
                <a16:creationId xmlns:a16="http://schemas.microsoft.com/office/drawing/2014/main" id="{BF16B105-5CD4-4147-AD3B-4C9207EF1666}"/>
              </a:ext>
            </a:extLst>
          </p:cNvPr>
          <p:cNvSpPr txBox="1"/>
          <p:nvPr/>
        </p:nvSpPr>
        <p:spPr>
          <a:xfrm>
            <a:off x="8179706" y="6083213"/>
            <a:ext cx="3916323" cy="707886"/>
          </a:xfrm>
          <a:prstGeom prst="rect">
            <a:avLst/>
          </a:prstGeom>
          <a:noFill/>
        </p:spPr>
        <p:txBody>
          <a:bodyPr wrap="square" rtlCol="0">
            <a:spAutoFit/>
          </a:bodyPr>
          <a:lstStyle/>
          <a:p>
            <a:pPr algn="ctr"/>
            <a:r>
              <a:rPr lang="en-US" sz="2000" dirty="0">
                <a:hlinkClick r:id="rId5"/>
              </a:rPr>
              <a:t>Drew </a:t>
            </a:r>
            <a:r>
              <a:rPr lang="en-US" sz="2000" dirty="0" err="1">
                <a:hlinkClick r:id="rId5"/>
              </a:rPr>
              <a:t>Struzan</a:t>
            </a:r>
            <a:r>
              <a:rPr lang="en-US" sz="2000" dirty="0"/>
              <a:t>, poster artist contracted by SCRTD in 1974</a:t>
            </a:r>
          </a:p>
        </p:txBody>
      </p:sp>
    </p:spTree>
    <p:extLst>
      <p:ext uri="{BB962C8B-B14F-4D97-AF65-F5344CB8AC3E}">
        <p14:creationId xmlns:p14="http://schemas.microsoft.com/office/powerpoint/2010/main" val="199220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2C49-48FB-47CB-8A0C-375B406C3145}"/>
              </a:ext>
            </a:extLst>
          </p:cNvPr>
          <p:cNvSpPr>
            <a:spLocks noGrp="1"/>
          </p:cNvSpPr>
          <p:nvPr>
            <p:ph type="title"/>
          </p:nvPr>
        </p:nvSpPr>
        <p:spPr>
          <a:xfrm>
            <a:off x="1005656" y="411694"/>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3" name="TextBox 2">
            <a:extLst>
              <a:ext uri="{FF2B5EF4-FFF2-40B4-BE49-F238E27FC236}">
                <a16:creationId xmlns:a16="http://schemas.microsoft.com/office/drawing/2014/main" id="{DD3440A0-8CA1-4DC2-9855-830564F99E52}"/>
              </a:ext>
            </a:extLst>
          </p:cNvPr>
          <p:cNvSpPr txBox="1"/>
          <p:nvPr/>
        </p:nvSpPr>
        <p:spPr>
          <a:xfrm>
            <a:off x="8754867" y="2505670"/>
            <a:ext cx="3353226" cy="830997"/>
          </a:xfrm>
          <a:prstGeom prst="rect">
            <a:avLst/>
          </a:prstGeom>
          <a:noFill/>
        </p:spPr>
        <p:txBody>
          <a:bodyPr wrap="none" rtlCol="0">
            <a:spAutoFit/>
          </a:bodyPr>
          <a:lstStyle/>
          <a:p>
            <a:pPr algn="ctr"/>
            <a:r>
              <a:rPr lang="en-US" sz="1600" dirty="0">
                <a:latin typeface="Verdana" panose="020B0604030504040204" pitchFamily="34" charset="0"/>
                <a:ea typeface="Verdana" panose="020B0604030504040204" pitchFamily="34" charset="0"/>
                <a:hlinkClick r:id="rId2"/>
              </a:rPr>
              <a:t>San Francisco </a:t>
            </a:r>
          </a:p>
          <a:p>
            <a:pPr algn="ctr"/>
            <a:r>
              <a:rPr lang="en-US" sz="1600" dirty="0">
                <a:latin typeface="Verdana" panose="020B0604030504040204" pitchFamily="34" charset="0"/>
                <a:ea typeface="Verdana" panose="020B0604030504040204" pitchFamily="34" charset="0"/>
                <a:hlinkClick r:id="rId2"/>
              </a:rPr>
              <a:t>Gene Compton’s Cafeteria Riot</a:t>
            </a:r>
            <a:endParaRPr lang="en-US" sz="1600" dirty="0">
              <a:latin typeface="Verdana" panose="020B0604030504040204" pitchFamily="34" charset="0"/>
              <a:ea typeface="Verdana" panose="020B0604030504040204" pitchFamily="34" charset="0"/>
            </a:endParaRPr>
          </a:p>
          <a:p>
            <a:pPr algn="ctr"/>
            <a:r>
              <a:rPr lang="en-US" sz="1600" dirty="0">
                <a:latin typeface="Verdana" panose="020B0604030504040204" pitchFamily="34" charset="0"/>
                <a:ea typeface="Verdana" panose="020B0604030504040204" pitchFamily="34" charset="0"/>
              </a:rPr>
              <a:t>August 1966</a:t>
            </a:r>
          </a:p>
        </p:txBody>
      </p:sp>
      <p:pic>
        <p:nvPicPr>
          <p:cNvPr id="4" name="Picture 3">
            <a:extLst>
              <a:ext uri="{FF2B5EF4-FFF2-40B4-BE49-F238E27FC236}">
                <a16:creationId xmlns:a16="http://schemas.microsoft.com/office/drawing/2014/main" id="{125330FB-2528-4B52-90DB-6F5BEC149E97}"/>
              </a:ext>
            </a:extLst>
          </p:cNvPr>
          <p:cNvPicPr>
            <a:picLocks noChangeAspect="1"/>
          </p:cNvPicPr>
          <p:nvPr/>
        </p:nvPicPr>
        <p:blipFill>
          <a:blip r:embed="rId3"/>
          <a:stretch>
            <a:fillRect/>
          </a:stretch>
        </p:blipFill>
        <p:spPr>
          <a:xfrm>
            <a:off x="8023090" y="4523344"/>
            <a:ext cx="4038038" cy="2181520"/>
          </a:xfrm>
          <a:prstGeom prst="rect">
            <a:avLst/>
          </a:prstGeom>
        </p:spPr>
      </p:pic>
      <p:pic>
        <p:nvPicPr>
          <p:cNvPr id="5" name="Picture 4">
            <a:extLst>
              <a:ext uri="{FF2B5EF4-FFF2-40B4-BE49-F238E27FC236}">
                <a16:creationId xmlns:a16="http://schemas.microsoft.com/office/drawing/2014/main" id="{F2BE975C-DC3B-4284-B3BE-FAF0F7CDA3F5}"/>
              </a:ext>
            </a:extLst>
          </p:cNvPr>
          <p:cNvPicPr>
            <a:picLocks noChangeAspect="1"/>
          </p:cNvPicPr>
          <p:nvPr/>
        </p:nvPicPr>
        <p:blipFill>
          <a:blip r:embed="rId4"/>
          <a:stretch>
            <a:fillRect/>
          </a:stretch>
        </p:blipFill>
        <p:spPr>
          <a:xfrm>
            <a:off x="5407638" y="1773915"/>
            <a:ext cx="3295176" cy="2662327"/>
          </a:xfrm>
          <a:prstGeom prst="rect">
            <a:avLst/>
          </a:prstGeom>
        </p:spPr>
      </p:pic>
      <p:sp>
        <p:nvSpPr>
          <p:cNvPr id="6" name="TextBox 5">
            <a:extLst>
              <a:ext uri="{FF2B5EF4-FFF2-40B4-BE49-F238E27FC236}">
                <a16:creationId xmlns:a16="http://schemas.microsoft.com/office/drawing/2014/main" id="{CE82A074-2B5E-4BDF-B403-E565D38787FE}"/>
              </a:ext>
            </a:extLst>
          </p:cNvPr>
          <p:cNvSpPr txBox="1"/>
          <p:nvPr/>
        </p:nvSpPr>
        <p:spPr>
          <a:xfrm>
            <a:off x="98847" y="5032450"/>
            <a:ext cx="2603597" cy="830997"/>
          </a:xfrm>
          <a:prstGeom prst="rect">
            <a:avLst/>
          </a:prstGeom>
          <a:noFill/>
        </p:spPr>
        <p:txBody>
          <a:bodyPr wrap="none" rtlCol="0">
            <a:spAutoFit/>
          </a:bodyPr>
          <a:lstStyle/>
          <a:p>
            <a:pPr algn="ctr"/>
            <a:r>
              <a:rPr lang="en-US" sz="1600" dirty="0">
                <a:latin typeface="Verdana" panose="020B0604030504040204" pitchFamily="34" charset="0"/>
                <a:ea typeface="Verdana" panose="020B0604030504040204" pitchFamily="34" charset="0"/>
              </a:rPr>
              <a:t>Los Angeles, 5</a:t>
            </a:r>
            <a:r>
              <a:rPr lang="en-US" sz="1600" baseline="30000" dirty="0">
                <a:latin typeface="Verdana" panose="020B0604030504040204" pitchFamily="34" charset="0"/>
                <a:ea typeface="Verdana" panose="020B0604030504040204" pitchFamily="34" charset="0"/>
              </a:rPr>
              <a:t>th</a:t>
            </a:r>
            <a:r>
              <a:rPr lang="en-US" sz="1600" dirty="0">
                <a:latin typeface="Verdana" panose="020B0604030504040204" pitchFamily="34" charset="0"/>
                <a:ea typeface="Verdana" panose="020B0604030504040204" pitchFamily="34" charset="0"/>
              </a:rPr>
              <a:t> &amp; Main</a:t>
            </a:r>
          </a:p>
          <a:p>
            <a:pPr algn="ctr"/>
            <a:r>
              <a:rPr lang="en-US" sz="1600" dirty="0">
                <a:latin typeface="Verdana" panose="020B0604030504040204" pitchFamily="34" charset="0"/>
                <a:ea typeface="Verdana" panose="020B0604030504040204" pitchFamily="34" charset="0"/>
                <a:hlinkClick r:id="rId5"/>
              </a:rPr>
              <a:t>Cooper Do-Nuts Riot</a:t>
            </a:r>
            <a:endParaRPr lang="en-US" sz="1600" dirty="0">
              <a:latin typeface="Verdana" panose="020B0604030504040204" pitchFamily="34" charset="0"/>
              <a:ea typeface="Verdana" panose="020B0604030504040204" pitchFamily="34" charset="0"/>
            </a:endParaRPr>
          </a:p>
          <a:p>
            <a:pPr algn="ctr"/>
            <a:r>
              <a:rPr lang="en-US" sz="1600" dirty="0">
                <a:latin typeface="Verdana" panose="020B0604030504040204" pitchFamily="34" charset="0"/>
                <a:ea typeface="Verdana" panose="020B0604030504040204" pitchFamily="34" charset="0"/>
              </a:rPr>
              <a:t>May 1959</a:t>
            </a:r>
          </a:p>
        </p:txBody>
      </p:sp>
      <p:pic>
        <p:nvPicPr>
          <p:cNvPr id="9" name="Picture 8">
            <a:extLst>
              <a:ext uri="{FF2B5EF4-FFF2-40B4-BE49-F238E27FC236}">
                <a16:creationId xmlns:a16="http://schemas.microsoft.com/office/drawing/2014/main" id="{75C68C7E-5D05-4A90-99CB-B4A3CFC6A9F6}"/>
              </a:ext>
            </a:extLst>
          </p:cNvPr>
          <p:cNvPicPr>
            <a:picLocks noChangeAspect="1"/>
          </p:cNvPicPr>
          <p:nvPr/>
        </p:nvPicPr>
        <p:blipFill>
          <a:blip r:embed="rId6"/>
          <a:stretch>
            <a:fillRect/>
          </a:stretch>
        </p:blipFill>
        <p:spPr>
          <a:xfrm>
            <a:off x="232505" y="1773915"/>
            <a:ext cx="4551690" cy="2575227"/>
          </a:xfrm>
          <a:prstGeom prst="rect">
            <a:avLst/>
          </a:prstGeom>
        </p:spPr>
      </p:pic>
      <p:pic>
        <p:nvPicPr>
          <p:cNvPr id="10" name="Picture 9">
            <a:extLst>
              <a:ext uri="{FF2B5EF4-FFF2-40B4-BE49-F238E27FC236}">
                <a16:creationId xmlns:a16="http://schemas.microsoft.com/office/drawing/2014/main" id="{4E06B323-DDD8-4531-9905-E684C67D11BD}"/>
              </a:ext>
            </a:extLst>
          </p:cNvPr>
          <p:cNvPicPr>
            <a:picLocks noChangeAspect="1"/>
          </p:cNvPicPr>
          <p:nvPr/>
        </p:nvPicPr>
        <p:blipFill>
          <a:blip r:embed="rId7"/>
          <a:stretch>
            <a:fillRect/>
          </a:stretch>
        </p:blipFill>
        <p:spPr>
          <a:xfrm>
            <a:off x="2747827" y="4523344"/>
            <a:ext cx="2842167" cy="2245312"/>
          </a:xfrm>
          <a:prstGeom prst="rect">
            <a:avLst/>
          </a:prstGeom>
        </p:spPr>
      </p:pic>
    </p:spTree>
    <p:extLst>
      <p:ext uri="{BB962C8B-B14F-4D97-AF65-F5344CB8AC3E}">
        <p14:creationId xmlns:p14="http://schemas.microsoft.com/office/powerpoint/2010/main" val="279988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564B-E7F8-4EDB-87A9-46D7D0952569}"/>
              </a:ext>
            </a:extLst>
          </p:cNvPr>
          <p:cNvSpPr>
            <a:spLocks noGrp="1"/>
          </p:cNvSpPr>
          <p:nvPr>
            <p:ph type="title"/>
          </p:nvPr>
        </p:nvSpPr>
        <p:spPr>
          <a:xfrm>
            <a:off x="864737" y="325158"/>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pic>
        <p:nvPicPr>
          <p:cNvPr id="1026" name="Picture 2" descr="Protester with sign outside of Black Cat">
            <a:extLst>
              <a:ext uri="{FF2B5EF4-FFF2-40B4-BE49-F238E27FC236}">
                <a16:creationId xmlns:a16="http://schemas.microsoft.com/office/drawing/2014/main" id="{ADB1BB8E-1A5D-4F18-A98A-C7FB3A79A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118" y="1422400"/>
            <a:ext cx="1891406" cy="401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8E8A6C-54D0-42B4-ADAE-0C60B9EC9CE3}"/>
              </a:ext>
            </a:extLst>
          </p:cNvPr>
          <p:cNvSpPr txBox="1"/>
          <p:nvPr/>
        </p:nvSpPr>
        <p:spPr>
          <a:xfrm>
            <a:off x="199568" y="5458351"/>
            <a:ext cx="3480505" cy="954107"/>
          </a:xfrm>
          <a:prstGeom prst="rect">
            <a:avLst/>
          </a:prstGeom>
          <a:noFill/>
        </p:spPr>
        <p:txBody>
          <a:bodyPr wrap="none" rtlCol="0">
            <a:spAutoFit/>
          </a:bodyPr>
          <a:lstStyle/>
          <a:p>
            <a:pPr algn="ctr"/>
            <a:r>
              <a:rPr lang="en-US" sz="1400" dirty="0">
                <a:latin typeface="Verdana" panose="020B0604030504040204" pitchFamily="34" charset="0"/>
                <a:ea typeface="Verdana" panose="020B0604030504040204" pitchFamily="34" charset="0"/>
                <a:hlinkClick r:id="rId3"/>
              </a:rPr>
              <a:t>Los Angeles, Silverlake</a:t>
            </a:r>
          </a:p>
          <a:p>
            <a:pPr algn="ctr"/>
            <a:r>
              <a:rPr lang="en-US" sz="1400" dirty="0">
                <a:latin typeface="Verdana" panose="020B0604030504040204" pitchFamily="34" charset="0"/>
                <a:ea typeface="Verdana" panose="020B0604030504040204" pitchFamily="34" charset="0"/>
                <a:hlinkClick r:id="rId3"/>
              </a:rPr>
              <a:t>Black Cat Tavern</a:t>
            </a:r>
            <a:endParaRPr lang="en-US" sz="1400" dirty="0">
              <a:latin typeface="Verdana" panose="020B0604030504040204" pitchFamily="34" charset="0"/>
              <a:ea typeface="Verdana" panose="020B0604030504040204" pitchFamily="34" charset="0"/>
            </a:endParaRPr>
          </a:p>
          <a:p>
            <a:pPr algn="ctr"/>
            <a:r>
              <a:rPr lang="en-US" sz="1400" dirty="0">
                <a:latin typeface="Verdana" panose="020B0604030504040204" pitchFamily="34" charset="0"/>
                <a:ea typeface="Verdana" panose="020B0604030504040204" pitchFamily="34" charset="0"/>
              </a:rPr>
              <a:t>Protest, February 11, 1967</a:t>
            </a:r>
          </a:p>
          <a:p>
            <a:pPr algn="ctr"/>
            <a:r>
              <a:rPr lang="en-US" sz="1400" dirty="0">
                <a:latin typeface="Verdana" panose="020B0604030504040204" pitchFamily="34" charset="0"/>
                <a:ea typeface="Verdana" panose="020B0604030504040204" pitchFamily="34" charset="0"/>
              </a:rPr>
              <a:t>LA Historic Cultural Monument #939</a:t>
            </a:r>
          </a:p>
        </p:txBody>
      </p:sp>
      <p:sp>
        <p:nvSpPr>
          <p:cNvPr id="8" name="TextBox 7">
            <a:extLst>
              <a:ext uri="{FF2B5EF4-FFF2-40B4-BE49-F238E27FC236}">
                <a16:creationId xmlns:a16="http://schemas.microsoft.com/office/drawing/2014/main" id="{3C9423E1-595B-42ED-998C-BE85B8672718}"/>
              </a:ext>
            </a:extLst>
          </p:cNvPr>
          <p:cNvSpPr txBox="1"/>
          <p:nvPr/>
        </p:nvSpPr>
        <p:spPr>
          <a:xfrm>
            <a:off x="4872668" y="2200539"/>
            <a:ext cx="3271858" cy="830997"/>
          </a:xfrm>
          <a:prstGeom prst="rect">
            <a:avLst/>
          </a:prstGeom>
          <a:noFill/>
        </p:spPr>
        <p:txBody>
          <a:bodyPr wrap="none" rtlCol="0">
            <a:spAutoFit/>
          </a:bodyPr>
          <a:lstStyle/>
          <a:p>
            <a:pPr algn="ctr"/>
            <a:r>
              <a:rPr lang="en-US" sz="1600" dirty="0">
                <a:latin typeface="Verdana" panose="020B0604030504040204" pitchFamily="34" charset="0"/>
                <a:ea typeface="Verdana" panose="020B0604030504040204" pitchFamily="34" charset="0"/>
              </a:rPr>
              <a:t>New York, Christopher Street </a:t>
            </a:r>
          </a:p>
          <a:p>
            <a:pPr algn="ctr"/>
            <a:r>
              <a:rPr lang="en-US" sz="1600" dirty="0">
                <a:latin typeface="Verdana" panose="020B0604030504040204" pitchFamily="34" charset="0"/>
                <a:ea typeface="Verdana" panose="020B0604030504040204" pitchFamily="34" charset="0"/>
                <a:hlinkClick r:id="rId4"/>
              </a:rPr>
              <a:t>Stonewall Inn Riot</a:t>
            </a:r>
            <a:endParaRPr lang="en-US" sz="1600" dirty="0">
              <a:latin typeface="Verdana" panose="020B0604030504040204" pitchFamily="34" charset="0"/>
              <a:ea typeface="Verdana" panose="020B0604030504040204" pitchFamily="34" charset="0"/>
            </a:endParaRPr>
          </a:p>
          <a:p>
            <a:pPr algn="ctr"/>
            <a:r>
              <a:rPr lang="en-US" sz="1600" dirty="0">
                <a:latin typeface="Verdana" panose="020B0604030504040204" pitchFamily="34" charset="0"/>
                <a:ea typeface="Verdana" panose="020B0604030504040204" pitchFamily="34" charset="0"/>
              </a:rPr>
              <a:t>June 28 &amp; 29, 1969</a:t>
            </a:r>
          </a:p>
        </p:txBody>
      </p:sp>
      <p:pic>
        <p:nvPicPr>
          <p:cNvPr id="7" name="Picture 6">
            <a:extLst>
              <a:ext uri="{FF2B5EF4-FFF2-40B4-BE49-F238E27FC236}">
                <a16:creationId xmlns:a16="http://schemas.microsoft.com/office/drawing/2014/main" id="{F92E37B8-CFAF-4792-85B9-A535DECD46FD}"/>
              </a:ext>
            </a:extLst>
          </p:cNvPr>
          <p:cNvPicPr>
            <a:picLocks noChangeAspect="1"/>
          </p:cNvPicPr>
          <p:nvPr/>
        </p:nvPicPr>
        <p:blipFill>
          <a:blip r:embed="rId5"/>
          <a:stretch>
            <a:fillRect/>
          </a:stretch>
        </p:blipFill>
        <p:spPr>
          <a:xfrm>
            <a:off x="4891851" y="3681190"/>
            <a:ext cx="7220023" cy="3176810"/>
          </a:xfrm>
          <a:prstGeom prst="rect">
            <a:avLst/>
          </a:prstGeom>
        </p:spPr>
      </p:pic>
      <p:pic>
        <p:nvPicPr>
          <p:cNvPr id="9" name="Picture 8">
            <a:extLst>
              <a:ext uri="{FF2B5EF4-FFF2-40B4-BE49-F238E27FC236}">
                <a16:creationId xmlns:a16="http://schemas.microsoft.com/office/drawing/2014/main" id="{EB678E7C-07A5-48B9-B63D-BBE72E0739F5}"/>
              </a:ext>
            </a:extLst>
          </p:cNvPr>
          <p:cNvPicPr>
            <a:picLocks noChangeAspect="1"/>
          </p:cNvPicPr>
          <p:nvPr/>
        </p:nvPicPr>
        <p:blipFill>
          <a:blip r:embed="rId6"/>
          <a:stretch>
            <a:fillRect/>
          </a:stretch>
        </p:blipFill>
        <p:spPr>
          <a:xfrm>
            <a:off x="8173117" y="1422400"/>
            <a:ext cx="3838837" cy="2202611"/>
          </a:xfrm>
          <a:prstGeom prst="rect">
            <a:avLst/>
          </a:prstGeom>
        </p:spPr>
      </p:pic>
    </p:spTree>
    <p:extLst>
      <p:ext uri="{BB962C8B-B14F-4D97-AF65-F5344CB8AC3E}">
        <p14:creationId xmlns:p14="http://schemas.microsoft.com/office/powerpoint/2010/main" val="48592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7348-87D5-46ED-88F7-46652CC77EE4}"/>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3" name="TextBox 2">
            <a:extLst>
              <a:ext uri="{FF2B5EF4-FFF2-40B4-BE49-F238E27FC236}">
                <a16:creationId xmlns:a16="http://schemas.microsoft.com/office/drawing/2014/main" id="{53676D90-31E2-475D-B321-9A572857ED3E}"/>
              </a:ext>
            </a:extLst>
          </p:cNvPr>
          <p:cNvSpPr txBox="1"/>
          <p:nvPr/>
        </p:nvSpPr>
        <p:spPr>
          <a:xfrm>
            <a:off x="1024128" y="1743419"/>
            <a:ext cx="8429487" cy="1200329"/>
          </a:xfrm>
          <a:prstGeom prst="rect">
            <a:avLst/>
          </a:prstGeom>
          <a:noFill/>
        </p:spPr>
        <p:txBody>
          <a:bodyPr wrap="none" rtlCol="0">
            <a:spAutoFit/>
          </a:bodyPr>
          <a:lstStyle/>
          <a:p>
            <a:r>
              <a:rPr lang="en-US" dirty="0">
                <a:latin typeface="Verdana" panose="020B0604030504040204" pitchFamily="34" charset="0"/>
                <a:ea typeface="Verdana" panose="020B0604030504040204" pitchFamily="34" charset="0"/>
              </a:rPr>
              <a:t>First Pride Parades, Marches, &amp; Demonstrations –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Chicago - Saturday June 27</a:t>
            </a:r>
            <a:r>
              <a:rPr lang="en-US" baseline="30000" dirty="0">
                <a:latin typeface="Verdana" panose="020B0604030504040204" pitchFamily="34" charset="0"/>
                <a:ea typeface="Verdana" panose="020B0604030504040204" pitchFamily="34" charset="0"/>
              </a:rPr>
              <a:t>th</a:t>
            </a:r>
            <a:r>
              <a:rPr lang="en-US" dirty="0">
                <a:latin typeface="Verdana" panose="020B0604030504040204" pitchFamily="34" charset="0"/>
                <a:ea typeface="Verdana" panose="020B0604030504040204" pitchFamily="34" charset="0"/>
              </a:rPr>
              <a:t>, 1970</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Los Angeles, San Francisco, New York City - Sunday June 28</a:t>
            </a:r>
            <a:r>
              <a:rPr lang="en-US" baseline="30000" dirty="0">
                <a:latin typeface="Verdana" panose="020B0604030504040204" pitchFamily="34" charset="0"/>
                <a:ea typeface="Verdana" panose="020B0604030504040204" pitchFamily="34" charset="0"/>
              </a:rPr>
              <a:t>th</a:t>
            </a:r>
            <a:r>
              <a:rPr lang="en-US" dirty="0">
                <a:latin typeface="Verdana" panose="020B0604030504040204" pitchFamily="34" charset="0"/>
                <a:ea typeface="Verdana" panose="020B0604030504040204" pitchFamily="34" charset="0"/>
              </a:rPr>
              <a:t>  1970</a:t>
            </a:r>
          </a:p>
          <a:p>
            <a:r>
              <a:rPr lang="en-US" dirty="0">
                <a:latin typeface="Verdana" panose="020B0604030504040204" pitchFamily="34" charset="0"/>
                <a:ea typeface="Verdana" panose="020B0604030504040204" pitchFamily="34" charset="0"/>
              </a:rPr>
              <a:t> </a:t>
            </a:r>
          </a:p>
        </p:txBody>
      </p:sp>
      <p:pic>
        <p:nvPicPr>
          <p:cNvPr id="4" name="Picture 3">
            <a:extLst>
              <a:ext uri="{FF2B5EF4-FFF2-40B4-BE49-F238E27FC236}">
                <a16:creationId xmlns:a16="http://schemas.microsoft.com/office/drawing/2014/main" id="{E873DE55-266E-43A1-B84A-C5A1A627F341}"/>
              </a:ext>
            </a:extLst>
          </p:cNvPr>
          <p:cNvPicPr>
            <a:picLocks noChangeAspect="1"/>
          </p:cNvPicPr>
          <p:nvPr/>
        </p:nvPicPr>
        <p:blipFill>
          <a:blip r:embed="rId2"/>
          <a:stretch>
            <a:fillRect/>
          </a:stretch>
        </p:blipFill>
        <p:spPr>
          <a:xfrm>
            <a:off x="3545179" y="2834384"/>
            <a:ext cx="5370238" cy="3021980"/>
          </a:xfrm>
          <a:prstGeom prst="rect">
            <a:avLst/>
          </a:prstGeom>
        </p:spPr>
      </p:pic>
      <p:pic>
        <p:nvPicPr>
          <p:cNvPr id="5" name="Picture 4">
            <a:extLst>
              <a:ext uri="{FF2B5EF4-FFF2-40B4-BE49-F238E27FC236}">
                <a16:creationId xmlns:a16="http://schemas.microsoft.com/office/drawing/2014/main" id="{F0CFE437-CF3F-44FD-B9F9-5433BA8315F3}"/>
              </a:ext>
            </a:extLst>
          </p:cNvPr>
          <p:cNvPicPr>
            <a:picLocks noChangeAspect="1"/>
          </p:cNvPicPr>
          <p:nvPr/>
        </p:nvPicPr>
        <p:blipFill>
          <a:blip r:embed="rId3"/>
          <a:stretch>
            <a:fillRect/>
          </a:stretch>
        </p:blipFill>
        <p:spPr>
          <a:xfrm>
            <a:off x="5593" y="3035105"/>
            <a:ext cx="3874056" cy="2821259"/>
          </a:xfrm>
          <a:prstGeom prst="rect">
            <a:avLst/>
          </a:prstGeom>
        </p:spPr>
      </p:pic>
      <p:pic>
        <p:nvPicPr>
          <p:cNvPr id="6" name="Picture 5">
            <a:extLst>
              <a:ext uri="{FF2B5EF4-FFF2-40B4-BE49-F238E27FC236}">
                <a16:creationId xmlns:a16="http://schemas.microsoft.com/office/drawing/2014/main" id="{105D3A20-97A2-4DD4-BD81-571AAD712F2D}"/>
              </a:ext>
            </a:extLst>
          </p:cNvPr>
          <p:cNvPicPr>
            <a:picLocks noChangeAspect="1"/>
          </p:cNvPicPr>
          <p:nvPr/>
        </p:nvPicPr>
        <p:blipFill>
          <a:blip r:embed="rId4"/>
          <a:stretch>
            <a:fillRect/>
          </a:stretch>
        </p:blipFill>
        <p:spPr>
          <a:xfrm>
            <a:off x="8554855" y="3114578"/>
            <a:ext cx="3642738" cy="2741786"/>
          </a:xfrm>
          <a:prstGeom prst="rect">
            <a:avLst/>
          </a:prstGeom>
        </p:spPr>
      </p:pic>
      <p:sp>
        <p:nvSpPr>
          <p:cNvPr id="8" name="TextBox 7">
            <a:extLst>
              <a:ext uri="{FF2B5EF4-FFF2-40B4-BE49-F238E27FC236}">
                <a16:creationId xmlns:a16="http://schemas.microsoft.com/office/drawing/2014/main" id="{9173A36D-3FB3-43FD-9623-875A31E1654C}"/>
              </a:ext>
            </a:extLst>
          </p:cNvPr>
          <p:cNvSpPr txBox="1"/>
          <p:nvPr/>
        </p:nvSpPr>
        <p:spPr>
          <a:xfrm>
            <a:off x="234892" y="6066089"/>
            <a:ext cx="11814678" cy="584775"/>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Los Angeles held an actual police permitted </a:t>
            </a:r>
            <a:r>
              <a:rPr lang="en-US" sz="1600" i="1" dirty="0">
                <a:latin typeface="Verdana" panose="020B0604030504040204" pitchFamily="34" charset="0"/>
                <a:ea typeface="Verdana" panose="020B0604030504040204" pitchFamily="34" charset="0"/>
              </a:rPr>
              <a:t>parade</a:t>
            </a:r>
            <a:r>
              <a:rPr lang="en-US" sz="1600" dirty="0">
                <a:latin typeface="Verdana" panose="020B0604030504040204" pitchFamily="34" charset="0"/>
                <a:ea typeface="Verdana" panose="020B0604030504040204" pitchFamily="34" charset="0"/>
              </a:rPr>
              <a:t>, down Hollywood Blvd, with floats and organized groups. </a:t>
            </a:r>
          </a:p>
          <a:p>
            <a:r>
              <a:rPr lang="en-US" sz="1600" dirty="0">
                <a:latin typeface="Verdana" panose="020B0604030504040204" pitchFamily="34" charset="0"/>
                <a:ea typeface="Verdana" panose="020B0604030504040204" pitchFamily="34" charset="0"/>
              </a:rPr>
              <a:t>More images of the first parade can be found here: </a:t>
            </a:r>
            <a:r>
              <a:rPr lang="en-US" sz="1600" dirty="0">
                <a:latin typeface="Verdana" panose="020B0604030504040204" pitchFamily="34" charset="0"/>
                <a:ea typeface="Verdana" panose="020B0604030504040204" pitchFamily="34" charset="0"/>
                <a:hlinkClick r:id="rId5"/>
              </a:rPr>
              <a:t>https://artblart.com/tag/early-gay-activism/</a:t>
            </a: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2127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4D8D-3B94-4907-AC33-497770AC9C8A}"/>
              </a:ext>
            </a:extLst>
          </p:cNvPr>
          <p:cNvSpPr>
            <a:spLocks noGrp="1"/>
          </p:cNvSpPr>
          <p:nvPr>
            <p:ph type="title"/>
          </p:nvPr>
        </p:nvSpPr>
        <p:spPr>
          <a:xfrm>
            <a:off x="1011446" y="562226"/>
            <a:ext cx="9720072" cy="1499616"/>
          </a:xfrm>
        </p:spPr>
        <p:txBody>
          <a:bodyPr>
            <a:normAutofit/>
          </a:bodyPr>
          <a:lstStyle/>
          <a:p>
            <a:r>
              <a:rPr lang="en-US" sz="3600" dirty="0">
                <a:latin typeface="Verdana" panose="020B0604030504040204" pitchFamily="34" charset="0"/>
                <a:ea typeface="Verdana" panose="020B0604030504040204" pitchFamily="34" charset="0"/>
              </a:rPr>
              <a:t>LGBTQ+ History at Metro &amp; prior</a:t>
            </a:r>
          </a:p>
        </p:txBody>
      </p:sp>
      <p:sp>
        <p:nvSpPr>
          <p:cNvPr id="3" name="TextBox 2">
            <a:extLst>
              <a:ext uri="{FF2B5EF4-FFF2-40B4-BE49-F238E27FC236}">
                <a16:creationId xmlns:a16="http://schemas.microsoft.com/office/drawing/2014/main" id="{A1BF6AA4-392C-4EBA-8907-744B77E7AA8E}"/>
              </a:ext>
            </a:extLst>
          </p:cNvPr>
          <p:cNvSpPr txBox="1"/>
          <p:nvPr/>
        </p:nvSpPr>
        <p:spPr>
          <a:xfrm>
            <a:off x="1011446" y="1835611"/>
            <a:ext cx="9688277"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The Southern California Rapid Transit District (SCRTD) staff,  primarily in its Scheduling and Marketing departments, began having LGBTQ social gatherings, after work happy hour events, and an annual holiday dinner starting in the mid-1980s.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The first HIV awareness article appears in employee news in 1983. The  first profile of an HIV positive employee appears in 1988.</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In late 1988, the governing boards of SCRTD and Los Angeles County Transportation Commission (LACTC) agreed to talk about a merger of the two agencies.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SCRTD LGBTQ staff invited LACTC LGBTQ staff to join them in socializing that same year. The group called itself </a:t>
            </a:r>
            <a:r>
              <a:rPr lang="en-US" sz="2000" dirty="0" err="1">
                <a:latin typeface="Verdana" panose="020B0604030504040204" pitchFamily="34" charset="0"/>
                <a:ea typeface="Verdana" panose="020B0604030504040204" pitchFamily="34" charset="0"/>
              </a:rPr>
              <a:t>QuIT</a:t>
            </a:r>
            <a:r>
              <a:rPr lang="en-US" sz="2000" dirty="0">
                <a:latin typeface="Verdana" panose="020B0604030504040204" pitchFamily="34" charset="0"/>
                <a:ea typeface="Verdana" panose="020B0604030504040204" pitchFamily="34" charset="0"/>
              </a:rPr>
              <a:t>, Queers/Queens in Transit.</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Pre-email (1992), pre-intranet (1996) days, event invites were all word of mouth, and the occasional use of a pink/lavender highlighter in the printed employee directory.</a:t>
            </a:r>
          </a:p>
        </p:txBody>
      </p:sp>
    </p:spTree>
    <p:extLst>
      <p:ext uri="{BB962C8B-B14F-4D97-AF65-F5344CB8AC3E}">
        <p14:creationId xmlns:p14="http://schemas.microsoft.com/office/powerpoint/2010/main" val="34554816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1568</TotalTime>
  <Words>1345</Words>
  <Application>Microsoft Office PowerPoint</Application>
  <PresentationFormat>Widescreen</PresentationFormat>
  <Paragraphs>110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Tw Cen MT</vt:lpstr>
      <vt:lpstr>Tw Cen MT Condensed</vt:lpstr>
      <vt:lpstr>Verdana</vt:lpstr>
      <vt:lpstr>Wingdings 3</vt:lpstr>
      <vt:lpstr>Integral</vt:lpstr>
      <vt:lpstr>Research Library, Archive &amp; Records Management</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LGBTQ+ History at Metro &amp; prior</vt:lpstr>
      <vt:lpstr>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Library, Archive &amp; Records Management</dc:title>
  <dc:creator>Barrett, Matthew</dc:creator>
  <cp:lastModifiedBy>Barrett, Matthew</cp:lastModifiedBy>
  <cp:revision>44</cp:revision>
  <cp:lastPrinted>2019-06-11T23:19:18Z</cp:lastPrinted>
  <dcterms:created xsi:type="dcterms:W3CDTF">2019-06-11T22:14:28Z</dcterms:created>
  <dcterms:modified xsi:type="dcterms:W3CDTF">2019-06-14T02:10:22Z</dcterms:modified>
</cp:coreProperties>
</file>