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98" r:id="rId2"/>
    <p:sldMasterId id="2147483929" r:id="rId3"/>
  </p:sldMasterIdLst>
  <p:notesMasterIdLst>
    <p:notesMasterId r:id="rId52"/>
  </p:notesMasterIdLst>
  <p:handoutMasterIdLst>
    <p:handoutMasterId r:id="rId53"/>
  </p:handoutMasterIdLst>
  <p:sldIdLst>
    <p:sldId id="872" r:id="rId4"/>
    <p:sldId id="882" r:id="rId5"/>
    <p:sldId id="902" r:id="rId6"/>
    <p:sldId id="886" r:id="rId7"/>
    <p:sldId id="887" r:id="rId8"/>
    <p:sldId id="888" r:id="rId9"/>
    <p:sldId id="912" r:id="rId10"/>
    <p:sldId id="889" r:id="rId11"/>
    <p:sldId id="897" r:id="rId12"/>
    <p:sldId id="890" r:id="rId13"/>
    <p:sldId id="919" r:id="rId14"/>
    <p:sldId id="913" r:id="rId15"/>
    <p:sldId id="893" r:id="rId16"/>
    <p:sldId id="891" r:id="rId17"/>
    <p:sldId id="894" r:id="rId18"/>
    <p:sldId id="928" r:id="rId19"/>
    <p:sldId id="898" r:id="rId20"/>
    <p:sldId id="927" r:id="rId21"/>
    <p:sldId id="929" r:id="rId22"/>
    <p:sldId id="895" r:id="rId23"/>
    <p:sldId id="896" r:id="rId24"/>
    <p:sldId id="899" r:id="rId25"/>
    <p:sldId id="900" r:id="rId26"/>
    <p:sldId id="901" r:id="rId27"/>
    <p:sldId id="903" r:id="rId28"/>
    <p:sldId id="904" r:id="rId29"/>
    <p:sldId id="906" r:id="rId30"/>
    <p:sldId id="926" r:id="rId31"/>
    <p:sldId id="905" r:id="rId32"/>
    <p:sldId id="907" r:id="rId33"/>
    <p:sldId id="910" r:id="rId34"/>
    <p:sldId id="931" r:id="rId35"/>
    <p:sldId id="932" r:id="rId36"/>
    <p:sldId id="933" r:id="rId37"/>
    <p:sldId id="934" r:id="rId38"/>
    <p:sldId id="935" r:id="rId39"/>
    <p:sldId id="936" r:id="rId40"/>
    <p:sldId id="938" r:id="rId41"/>
    <p:sldId id="883" r:id="rId42"/>
    <p:sldId id="884" r:id="rId43"/>
    <p:sldId id="885" r:id="rId44"/>
    <p:sldId id="798" r:id="rId45"/>
    <p:sldId id="915" r:id="rId46"/>
    <p:sldId id="930" r:id="rId47"/>
    <p:sldId id="916" r:id="rId48"/>
    <p:sldId id="917" r:id="rId49"/>
    <p:sldId id="939" r:id="rId50"/>
    <p:sldId id="918" r:id="rId51"/>
  </p:sldIdLst>
  <p:sldSz cx="9144000" cy="6858000" type="letter"/>
  <p:notesSz cx="7023100" cy="9309100"/>
  <p:custDataLst>
    <p:tags r:id="rId54"/>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912">
          <p15:clr>
            <a:srgbClr val="A4A3A4"/>
          </p15:clr>
        </p15:guide>
        <p15:guide id="2" pos="288">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991C5"/>
    <a:srgbClr val="9950D8"/>
    <a:srgbClr val="EC027F"/>
    <a:srgbClr val="F78C1B"/>
    <a:srgbClr val="838587"/>
    <a:srgbClr val="86C33C"/>
    <a:srgbClr val="9A090D"/>
    <a:srgbClr val="0032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43" autoAdjust="0"/>
    <p:restoredTop sz="94851" autoAdjust="0"/>
  </p:normalViewPr>
  <p:slideViewPr>
    <p:cSldViewPr snapToGrid="0">
      <p:cViewPr varScale="1">
        <p:scale>
          <a:sx n="111" d="100"/>
          <a:sy n="111" d="100"/>
        </p:scale>
        <p:origin x="1212" y="114"/>
      </p:cViewPr>
      <p:guideLst>
        <p:guide orient="horz" pos="912"/>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8" d="100"/>
          <a:sy n="88" d="100"/>
        </p:scale>
        <p:origin x="-3696" y="-11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mta60\LIBDOCPICS\Performance%20Measures\Library_Stats2_FY16Budget.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mta60\LIBDOCPICS\Performance%20Measures\Library_Stats2_FY16Budget.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mta60\LIBDOCPICS\Performance%20Measures\Library_Stats2_FY16Budget.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n-US"/>
              <a:t>Print Circulation</a:t>
            </a:r>
          </a:p>
        </c:rich>
      </c:tx>
      <c:layout>
        <c:manualLayout>
          <c:xMode val="edge"/>
          <c:yMode val="edge"/>
          <c:x val="0.39484201745996395"/>
          <c:y val="3.678929765886288E-2"/>
        </c:manualLayout>
      </c:layout>
      <c:overlay val="0"/>
      <c:spPr>
        <a:noFill/>
        <a:ln w="25400">
          <a:noFill/>
        </a:ln>
      </c:spPr>
    </c:title>
    <c:autoTitleDeleted val="0"/>
    <c:plotArea>
      <c:layout>
        <c:manualLayout>
          <c:layoutTarget val="inner"/>
          <c:xMode val="edge"/>
          <c:yMode val="edge"/>
          <c:x val="0.1448415504897354"/>
          <c:y val="0.20735785953177258"/>
          <c:w val="0.8273825555372557"/>
          <c:h val="0.6387959866220736"/>
        </c:manualLayout>
      </c:layout>
      <c:lineChart>
        <c:grouping val="standard"/>
        <c:varyColors val="0"/>
        <c:ser>
          <c:idx val="0"/>
          <c:order val="0"/>
          <c:tx>
            <c:strRef>
              <c:f>Growth!$B$2</c:f>
              <c:strCache>
                <c:ptCount val="1"/>
                <c:pt idx="0">
                  <c:v>Print Circulation</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trendline>
            <c:spPr>
              <a:ln w="25400">
                <a:solidFill>
                  <a:srgbClr val="000000"/>
                </a:solidFill>
                <a:prstDash val="solid"/>
              </a:ln>
            </c:spPr>
            <c:trendlineType val="linear"/>
            <c:dispRSqr val="0"/>
            <c:dispEq val="0"/>
          </c:trendline>
          <c:cat>
            <c:numRef>
              <c:f>Growth!$A$3:$A$16</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Growth!$B$3:$B$16</c:f>
              <c:numCache>
                <c:formatCode>_(* #,##0_);_(* \(#,##0\);_(* "-"??_);_(@_)</c:formatCode>
                <c:ptCount val="14"/>
                <c:pt idx="0">
                  <c:v>1536</c:v>
                </c:pt>
                <c:pt idx="1">
                  <c:v>1999</c:v>
                </c:pt>
                <c:pt idx="2">
                  <c:v>1743</c:v>
                </c:pt>
                <c:pt idx="3">
                  <c:v>2421</c:v>
                </c:pt>
                <c:pt idx="4">
                  <c:v>3399</c:v>
                </c:pt>
                <c:pt idx="5">
                  <c:v>3101</c:v>
                </c:pt>
                <c:pt idx="6">
                  <c:v>3149</c:v>
                </c:pt>
                <c:pt idx="7">
                  <c:v>2295</c:v>
                </c:pt>
                <c:pt idx="8">
                  <c:v>2204</c:v>
                </c:pt>
                <c:pt idx="9">
                  <c:v>2218</c:v>
                </c:pt>
                <c:pt idx="10">
                  <c:v>2439.8000000000002</c:v>
                </c:pt>
                <c:pt idx="11">
                  <c:v>2000</c:v>
                </c:pt>
                <c:pt idx="12">
                  <c:v>2000</c:v>
                </c:pt>
                <c:pt idx="13">
                  <c:v>1989</c:v>
                </c:pt>
              </c:numCache>
            </c:numRef>
          </c:val>
          <c:smooth val="0"/>
          <c:extLst>
            <c:ext xmlns:c16="http://schemas.microsoft.com/office/drawing/2014/chart" uri="{C3380CC4-5D6E-409C-BE32-E72D297353CC}">
              <c16:uniqueId val="{00000001-716A-4184-9944-3A0FF419C3CB}"/>
            </c:ext>
          </c:extLst>
        </c:ser>
        <c:dLbls>
          <c:showLegendKey val="0"/>
          <c:showVal val="0"/>
          <c:showCatName val="0"/>
          <c:showSerName val="0"/>
          <c:showPercent val="0"/>
          <c:showBubbleSize val="0"/>
        </c:dLbls>
        <c:marker val="1"/>
        <c:smooth val="0"/>
        <c:axId val="187426128"/>
        <c:axId val="187426688"/>
      </c:lineChart>
      <c:catAx>
        <c:axId val="18742612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50" b="0" i="0" u="none" strike="noStrike" baseline="0">
                <a:solidFill>
                  <a:srgbClr val="000000"/>
                </a:solidFill>
                <a:latin typeface="Arial"/>
                <a:ea typeface="Arial"/>
                <a:cs typeface="Arial"/>
              </a:defRPr>
            </a:pPr>
            <a:endParaRPr lang="en-US"/>
          </a:p>
        </c:txPr>
        <c:crossAx val="187426688"/>
        <c:crosses val="autoZero"/>
        <c:auto val="1"/>
        <c:lblAlgn val="ctr"/>
        <c:lblOffset val="100"/>
        <c:tickLblSkip val="1"/>
        <c:tickMarkSkip val="1"/>
        <c:noMultiLvlLbl val="0"/>
      </c:catAx>
      <c:valAx>
        <c:axId val="187426688"/>
        <c:scaling>
          <c:orientation val="minMax"/>
        </c:scaling>
        <c:delete val="0"/>
        <c:axPos val="l"/>
        <c:majorGridlines>
          <c:spPr>
            <a:ln w="3175">
              <a:solidFill>
                <a:srgbClr val="000000"/>
              </a:solidFill>
              <a:prstDash val="solid"/>
            </a:ln>
          </c:spPr>
        </c:majorGridlines>
        <c:numFmt formatCode="_(* #,##0_);_(* \(#,##0\);_(* &quot;-&quot;??_);_(@_)" sourceLinked="1"/>
        <c:majorTickMark val="out"/>
        <c:minorTickMark val="none"/>
        <c:tickLblPos val="nextTo"/>
        <c:spPr>
          <a:ln w="3175">
            <a:solidFill>
              <a:srgbClr val="000000"/>
            </a:solidFill>
            <a:prstDash val="solid"/>
          </a:ln>
        </c:spPr>
        <c:txPr>
          <a:bodyPr rot="0" vert="horz"/>
          <a:lstStyle/>
          <a:p>
            <a:pPr>
              <a:defRPr sz="1050" b="0" i="0" u="none" strike="noStrike" baseline="0">
                <a:solidFill>
                  <a:srgbClr val="000000"/>
                </a:solidFill>
                <a:latin typeface="Arial"/>
                <a:ea typeface="Arial"/>
                <a:cs typeface="Arial"/>
              </a:defRPr>
            </a:pPr>
            <a:endParaRPr lang="en-US"/>
          </a:p>
        </c:txPr>
        <c:crossAx val="187426128"/>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5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6166008318727605"/>
          <c:y val="3.5947712418300651E-2"/>
        </c:manualLayout>
      </c:layout>
      <c:overlay val="0"/>
      <c:spPr>
        <a:noFill/>
        <a:ln w="25400">
          <a:noFill/>
        </a:ln>
      </c:spPr>
      <c:txPr>
        <a:bodyPr/>
        <a:lstStyle/>
        <a:p>
          <a:pPr>
            <a:defRPr sz="1050" b="1" i="0" u="none" strike="noStrike" baseline="0">
              <a:solidFill>
                <a:srgbClr val="000000"/>
              </a:solidFill>
              <a:latin typeface="Arial"/>
              <a:ea typeface="Arial"/>
              <a:cs typeface="Arial"/>
            </a:defRPr>
          </a:pPr>
          <a:endParaRPr lang="en-US"/>
        </a:p>
      </c:txPr>
    </c:title>
    <c:autoTitleDeleted val="0"/>
    <c:plotArea>
      <c:layout>
        <c:manualLayout>
          <c:layoutTarget val="inner"/>
          <c:xMode val="edge"/>
          <c:yMode val="edge"/>
          <c:x val="0.19960474308300397"/>
          <c:y val="0.20588300999224493"/>
          <c:w val="0.77272727272727271"/>
          <c:h val="0.64379290426146429"/>
        </c:manualLayout>
      </c:layout>
      <c:lineChart>
        <c:grouping val="standard"/>
        <c:varyColors val="0"/>
        <c:ser>
          <c:idx val="0"/>
          <c:order val="0"/>
          <c:tx>
            <c:strRef>
              <c:f>Growth!$C$2</c:f>
              <c:strCache>
                <c:ptCount val="1"/>
                <c:pt idx="0">
                  <c:v>Internet Circulation</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trendline>
            <c:trendlineType val="linear"/>
            <c:dispRSqr val="0"/>
            <c:dispEq val="0"/>
          </c:trendline>
          <c:cat>
            <c:numRef>
              <c:f>Growth!$A$3:$A$16</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Growth!$C$3:$C$16</c:f>
              <c:numCache>
                <c:formatCode>_(* #,##0_);_(* \(#,##0\);_(* "-"??_);_(@_)</c:formatCode>
                <c:ptCount val="14"/>
                <c:pt idx="0">
                  <c:v>1500</c:v>
                </c:pt>
                <c:pt idx="1">
                  <c:v>10000</c:v>
                </c:pt>
                <c:pt idx="2">
                  <c:v>36692</c:v>
                </c:pt>
                <c:pt idx="3">
                  <c:v>58369</c:v>
                </c:pt>
                <c:pt idx="4">
                  <c:v>140400</c:v>
                </c:pt>
                <c:pt idx="5">
                  <c:v>410784</c:v>
                </c:pt>
                <c:pt idx="6">
                  <c:v>681169</c:v>
                </c:pt>
                <c:pt idx="7">
                  <c:v>1691620</c:v>
                </c:pt>
                <c:pt idx="8">
                  <c:v>4297763</c:v>
                </c:pt>
                <c:pt idx="9">
                  <c:v>8255766</c:v>
                </c:pt>
                <c:pt idx="10">
                  <c:v>9081342.5999999996</c:v>
                </c:pt>
                <c:pt idx="11">
                  <c:v>9081342.5999999996</c:v>
                </c:pt>
                <c:pt idx="12">
                  <c:v>9081342.5999999996</c:v>
                </c:pt>
                <c:pt idx="13">
                  <c:v>10985317</c:v>
                </c:pt>
              </c:numCache>
            </c:numRef>
          </c:val>
          <c:smooth val="0"/>
          <c:extLst>
            <c:ext xmlns:c16="http://schemas.microsoft.com/office/drawing/2014/chart" uri="{C3380CC4-5D6E-409C-BE32-E72D297353CC}">
              <c16:uniqueId val="{00000001-60BE-4B51-BB12-DCD25233E5F4}"/>
            </c:ext>
          </c:extLst>
        </c:ser>
        <c:dLbls>
          <c:showLegendKey val="0"/>
          <c:showVal val="0"/>
          <c:showCatName val="0"/>
          <c:showSerName val="0"/>
          <c:showPercent val="0"/>
          <c:showBubbleSize val="0"/>
        </c:dLbls>
        <c:marker val="1"/>
        <c:smooth val="0"/>
        <c:axId val="187428928"/>
        <c:axId val="187429488"/>
      </c:lineChart>
      <c:catAx>
        <c:axId val="18742892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50" b="0" i="0" u="none" strike="noStrike" baseline="0">
                <a:solidFill>
                  <a:srgbClr val="000000"/>
                </a:solidFill>
                <a:latin typeface="Arial"/>
                <a:ea typeface="Arial"/>
                <a:cs typeface="Arial"/>
              </a:defRPr>
            </a:pPr>
            <a:endParaRPr lang="en-US"/>
          </a:p>
        </c:txPr>
        <c:crossAx val="187429488"/>
        <c:crosses val="autoZero"/>
        <c:auto val="1"/>
        <c:lblAlgn val="ctr"/>
        <c:lblOffset val="100"/>
        <c:tickLblSkip val="1"/>
        <c:tickMarkSkip val="1"/>
        <c:noMultiLvlLbl val="0"/>
      </c:catAx>
      <c:valAx>
        <c:axId val="187429488"/>
        <c:scaling>
          <c:orientation val="minMax"/>
          <c:min val="0"/>
        </c:scaling>
        <c:delete val="0"/>
        <c:axPos val="l"/>
        <c:majorGridlines>
          <c:spPr>
            <a:ln w="3175">
              <a:solidFill>
                <a:srgbClr val="000000"/>
              </a:solidFill>
              <a:prstDash val="solid"/>
            </a:ln>
          </c:spPr>
        </c:majorGridlines>
        <c:numFmt formatCode="_(* #,##0_);_(* \(#,##0\);_(* &quot;-&quot;??_);_(@_)" sourceLinked="1"/>
        <c:majorTickMark val="out"/>
        <c:minorTickMark val="none"/>
        <c:tickLblPos val="nextTo"/>
        <c:spPr>
          <a:ln w="3175">
            <a:solidFill>
              <a:srgbClr val="000000"/>
            </a:solidFill>
            <a:prstDash val="solid"/>
          </a:ln>
        </c:spPr>
        <c:txPr>
          <a:bodyPr rot="0" vert="horz"/>
          <a:lstStyle/>
          <a:p>
            <a:pPr>
              <a:defRPr sz="1050" b="0" i="0" u="none" strike="noStrike" baseline="0">
                <a:solidFill>
                  <a:srgbClr val="000000"/>
                </a:solidFill>
                <a:latin typeface="Arial"/>
                <a:ea typeface="Arial"/>
                <a:cs typeface="Arial"/>
              </a:defRPr>
            </a:pPr>
            <a:endParaRPr lang="en-US"/>
          </a:p>
        </c:txPr>
        <c:crossAx val="187428928"/>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5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75" b="1" i="0" u="none" strike="noStrike" baseline="0">
                <a:solidFill>
                  <a:srgbClr val="000000"/>
                </a:solidFill>
                <a:latin typeface="Arial"/>
                <a:ea typeface="Arial"/>
                <a:cs typeface="Arial"/>
              </a:defRPr>
            </a:pPr>
            <a:r>
              <a:rPr lang="en-US"/>
              <a:t>In Person Visits</a:t>
            </a:r>
          </a:p>
        </c:rich>
      </c:tx>
      <c:layout>
        <c:manualLayout>
          <c:xMode val="edge"/>
          <c:yMode val="edge"/>
          <c:x val="0.41060907187596574"/>
          <c:y val="3.7313432835820892E-2"/>
        </c:manualLayout>
      </c:layout>
      <c:overlay val="0"/>
      <c:spPr>
        <a:noFill/>
        <a:ln w="25400">
          <a:noFill/>
        </a:ln>
      </c:spPr>
    </c:title>
    <c:autoTitleDeleted val="0"/>
    <c:plotArea>
      <c:layout>
        <c:manualLayout>
          <c:layoutTarget val="inner"/>
          <c:xMode val="edge"/>
          <c:yMode val="edge"/>
          <c:x val="0.14538310412573674"/>
          <c:y val="0.21641830475000137"/>
          <c:w val="0.82711198428290766"/>
          <c:h val="0.61567276351293487"/>
        </c:manualLayout>
      </c:layout>
      <c:barChart>
        <c:barDir val="col"/>
        <c:grouping val="clustered"/>
        <c:varyColors val="0"/>
        <c:ser>
          <c:idx val="0"/>
          <c:order val="0"/>
          <c:tx>
            <c:strRef>
              <c:f>Growth!$E$2</c:f>
              <c:strCache>
                <c:ptCount val="1"/>
                <c:pt idx="0">
                  <c:v>Library In Person Visits</c:v>
                </c:pt>
              </c:strCache>
            </c:strRef>
          </c:tx>
          <c:spPr>
            <a:solidFill>
              <a:srgbClr val="9999FF"/>
            </a:solidFill>
            <a:ln w="12700">
              <a:solidFill>
                <a:srgbClr val="000000"/>
              </a:solidFill>
              <a:prstDash val="solid"/>
            </a:ln>
          </c:spPr>
          <c:invertIfNegative val="0"/>
          <c:dLbls>
            <c:spPr>
              <a:noFill/>
              <a:ln w="25400">
                <a:noFill/>
              </a:ln>
            </c:spPr>
            <c:txPr>
              <a:bodyPr wrap="square" lIns="38100" tIns="19050" rIns="38100" bIns="19050" anchor="ctr">
                <a:spAutoFit/>
              </a:bodyPr>
              <a:lstStyle/>
              <a:p>
                <a:pPr>
                  <a:defRPr sz="95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25400">
                <a:solidFill>
                  <a:srgbClr val="000000"/>
                </a:solidFill>
                <a:prstDash val="solid"/>
              </a:ln>
            </c:spPr>
            <c:trendlineType val="linear"/>
            <c:dispRSqr val="0"/>
            <c:dispEq val="0"/>
          </c:trendline>
          <c:cat>
            <c:numRef>
              <c:f>Growth!$A$3:$A$16</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Growth!$E$3:$E$16</c:f>
              <c:numCache>
                <c:formatCode>_(* #,##0_);_(* \(#,##0\);_(* "-"??_);_(@_)</c:formatCode>
                <c:ptCount val="14"/>
                <c:pt idx="0">
                  <c:v>16010</c:v>
                </c:pt>
                <c:pt idx="1">
                  <c:v>17650</c:v>
                </c:pt>
                <c:pt idx="2">
                  <c:v>19469</c:v>
                </c:pt>
                <c:pt idx="3">
                  <c:v>33471</c:v>
                </c:pt>
                <c:pt idx="4">
                  <c:v>29006</c:v>
                </c:pt>
                <c:pt idx="5">
                  <c:v>29406</c:v>
                </c:pt>
                <c:pt idx="6">
                  <c:v>29910</c:v>
                </c:pt>
                <c:pt idx="7">
                  <c:v>30018</c:v>
                </c:pt>
                <c:pt idx="8">
                  <c:v>24398</c:v>
                </c:pt>
                <c:pt idx="9">
                  <c:v>16832</c:v>
                </c:pt>
                <c:pt idx="10">
                  <c:v>18515.2</c:v>
                </c:pt>
                <c:pt idx="11">
                  <c:v>22000</c:v>
                </c:pt>
                <c:pt idx="12">
                  <c:v>26000</c:v>
                </c:pt>
                <c:pt idx="13">
                  <c:v>33018</c:v>
                </c:pt>
              </c:numCache>
            </c:numRef>
          </c:val>
          <c:extLst>
            <c:ext xmlns:c16="http://schemas.microsoft.com/office/drawing/2014/chart" uri="{C3380CC4-5D6E-409C-BE32-E72D297353CC}">
              <c16:uniqueId val="{00000001-8978-41EF-9461-B217A157A6B3}"/>
            </c:ext>
          </c:extLst>
        </c:ser>
        <c:dLbls>
          <c:showLegendKey val="0"/>
          <c:showVal val="0"/>
          <c:showCatName val="0"/>
          <c:showSerName val="0"/>
          <c:showPercent val="0"/>
          <c:showBubbleSize val="0"/>
        </c:dLbls>
        <c:gapWidth val="150"/>
        <c:axId val="187431728"/>
        <c:axId val="187432288"/>
      </c:barChart>
      <c:catAx>
        <c:axId val="18743172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950" b="0" i="0" u="none" strike="noStrike" baseline="0">
                <a:solidFill>
                  <a:srgbClr val="000000"/>
                </a:solidFill>
                <a:latin typeface="Arial"/>
                <a:ea typeface="Arial"/>
                <a:cs typeface="Arial"/>
              </a:defRPr>
            </a:pPr>
            <a:endParaRPr lang="en-US"/>
          </a:p>
        </c:txPr>
        <c:crossAx val="187432288"/>
        <c:crosses val="autoZero"/>
        <c:auto val="1"/>
        <c:lblAlgn val="ctr"/>
        <c:lblOffset val="100"/>
        <c:tickLblSkip val="1"/>
        <c:tickMarkSkip val="1"/>
        <c:noMultiLvlLbl val="0"/>
      </c:catAx>
      <c:valAx>
        <c:axId val="187432288"/>
        <c:scaling>
          <c:orientation val="minMax"/>
        </c:scaling>
        <c:delete val="0"/>
        <c:axPos val="l"/>
        <c:majorGridlines>
          <c:spPr>
            <a:ln w="3175">
              <a:solidFill>
                <a:srgbClr val="000000"/>
              </a:solidFill>
              <a:prstDash val="solid"/>
            </a:ln>
          </c:spPr>
        </c:majorGridlines>
        <c:numFmt formatCode="_(* #,##0_);_(* \(#,##0\);_(* &quot;-&quot;??_);_(@_)" sourceLinked="1"/>
        <c:majorTickMark val="out"/>
        <c:minorTickMark val="none"/>
        <c:tickLblPos val="nextTo"/>
        <c:spPr>
          <a:ln w="3175">
            <a:solidFill>
              <a:srgbClr val="000000"/>
            </a:solidFill>
            <a:prstDash val="solid"/>
          </a:ln>
        </c:spPr>
        <c:txPr>
          <a:bodyPr rot="0" vert="horz"/>
          <a:lstStyle/>
          <a:p>
            <a:pPr>
              <a:defRPr sz="950" b="0" i="0" u="none" strike="noStrike" baseline="0">
                <a:solidFill>
                  <a:srgbClr val="000000"/>
                </a:solidFill>
                <a:latin typeface="Arial"/>
                <a:ea typeface="Arial"/>
                <a:cs typeface="Arial"/>
              </a:defRPr>
            </a:pPr>
            <a:endParaRPr lang="en-US"/>
          </a:p>
        </c:txPr>
        <c:crossAx val="187431728"/>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950"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03A054-E9E2-40F7-92C4-03EB15A3932C}"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C367DD0B-274A-458E-BF13-706BB855F36B}">
      <dgm:prSet phldrT="[Text]"/>
      <dgm:spPr/>
      <dgm:t>
        <a:bodyPr/>
        <a:lstStyle/>
        <a:p>
          <a:r>
            <a:rPr lang="en-US" b="1" dirty="0">
              <a:effectLst>
                <a:glow rad="38100">
                  <a:schemeClr val="accent4">
                    <a:satMod val="175000"/>
                    <a:alpha val="40000"/>
                  </a:schemeClr>
                </a:glow>
              </a:effectLst>
              <a:latin typeface="Times New Roman" panose="02020603050405020304" pitchFamily="18" charset="0"/>
              <a:cs typeface="Times New Roman" panose="02020603050405020304" pitchFamily="18" charset="0"/>
            </a:rPr>
            <a:t>Information Governance (Mitigation of Cost &amp; Risk)</a:t>
          </a:r>
        </a:p>
      </dgm:t>
    </dgm:pt>
    <dgm:pt modelId="{1F6F8448-649E-46AF-BDFB-5A3B91E62FD9}" type="parTrans" cxnId="{66FBBC96-05C7-4BD2-A568-3DFA1F6AE0D7}">
      <dgm:prSet/>
      <dgm:spPr/>
      <dgm:t>
        <a:bodyPr/>
        <a:lstStyle/>
        <a:p>
          <a:endParaRPr lang="en-US" b="1">
            <a:latin typeface="Times New Roman" panose="02020603050405020304" pitchFamily="18" charset="0"/>
            <a:cs typeface="Times New Roman" panose="02020603050405020304" pitchFamily="18" charset="0"/>
          </a:endParaRPr>
        </a:p>
      </dgm:t>
    </dgm:pt>
    <dgm:pt modelId="{1503661D-F078-447D-98E2-886EBD693D6F}" type="sibTrans" cxnId="{66FBBC96-05C7-4BD2-A568-3DFA1F6AE0D7}">
      <dgm:prSet/>
      <dgm:spPr/>
      <dgm:t>
        <a:bodyPr/>
        <a:lstStyle/>
        <a:p>
          <a:endParaRPr lang="en-US" b="1">
            <a:latin typeface="Times New Roman" panose="02020603050405020304" pitchFamily="18" charset="0"/>
            <a:cs typeface="Times New Roman" panose="02020603050405020304" pitchFamily="18" charset="0"/>
          </a:endParaRPr>
        </a:p>
      </dgm:t>
    </dgm:pt>
    <dgm:pt modelId="{4440FB2E-1EBA-40E1-95CE-260C2103092D}">
      <dgm:prSet phldrT="[Text]"/>
      <dgm:spPr/>
      <dgm:t>
        <a:bodyPr/>
        <a:lstStyle/>
        <a:p>
          <a:r>
            <a:rPr lang="en-US" b="1" dirty="0">
              <a:effectLst>
                <a:glow rad="38100">
                  <a:schemeClr val="accent4">
                    <a:satMod val="175000"/>
                    <a:alpha val="50000"/>
                  </a:schemeClr>
                </a:glow>
              </a:effectLst>
              <a:latin typeface="Times New Roman" panose="02020603050405020304" pitchFamily="18" charset="0"/>
              <a:cs typeface="Times New Roman" panose="02020603050405020304" pitchFamily="18" charset="0"/>
            </a:rPr>
            <a:t>Reduced Governance (Higher Costs &amp; Risk)</a:t>
          </a:r>
        </a:p>
      </dgm:t>
    </dgm:pt>
    <dgm:pt modelId="{556778C8-B39F-404C-9A23-DAA498C6935C}" type="parTrans" cxnId="{3D7220EF-C08E-4BC7-B7E5-0D77EBB8FFEB}">
      <dgm:prSet/>
      <dgm:spPr/>
      <dgm:t>
        <a:bodyPr/>
        <a:lstStyle/>
        <a:p>
          <a:endParaRPr lang="en-US" b="1">
            <a:latin typeface="Times New Roman" panose="02020603050405020304" pitchFamily="18" charset="0"/>
            <a:cs typeface="Times New Roman" panose="02020603050405020304" pitchFamily="18" charset="0"/>
          </a:endParaRPr>
        </a:p>
      </dgm:t>
    </dgm:pt>
    <dgm:pt modelId="{072F54D0-C4F5-4702-96E7-7375F0372EDA}" type="sibTrans" cxnId="{3D7220EF-C08E-4BC7-B7E5-0D77EBB8FFEB}">
      <dgm:prSet/>
      <dgm:spPr/>
      <dgm:t>
        <a:bodyPr/>
        <a:lstStyle/>
        <a:p>
          <a:endParaRPr lang="en-US" b="1">
            <a:latin typeface="Times New Roman" panose="02020603050405020304" pitchFamily="18" charset="0"/>
            <a:cs typeface="Times New Roman" panose="02020603050405020304" pitchFamily="18" charset="0"/>
          </a:endParaRPr>
        </a:p>
      </dgm:t>
    </dgm:pt>
    <dgm:pt modelId="{CC7069CB-ACE1-4523-A4E0-E62FCF8C2BEC}" type="pres">
      <dgm:prSet presAssocID="{F003A054-E9E2-40F7-92C4-03EB15A3932C}" presName="compositeShape" presStyleCnt="0">
        <dgm:presLayoutVars>
          <dgm:chMax val="2"/>
          <dgm:dir/>
          <dgm:resizeHandles val="exact"/>
        </dgm:presLayoutVars>
      </dgm:prSet>
      <dgm:spPr/>
    </dgm:pt>
    <dgm:pt modelId="{54A87E3A-9104-4942-A621-5AF0034C02EB}" type="pres">
      <dgm:prSet presAssocID="{F003A054-E9E2-40F7-92C4-03EB15A3932C}" presName="ribbon" presStyleLbl="node1" presStyleIdx="0" presStyleCnt="1" custScaleX="117524" custLinFactNeighborX="960"/>
      <dgm:spPr>
        <a:gradFill rotWithShape="0">
          <a:gsLst>
            <a:gs pos="0">
              <a:srgbClr val="FF0000"/>
            </a:gs>
            <a:gs pos="48000">
              <a:srgbClr val="FF0000"/>
            </a:gs>
            <a:gs pos="58000">
              <a:srgbClr val="04B053"/>
            </a:gs>
            <a:gs pos="100000">
              <a:srgbClr val="00B050"/>
            </a:gs>
          </a:gsLst>
          <a:lin ang="10800000" scaled="1"/>
        </a:gradFill>
      </dgm:spPr>
    </dgm:pt>
    <dgm:pt modelId="{3FDDFD52-8087-4394-9B46-273B885E1F9F}" type="pres">
      <dgm:prSet presAssocID="{F003A054-E9E2-40F7-92C4-03EB15A3932C}" presName="leftArrowText" presStyleLbl="node1" presStyleIdx="0" presStyleCnt="1" custLinFactNeighborX="-10178">
        <dgm:presLayoutVars>
          <dgm:chMax val="0"/>
          <dgm:bulletEnabled val="1"/>
        </dgm:presLayoutVars>
      </dgm:prSet>
      <dgm:spPr/>
    </dgm:pt>
    <dgm:pt modelId="{F717CF1B-0FC6-4AAF-AD24-737B0182C11E}" type="pres">
      <dgm:prSet presAssocID="{F003A054-E9E2-40F7-92C4-03EB15A3932C}" presName="rightArrowText" presStyleLbl="node1" presStyleIdx="0" presStyleCnt="1" custLinFactNeighborX="16605">
        <dgm:presLayoutVars>
          <dgm:chMax val="0"/>
          <dgm:bulletEnabled val="1"/>
        </dgm:presLayoutVars>
      </dgm:prSet>
      <dgm:spPr/>
    </dgm:pt>
  </dgm:ptLst>
  <dgm:cxnLst>
    <dgm:cxn modelId="{66FBBC96-05C7-4BD2-A568-3DFA1F6AE0D7}" srcId="{F003A054-E9E2-40F7-92C4-03EB15A3932C}" destId="{C367DD0B-274A-458E-BF13-706BB855F36B}" srcOrd="0" destOrd="0" parTransId="{1F6F8448-649E-46AF-BDFB-5A3B91E62FD9}" sibTransId="{1503661D-F078-447D-98E2-886EBD693D6F}"/>
    <dgm:cxn modelId="{52718FD5-CC5A-44CE-8558-C34B45E3A148}" type="presOf" srcId="{F003A054-E9E2-40F7-92C4-03EB15A3932C}" destId="{CC7069CB-ACE1-4523-A4E0-E62FCF8C2BEC}" srcOrd="0" destOrd="0" presId="urn:microsoft.com/office/officeart/2005/8/layout/arrow6"/>
    <dgm:cxn modelId="{5B0E6CDE-FA65-4C9C-9A1E-2AC42AA701C3}" type="presOf" srcId="{C367DD0B-274A-458E-BF13-706BB855F36B}" destId="{3FDDFD52-8087-4394-9B46-273B885E1F9F}" srcOrd="0" destOrd="0" presId="urn:microsoft.com/office/officeart/2005/8/layout/arrow6"/>
    <dgm:cxn modelId="{3D7220EF-C08E-4BC7-B7E5-0D77EBB8FFEB}" srcId="{F003A054-E9E2-40F7-92C4-03EB15A3932C}" destId="{4440FB2E-1EBA-40E1-95CE-260C2103092D}" srcOrd="1" destOrd="0" parTransId="{556778C8-B39F-404C-9A23-DAA498C6935C}" sibTransId="{072F54D0-C4F5-4702-96E7-7375F0372EDA}"/>
    <dgm:cxn modelId="{84C579F6-9D30-42FD-AB5F-C361E904F84F}" type="presOf" srcId="{4440FB2E-1EBA-40E1-95CE-260C2103092D}" destId="{F717CF1B-0FC6-4AAF-AD24-737B0182C11E}" srcOrd="0" destOrd="0" presId="urn:microsoft.com/office/officeart/2005/8/layout/arrow6"/>
    <dgm:cxn modelId="{3CA09C49-84CC-46F7-A5F4-9424472BE885}" type="presParOf" srcId="{CC7069CB-ACE1-4523-A4E0-E62FCF8C2BEC}" destId="{54A87E3A-9104-4942-A621-5AF0034C02EB}" srcOrd="0" destOrd="0" presId="urn:microsoft.com/office/officeart/2005/8/layout/arrow6"/>
    <dgm:cxn modelId="{31A28471-FDC7-4AF6-A621-649035E799E3}" type="presParOf" srcId="{CC7069CB-ACE1-4523-A4E0-E62FCF8C2BEC}" destId="{3FDDFD52-8087-4394-9B46-273B885E1F9F}" srcOrd="1" destOrd="0" presId="urn:microsoft.com/office/officeart/2005/8/layout/arrow6"/>
    <dgm:cxn modelId="{A6A1650D-E748-414C-84C3-4F2BDAAE59BF}" type="presParOf" srcId="{CC7069CB-ACE1-4523-A4E0-E62FCF8C2BEC}" destId="{F717CF1B-0FC6-4AAF-AD24-737B0182C11E}"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87E3A-9104-4942-A621-5AF0034C02EB}">
      <dsp:nvSpPr>
        <dsp:cNvPr id="0" name=""/>
        <dsp:cNvSpPr/>
      </dsp:nvSpPr>
      <dsp:spPr>
        <a:xfrm>
          <a:off x="776179" y="0"/>
          <a:ext cx="4619104" cy="1572139"/>
        </a:xfrm>
        <a:prstGeom prst="leftRightRibbon">
          <a:avLst/>
        </a:prstGeom>
        <a:gradFill rotWithShape="0">
          <a:gsLst>
            <a:gs pos="0">
              <a:srgbClr val="FF0000"/>
            </a:gs>
            <a:gs pos="48000">
              <a:srgbClr val="FF0000"/>
            </a:gs>
            <a:gs pos="58000">
              <a:srgbClr val="04B053"/>
            </a:gs>
            <a:gs pos="100000">
              <a:srgbClr val="00B050"/>
            </a:gs>
          </a:gsLst>
          <a:lin ang="108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DFD52-8087-4394-9B46-273B885E1F9F}">
      <dsp:nvSpPr>
        <dsp:cNvPr id="0" name=""/>
        <dsp:cNvSpPr/>
      </dsp:nvSpPr>
      <dsp:spPr>
        <a:xfrm>
          <a:off x="1422456" y="275124"/>
          <a:ext cx="1297015" cy="77034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glow rad="38100">
                  <a:schemeClr val="accent4">
                    <a:satMod val="175000"/>
                    <a:alpha val="40000"/>
                  </a:schemeClr>
                </a:glow>
              </a:effectLst>
              <a:latin typeface="Times New Roman" panose="02020603050405020304" pitchFamily="18" charset="0"/>
              <a:cs typeface="Times New Roman" panose="02020603050405020304" pitchFamily="18" charset="0"/>
            </a:rPr>
            <a:t>Information Governance (Mitigation of Cost &amp; Risk)</a:t>
          </a:r>
        </a:p>
      </dsp:txBody>
      <dsp:txXfrm>
        <a:off x="1422456" y="275124"/>
        <a:ext cx="1297015" cy="770348"/>
      </dsp:txXfrm>
    </dsp:sp>
    <dsp:sp modelId="{F717CF1B-0FC6-4AAF-AD24-737B0182C11E}">
      <dsp:nvSpPr>
        <dsp:cNvPr id="0" name=""/>
        <dsp:cNvSpPr/>
      </dsp:nvSpPr>
      <dsp:spPr>
        <a:xfrm>
          <a:off x="3302527" y="526666"/>
          <a:ext cx="1532836" cy="77034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glow rad="38100">
                  <a:schemeClr val="accent4">
                    <a:satMod val="175000"/>
                    <a:alpha val="50000"/>
                  </a:schemeClr>
                </a:glow>
              </a:effectLst>
              <a:latin typeface="Times New Roman" panose="02020603050405020304" pitchFamily="18" charset="0"/>
              <a:cs typeface="Times New Roman" panose="02020603050405020304" pitchFamily="18" charset="0"/>
            </a:rPr>
            <a:t>Reduced Governance (Higher Costs &amp; Risk)</a:t>
          </a:r>
        </a:p>
      </dsp:txBody>
      <dsp:txXfrm>
        <a:off x="3302527" y="526666"/>
        <a:ext cx="1532836" cy="770348"/>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43979" cy="46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550" tIns="54272" rIns="108550" bIns="54272" numCol="1" anchor="t" anchorCtr="0" compatLnSpc="1">
            <a:prstTxWarp prst="textNoShape">
              <a:avLst/>
            </a:prstTxWarp>
          </a:bodyPr>
          <a:lstStyle>
            <a:lvl1pPr defTabSz="1085223" eaLnBrk="1" hangingPunct="1">
              <a:defRPr sz="1400">
                <a:latin typeface="ScalaSans-Bold" pitchFamily="50" charset="0"/>
              </a:defRPr>
            </a:lvl1pPr>
          </a:lstStyle>
          <a:p>
            <a:pPr>
              <a:defRPr/>
            </a:pPr>
            <a:endParaRPr lang="en-US" altLang="en-US"/>
          </a:p>
        </p:txBody>
      </p:sp>
      <p:sp>
        <p:nvSpPr>
          <p:cNvPr id="4099" name="Rectangle 3"/>
          <p:cNvSpPr>
            <a:spLocks noGrp="1" noChangeArrowheads="1"/>
          </p:cNvSpPr>
          <p:nvPr>
            <p:ph type="dt" sz="quarter" idx="1"/>
          </p:nvPr>
        </p:nvSpPr>
        <p:spPr bwMode="auto">
          <a:xfrm>
            <a:off x="1" y="534129"/>
            <a:ext cx="3043979" cy="46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550" tIns="54272" rIns="108550" bIns="54272" numCol="1" anchor="t" anchorCtr="0" compatLnSpc="1">
            <a:prstTxWarp prst="textNoShape">
              <a:avLst/>
            </a:prstTxWarp>
          </a:bodyPr>
          <a:lstStyle>
            <a:lvl1pPr defTabSz="1085223" eaLnBrk="1" hangingPunct="1">
              <a:defRPr sz="1000">
                <a:latin typeface="ScalaSans-Regular" pitchFamily="50" charset="0"/>
              </a:defRPr>
            </a:lvl1pPr>
          </a:lstStyle>
          <a:p>
            <a:pPr>
              <a:defRPr/>
            </a:pPr>
            <a:endParaRPr lang="en-US" altLang="en-US"/>
          </a:p>
        </p:txBody>
      </p:sp>
      <p:sp>
        <p:nvSpPr>
          <p:cNvPr id="4100" name="Rectangle 4"/>
          <p:cNvSpPr>
            <a:spLocks noGrp="1" noChangeArrowheads="1"/>
          </p:cNvSpPr>
          <p:nvPr>
            <p:ph type="ftr" sz="quarter" idx="2"/>
          </p:nvPr>
        </p:nvSpPr>
        <p:spPr bwMode="auto">
          <a:xfrm>
            <a:off x="534366" y="9073829"/>
            <a:ext cx="1374085" cy="23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550" tIns="54272" rIns="108550" bIns="54272" numCol="1" anchor="b" anchorCtr="0" compatLnSpc="1">
            <a:prstTxWarp prst="textNoShape">
              <a:avLst/>
            </a:prstTxWarp>
          </a:bodyPr>
          <a:lstStyle>
            <a:lvl1pPr defTabSz="1085223" eaLnBrk="1" hangingPunct="1">
              <a:defRPr sz="1200">
                <a:latin typeface="ScalaSans-Bold" pitchFamily="50" charset="0"/>
              </a:defRPr>
            </a:lvl1pPr>
          </a:lstStyle>
          <a:p>
            <a:pPr>
              <a:defRPr/>
            </a:pPr>
            <a:endParaRPr lang="en-US" altLang="en-US"/>
          </a:p>
        </p:txBody>
      </p:sp>
      <p:sp>
        <p:nvSpPr>
          <p:cNvPr id="4101" name="Rectangle 5"/>
          <p:cNvSpPr>
            <a:spLocks noGrp="1" noChangeArrowheads="1"/>
          </p:cNvSpPr>
          <p:nvPr>
            <p:ph type="sldNum" sz="quarter" idx="3"/>
          </p:nvPr>
        </p:nvSpPr>
        <p:spPr bwMode="auto">
          <a:xfrm>
            <a:off x="0" y="9073829"/>
            <a:ext cx="534366" cy="23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550" tIns="54272" rIns="108550" bIns="54272" numCol="1" anchor="b" anchorCtr="0" compatLnSpc="1">
            <a:prstTxWarp prst="textNoShape">
              <a:avLst/>
            </a:prstTxWarp>
          </a:bodyPr>
          <a:lstStyle>
            <a:lvl1pPr algn="r" defTabSz="1081119" eaLnBrk="1" hangingPunct="1">
              <a:defRPr sz="1400">
                <a:latin typeface="ScalaSans-Bold" pitchFamily="50" charset="0"/>
              </a:defRPr>
            </a:lvl1pPr>
          </a:lstStyle>
          <a:p>
            <a:pPr>
              <a:defRPr/>
            </a:pPr>
            <a:fld id="{BE05C574-6F63-41F6-8B07-6CA6201E8BFB}" type="slidenum">
              <a:rPr lang="en-US" altLang="en-US"/>
              <a:pPr>
                <a:defRPr/>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6050385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3053522" cy="29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5" rIns="91521" bIns="45765" numCol="1" anchor="t" anchorCtr="0" compatLnSpc="1">
            <a:prstTxWarp prst="textNoShape">
              <a:avLst/>
            </a:prstTxWarp>
          </a:bodyPr>
          <a:lstStyle>
            <a:lvl1pPr eaLnBrk="1" hangingPunct="1">
              <a:defRPr sz="1200"/>
            </a:lvl1pPr>
          </a:lstStyle>
          <a:p>
            <a:pPr>
              <a:defRPr/>
            </a:pPr>
            <a:endParaRPr lang="en-US" altLang="en-US"/>
          </a:p>
        </p:txBody>
      </p:sp>
      <p:sp>
        <p:nvSpPr>
          <p:cNvPr id="131075" name="Rectangle 3"/>
          <p:cNvSpPr>
            <a:spLocks noGrp="1" noChangeArrowheads="1"/>
          </p:cNvSpPr>
          <p:nvPr>
            <p:ph type="dt" idx="1"/>
          </p:nvPr>
        </p:nvSpPr>
        <p:spPr bwMode="auto">
          <a:xfrm>
            <a:off x="0" y="294090"/>
            <a:ext cx="2137465" cy="29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5" rIns="91521" bIns="45765" numCol="1" anchor="t" anchorCtr="0" compatLnSpc="1">
            <a:prstTxWarp prst="textNoShape">
              <a:avLst/>
            </a:prstTxWarp>
          </a:bodyPr>
          <a:lstStyle>
            <a:lvl1pPr eaLnBrk="1" hangingPunct="1">
              <a:defRPr sz="1000">
                <a:latin typeface="ScalaSans-Regular" pitchFamily="50" charset="0"/>
              </a:defRPr>
            </a:lvl1pPr>
          </a:lstStyle>
          <a:p>
            <a:pPr>
              <a:defRPr/>
            </a:pPr>
            <a:endParaRPr lang="en-US" altLang="en-US"/>
          </a:p>
        </p:txBody>
      </p:sp>
      <p:sp>
        <p:nvSpPr>
          <p:cNvPr id="8196" name="Rectangle 4"/>
          <p:cNvSpPr>
            <a:spLocks noGrp="1" noRot="1" noChangeAspect="1" noChangeArrowheads="1" noTextEdit="1"/>
          </p:cNvSpPr>
          <p:nvPr>
            <p:ph type="sldImg" idx="2"/>
          </p:nvPr>
        </p:nvSpPr>
        <p:spPr bwMode="auto">
          <a:xfrm>
            <a:off x="1196975" y="708025"/>
            <a:ext cx="4629150" cy="3471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1077" name="Rectangle 5"/>
          <p:cNvSpPr>
            <a:spLocks noGrp="1" noChangeArrowheads="1"/>
          </p:cNvSpPr>
          <p:nvPr>
            <p:ph type="body" sz="quarter" idx="3"/>
          </p:nvPr>
        </p:nvSpPr>
        <p:spPr bwMode="auto">
          <a:xfrm>
            <a:off x="916057" y="4419279"/>
            <a:ext cx="5190987" cy="418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5" rIns="91521" bIns="4576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31078" name="Rectangle 6"/>
          <p:cNvSpPr>
            <a:spLocks noGrp="1" noChangeArrowheads="1"/>
          </p:cNvSpPr>
          <p:nvPr>
            <p:ph type="ftr" sz="quarter" idx="4"/>
          </p:nvPr>
        </p:nvSpPr>
        <p:spPr bwMode="auto">
          <a:xfrm>
            <a:off x="534366" y="9132647"/>
            <a:ext cx="916057" cy="17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5" rIns="91521" bIns="45765" numCol="1" anchor="b" anchorCtr="0" compatLnSpc="1">
            <a:prstTxWarp prst="textNoShape">
              <a:avLst/>
            </a:prstTxWarp>
          </a:bodyPr>
          <a:lstStyle>
            <a:lvl1pPr eaLnBrk="1" hangingPunct="1">
              <a:defRPr sz="1200"/>
            </a:lvl1pPr>
          </a:lstStyle>
          <a:p>
            <a:pPr>
              <a:defRPr/>
            </a:pPr>
            <a:endParaRPr lang="en-US" altLang="en-US"/>
          </a:p>
        </p:txBody>
      </p:sp>
      <p:sp>
        <p:nvSpPr>
          <p:cNvPr id="131079" name="Rectangle 7"/>
          <p:cNvSpPr>
            <a:spLocks noGrp="1" noChangeArrowheads="1"/>
          </p:cNvSpPr>
          <p:nvPr>
            <p:ph type="sldNum" sz="quarter" idx="5"/>
          </p:nvPr>
        </p:nvSpPr>
        <p:spPr bwMode="auto">
          <a:xfrm>
            <a:off x="0" y="9132647"/>
            <a:ext cx="534366" cy="17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1" tIns="45765" rIns="91521" bIns="45765" numCol="1" anchor="b" anchorCtr="0" compatLnSpc="1">
            <a:prstTxWarp prst="textNoShape">
              <a:avLst/>
            </a:prstTxWarp>
          </a:bodyPr>
          <a:lstStyle>
            <a:lvl1pPr eaLnBrk="1" hangingPunct="1">
              <a:defRPr sz="1200">
                <a:latin typeface="ScalaSans-Bold" pitchFamily="50" charset="0"/>
              </a:defRPr>
            </a:lvl1pPr>
          </a:lstStyle>
          <a:p>
            <a:pPr>
              <a:defRPr/>
            </a:pPr>
            <a:fld id="{5D3020DD-0212-4D5C-B4B1-ECBEB62F993B}" type="slidenum">
              <a:rPr lang="en-US" altLang="en-US"/>
              <a:pPr>
                <a:defRPr/>
              </a:pPr>
              <a:t>‹#›</a:t>
            </a:fld>
            <a:endParaRPr lang="en-US" altLang="en-US"/>
          </a:p>
        </p:txBody>
      </p:sp>
    </p:spTree>
    <p:extLst>
      <p:ext uri="{BB962C8B-B14F-4D97-AF65-F5344CB8AC3E}">
        <p14:creationId xmlns:p14="http://schemas.microsoft.com/office/powerpoint/2010/main" val="232823855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endParaRPr lang="en-US" altLang="en-US"/>
          </a:p>
          <a:p>
            <a:endParaRPr lang="en-US" altLang="en-US"/>
          </a:p>
        </p:txBody>
      </p:sp>
    </p:spTree>
    <p:extLst>
      <p:ext uri="{BB962C8B-B14F-4D97-AF65-F5344CB8AC3E}">
        <p14:creationId xmlns:p14="http://schemas.microsoft.com/office/powerpoint/2010/main" val="282132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720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3033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20134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09494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35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2751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4930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US" altLang="en-US"/>
          </a:p>
        </p:txBody>
      </p:sp>
    </p:spTree>
    <p:extLst>
      <p:ext uri="{BB962C8B-B14F-4D97-AF65-F5344CB8AC3E}">
        <p14:creationId xmlns:p14="http://schemas.microsoft.com/office/powerpoint/2010/main" val="1219521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endParaRPr lang="en-US" altLang="en-US"/>
          </a:p>
        </p:txBody>
      </p:sp>
    </p:spTree>
    <p:extLst>
      <p:ext uri="{BB962C8B-B14F-4D97-AF65-F5344CB8AC3E}">
        <p14:creationId xmlns:p14="http://schemas.microsoft.com/office/powerpoint/2010/main" val="2353329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altLang="en-US"/>
          </a:p>
        </p:txBody>
      </p:sp>
    </p:spTree>
    <p:extLst>
      <p:ext uri="{BB962C8B-B14F-4D97-AF65-F5344CB8AC3E}">
        <p14:creationId xmlns:p14="http://schemas.microsoft.com/office/powerpoint/2010/main" val="1808746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altLang="en-US"/>
          </a:p>
        </p:txBody>
      </p:sp>
    </p:spTree>
    <p:extLst>
      <p:ext uri="{BB962C8B-B14F-4D97-AF65-F5344CB8AC3E}">
        <p14:creationId xmlns:p14="http://schemas.microsoft.com/office/powerpoint/2010/main" val="3988931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779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119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280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0401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2823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739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7475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google.com/url?sa=i&amp;rct=j&amp;q=&amp;esrc=s&amp;frm=1&amp;source=images&amp;cd=&amp;cad=rja&amp;uact=8&amp;ved=0CAcQjRw&amp;url=http://keystonestrategicsolutions.com/services/for-profit-entities/leadership-development/&amp;ei=9BOSVIC4MNGjyATB7ICYAw&amp;bvm=bv.82001339,d.aWw&amp;psig=AFQjCNHt2SenH0Ay3y7G7LBqfNqvTH6WAg&amp;ust=1418945877052459" TargetMode="External"/><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0" y="5867400"/>
            <a:ext cx="9144000" cy="990600"/>
          </a:xfrm>
          <a:prstGeom prst="rect">
            <a:avLst/>
          </a:prstGeom>
          <a:solidFill>
            <a:srgbClr val="202A5A"/>
          </a:solidFill>
          <a:ln w="9525">
            <a:solidFill>
              <a:srgbClr val="CCCCCC"/>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en-US" altLang="en-US" dirty="0"/>
          </a:p>
        </p:txBody>
      </p:sp>
      <p:pic>
        <p:nvPicPr>
          <p:cNvPr id="5"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228600" y="6073775"/>
            <a:ext cx="1371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Rectangle 2"/>
          <p:cNvSpPr>
            <a:spLocks noGrp="1" noChangeArrowheads="1"/>
          </p:cNvSpPr>
          <p:nvPr>
            <p:ph type="ctrTitle"/>
          </p:nvPr>
        </p:nvSpPr>
        <p:spPr>
          <a:xfrm>
            <a:off x="912813" y="2362200"/>
            <a:ext cx="7772400" cy="1600200"/>
          </a:xfrm>
        </p:spPr>
        <p:txBody>
          <a:bodyPr/>
          <a:lstStyle>
            <a:lvl1pPr>
              <a:defRPr sz="4000"/>
            </a:lvl1pPr>
          </a:lstStyle>
          <a:p>
            <a:pPr lvl="0"/>
            <a:r>
              <a:rPr lang="en-US" altLang="en-US" noProof="0"/>
              <a:t>Click to edit Master title style</a:t>
            </a:r>
          </a:p>
        </p:txBody>
      </p:sp>
      <p:sp>
        <p:nvSpPr>
          <p:cNvPr id="132099" name="Rectangle 3"/>
          <p:cNvSpPr>
            <a:spLocks noGrp="1" noChangeArrowheads="1"/>
          </p:cNvSpPr>
          <p:nvPr>
            <p:ph type="subTitle" idx="1"/>
          </p:nvPr>
        </p:nvSpPr>
        <p:spPr>
          <a:xfrm>
            <a:off x="912813" y="4114800"/>
            <a:ext cx="7773987" cy="1219200"/>
          </a:xfrm>
        </p:spPr>
        <p:txBody>
          <a:bodyPr/>
          <a:lstStyle>
            <a:lvl1pPr marL="0" indent="0">
              <a:buFontTx/>
              <a:buNone/>
              <a:defRPr sz="2800"/>
            </a:lvl1pPr>
          </a:lstStyle>
          <a:p>
            <a:pPr lvl="0"/>
            <a:r>
              <a:rPr lang="en-US" altLang="en-US" noProof="0"/>
              <a:t>Click to edit Master subtitle style</a:t>
            </a:r>
          </a:p>
        </p:txBody>
      </p:sp>
      <p:sp>
        <p:nvSpPr>
          <p:cNvPr id="6" name="Rectangle 4"/>
          <p:cNvSpPr>
            <a:spLocks noGrp="1" noChangeArrowheads="1"/>
          </p:cNvSpPr>
          <p:nvPr>
            <p:ph type="ftr" sz="quarter" idx="10"/>
          </p:nvPr>
        </p:nvSpPr>
        <p:spPr bwMode="auto">
          <a:xfrm>
            <a:off x="5181600" y="6553200"/>
            <a:ext cx="31242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eaLnBrk="1" hangingPunct="1">
              <a:defRPr sz="1200">
                <a:solidFill>
                  <a:schemeClr val="bg1"/>
                </a:solidFill>
                <a:latin typeface="+mn-lt"/>
              </a:defRPr>
            </a:lvl1pPr>
          </a:lstStyle>
          <a:p>
            <a:pPr>
              <a:defRPr/>
            </a:pPr>
            <a:endParaRPr lang="en-US" altLang="en-US"/>
          </a:p>
        </p:txBody>
      </p:sp>
      <p:sp>
        <p:nvSpPr>
          <p:cNvPr id="7" name="Rectangle 5"/>
          <p:cNvSpPr>
            <a:spLocks noGrp="1" noChangeArrowheads="1"/>
          </p:cNvSpPr>
          <p:nvPr>
            <p:ph type="sldNum" sz="quarter" idx="11"/>
          </p:nvPr>
        </p:nvSpPr>
        <p:spPr bwMode="auto">
          <a:xfrm>
            <a:off x="8382000" y="6553200"/>
            <a:ext cx="6096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eaLnBrk="1" hangingPunct="1">
              <a:defRPr sz="1200">
                <a:solidFill>
                  <a:schemeClr val="bg1"/>
                </a:solidFill>
                <a:latin typeface="ScalaSansLF-Bold" panose="02000503060000020004" pitchFamily="2" charset="0"/>
              </a:defRPr>
            </a:lvl1pPr>
          </a:lstStyle>
          <a:p>
            <a:pPr>
              <a:defRPr/>
            </a:pPr>
            <a:fld id="{06C3B0FB-ACBB-4F0A-9545-83EE6E75AC2F}" type="slidenum">
              <a:rPr lang="en-US" altLang="en-US"/>
              <a:pPr>
                <a:defRPr/>
              </a:pPr>
              <a:t>‹#›</a:t>
            </a:fld>
            <a:endParaRPr lang="en-US" altLang="en-US"/>
          </a:p>
        </p:txBody>
      </p:sp>
    </p:spTree>
    <p:extLst>
      <p:ext uri="{BB962C8B-B14F-4D97-AF65-F5344CB8AC3E}">
        <p14:creationId xmlns:p14="http://schemas.microsoft.com/office/powerpoint/2010/main" val="2695216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4110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0510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161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136525"/>
            <a:ext cx="2016125" cy="5273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3088" y="136525"/>
            <a:ext cx="5895975" cy="527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839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68363" y="136525"/>
            <a:ext cx="7769225" cy="685800"/>
          </a:xfrm>
        </p:spPr>
        <p:txBody>
          <a:bodyPr/>
          <a:lstStyle/>
          <a:p>
            <a:r>
              <a:rPr lang="en-US"/>
              <a:t>Click to edit Master title style</a:t>
            </a:r>
          </a:p>
        </p:txBody>
      </p:sp>
      <p:sp>
        <p:nvSpPr>
          <p:cNvPr id="3" name="Content Placeholder 2"/>
          <p:cNvSpPr>
            <a:spLocks noGrp="1"/>
          </p:cNvSpPr>
          <p:nvPr>
            <p:ph sz="quarter" idx="1"/>
          </p:nvPr>
        </p:nvSpPr>
        <p:spPr>
          <a:xfrm>
            <a:off x="573088" y="1295400"/>
            <a:ext cx="38084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33900" y="12954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73088" y="3429000"/>
            <a:ext cx="38084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33900" y="34290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1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868363" y="136525"/>
            <a:ext cx="7769225" cy="685800"/>
          </a:xfrm>
        </p:spPr>
        <p:txBody>
          <a:bodyPr/>
          <a:lstStyle/>
          <a:p>
            <a:r>
              <a:rPr lang="en-US"/>
              <a:t>Click to edit Master title style</a:t>
            </a:r>
          </a:p>
        </p:txBody>
      </p:sp>
      <p:sp>
        <p:nvSpPr>
          <p:cNvPr id="3" name="Text Placeholder 2"/>
          <p:cNvSpPr>
            <a:spLocks noGrp="1"/>
          </p:cNvSpPr>
          <p:nvPr>
            <p:ph type="body" sz="half" idx="1"/>
          </p:nvPr>
        </p:nvSpPr>
        <p:spPr>
          <a:xfrm>
            <a:off x="573088" y="1295400"/>
            <a:ext cx="7769225"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3088" y="3429000"/>
            <a:ext cx="7769225"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665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8363" y="136525"/>
            <a:ext cx="7769225" cy="685800"/>
          </a:xfrm>
        </p:spPr>
        <p:txBody>
          <a:bodyPr/>
          <a:lstStyle/>
          <a:p>
            <a:r>
              <a:rPr lang="en-US"/>
              <a:t>Click to edit Master title style</a:t>
            </a:r>
          </a:p>
        </p:txBody>
      </p:sp>
      <p:sp>
        <p:nvSpPr>
          <p:cNvPr id="3" name="Text Placeholder 2"/>
          <p:cNvSpPr>
            <a:spLocks noGrp="1"/>
          </p:cNvSpPr>
          <p:nvPr>
            <p:ph type="body" sz="half" idx="1"/>
          </p:nvPr>
        </p:nvSpPr>
        <p:spPr>
          <a:xfrm>
            <a:off x="573088" y="1295400"/>
            <a:ext cx="38084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33900" y="12954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33900" y="34290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902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685800"/>
          </a:xfrm>
        </p:spPr>
        <p:txBody>
          <a:bodyPr/>
          <a:lstStyle>
            <a:lvl1pPr algn="ctr">
              <a:defRPr sz="4000"/>
            </a:lvl1pPr>
          </a:lstStyle>
          <a:p>
            <a:r>
              <a:rPr lang="en-US" dirty="0"/>
              <a:t>Click to edit Master title style</a:t>
            </a:r>
          </a:p>
        </p:txBody>
      </p:sp>
      <p:sp>
        <p:nvSpPr>
          <p:cNvPr id="3" name="Content Placeholder 2"/>
          <p:cNvSpPr>
            <a:spLocks noGrp="1"/>
          </p:cNvSpPr>
          <p:nvPr>
            <p:ph idx="1"/>
          </p:nvPr>
        </p:nvSpPr>
        <p:spPr>
          <a:xfrm>
            <a:off x="381000" y="1143000"/>
            <a:ext cx="84582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1152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3" name="Picture 5" descr="http://keystonestrategicsolutions.com/wp-content/uploads/2013/07/bigstock-Leadership-concept-in-word-tag-34087829.jpg">
            <a:hlinkClick r:id="rId2"/>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1041400"/>
            <a:ext cx="91440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3"/>
          <p:cNvSpPr>
            <a:spLocks noChangeArrowheads="1"/>
          </p:cNvSpPr>
          <p:nvPr userDrawn="1"/>
        </p:nvSpPr>
        <p:spPr bwMode="auto">
          <a:xfrm>
            <a:off x="0" y="5715000"/>
            <a:ext cx="9144000" cy="1143000"/>
          </a:xfrm>
          <a:prstGeom prst="rect">
            <a:avLst/>
          </a:prstGeom>
          <a:solidFill>
            <a:srgbClr val="94B2C6"/>
          </a:solidFill>
          <a:ln w="9525">
            <a:solidFill>
              <a:srgbClr val="CCCCCC"/>
            </a:solidFill>
            <a:miter lim="800000"/>
            <a:headEnd/>
            <a:tailEnd/>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en-US" altLang="en-US" dirty="0"/>
          </a:p>
        </p:txBody>
      </p:sp>
      <p:pic>
        <p:nvPicPr>
          <p:cNvPr id="5" name="Picture 3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263" y="5867400"/>
            <a:ext cx="180181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0"/>
          <p:cNvSpPr>
            <a:spLocks noChangeArrowheads="1"/>
          </p:cNvSpPr>
          <p:nvPr userDrawn="1"/>
        </p:nvSpPr>
        <p:spPr bwMode="auto">
          <a:xfrm>
            <a:off x="0" y="0"/>
            <a:ext cx="9144000" cy="1066800"/>
          </a:xfrm>
          <a:prstGeom prst="rect">
            <a:avLst/>
          </a:prstGeom>
          <a:solidFill>
            <a:srgbClr val="94B2C6"/>
          </a:solidFill>
          <a:ln w="9525">
            <a:solidFill>
              <a:srgbClr val="CCCCCC"/>
            </a:solidFill>
            <a:miter lim="800000"/>
            <a:headEnd/>
            <a:tailEnd/>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en-US" altLang="en-US" dirty="0"/>
          </a:p>
        </p:txBody>
      </p:sp>
      <p:sp>
        <p:nvSpPr>
          <p:cNvPr id="132098" name="Rectangle 2"/>
          <p:cNvSpPr>
            <a:spLocks noGrp="1" noChangeArrowheads="1"/>
          </p:cNvSpPr>
          <p:nvPr>
            <p:ph type="ctrTitle"/>
          </p:nvPr>
        </p:nvSpPr>
        <p:spPr>
          <a:xfrm>
            <a:off x="685801" y="2667000"/>
            <a:ext cx="7772400" cy="1600200"/>
          </a:xfrm>
        </p:spPr>
        <p:txBody>
          <a:bodyPr/>
          <a:lstStyle>
            <a:lvl1pPr>
              <a:defRPr sz="4000" baseline="0">
                <a:latin typeface="Calibri" panose="020F0502020204030204" pitchFamily="34" charset="0"/>
              </a:defRPr>
            </a:lvl1pPr>
          </a:lstStyle>
          <a:p>
            <a:pPr lvl="0"/>
            <a:r>
              <a:rPr lang="en-US" noProof="0" dirty="0"/>
              <a:t>Click to edit Master title style</a:t>
            </a:r>
          </a:p>
        </p:txBody>
      </p:sp>
      <p:sp>
        <p:nvSpPr>
          <p:cNvPr id="7" name="Footer Placeholder 6"/>
          <p:cNvSpPr>
            <a:spLocks noGrp="1" noChangeArrowheads="1"/>
          </p:cNvSpPr>
          <p:nvPr>
            <p:ph type="ftr" sz="quarter" idx="10"/>
          </p:nvPr>
        </p:nvSpPr>
        <p:spPr bwMode="auto">
          <a:xfrm>
            <a:off x="5181600" y="6553200"/>
            <a:ext cx="31242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eaLnBrk="1" hangingPunct="1">
              <a:defRPr sz="1200">
                <a:solidFill>
                  <a:schemeClr val="bg1"/>
                </a:solidFill>
                <a:latin typeface="+mn-lt"/>
              </a:defRPr>
            </a:lvl1pPr>
          </a:lstStyle>
          <a:p>
            <a:pPr>
              <a:defRPr/>
            </a:pPr>
            <a:endParaRPr lang="en-US"/>
          </a:p>
        </p:txBody>
      </p:sp>
      <p:sp>
        <p:nvSpPr>
          <p:cNvPr id="8" name="Slide Number Placeholder 7"/>
          <p:cNvSpPr>
            <a:spLocks noGrp="1" noChangeArrowheads="1"/>
          </p:cNvSpPr>
          <p:nvPr>
            <p:ph type="sldNum" sz="quarter" idx="11"/>
          </p:nvPr>
        </p:nvSpPr>
        <p:spPr>
          <a:xfrm>
            <a:off x="8382000" y="6553200"/>
            <a:ext cx="6096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87400" eaLnBrk="1" hangingPunct="1">
              <a:defRPr sz="1200">
                <a:solidFill>
                  <a:schemeClr val="bg1"/>
                </a:solidFill>
                <a:latin typeface="+mn-lt"/>
              </a:defRPr>
            </a:lvl1pPr>
          </a:lstStyle>
          <a:p>
            <a:pPr>
              <a:defRPr/>
            </a:pPr>
            <a:r>
              <a:rPr lang="en-US"/>
              <a:t>1</a:t>
            </a:r>
          </a:p>
        </p:txBody>
      </p:sp>
    </p:spTree>
    <p:extLst>
      <p:ext uri="{BB962C8B-B14F-4D97-AF65-F5344CB8AC3E}">
        <p14:creationId xmlns:p14="http://schemas.microsoft.com/office/powerpoint/2010/main" val="3018620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685800"/>
          </a:xfrm>
        </p:spPr>
        <p:txBody>
          <a:bodyPr/>
          <a:lstStyle>
            <a:lvl1pPr algn="ctr">
              <a:defRPr sz="4000"/>
            </a:lvl1pPr>
          </a:lstStyle>
          <a:p>
            <a:r>
              <a:rPr lang="en-US" dirty="0"/>
              <a:t>Click to edit Master title style</a:t>
            </a:r>
          </a:p>
        </p:txBody>
      </p:sp>
      <p:sp>
        <p:nvSpPr>
          <p:cNvPr id="3" name="Content Placeholder 2"/>
          <p:cNvSpPr>
            <a:spLocks noGrp="1"/>
          </p:cNvSpPr>
          <p:nvPr>
            <p:ph idx="1"/>
          </p:nvPr>
        </p:nvSpPr>
        <p:spPr>
          <a:xfrm>
            <a:off x="381000" y="1143000"/>
            <a:ext cx="8458200" cy="4724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352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0" y="5867400"/>
            <a:ext cx="9144000" cy="990600"/>
          </a:xfrm>
          <a:prstGeom prst="rect">
            <a:avLst/>
          </a:prstGeom>
          <a:solidFill>
            <a:srgbClr val="202A5A"/>
          </a:solidFill>
          <a:ln w="9525">
            <a:solidFill>
              <a:srgbClr val="CCCCCC"/>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en-US" altLang="en-US" dirty="0"/>
          </a:p>
        </p:txBody>
      </p:sp>
      <p:pic>
        <p:nvPicPr>
          <p:cNvPr id="5" name="Picture 6" descr="1.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03486">
            <a:off x="4405313" y="1173163"/>
            <a:ext cx="482123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userDrawn="1"/>
        </p:nvSpPr>
        <p:spPr bwMode="auto">
          <a:xfrm>
            <a:off x="0" y="0"/>
            <a:ext cx="9144000" cy="914400"/>
          </a:xfrm>
          <a:prstGeom prst="rect">
            <a:avLst/>
          </a:prstGeom>
          <a:solidFill>
            <a:srgbClr val="202A5A"/>
          </a:solidFill>
          <a:ln w="9525">
            <a:solidFill>
              <a:srgbClr val="CCCCCC"/>
            </a:solidFill>
            <a:miter lim="800000"/>
            <a:headEnd/>
            <a:tailEnd/>
          </a:ln>
        </p:spPr>
        <p:txBody>
          <a:bodyPr wrap="none" anchor="ct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a:spcBef>
                <a:spcPct val="0"/>
              </a:spcBef>
              <a:buFontTx/>
              <a:buNone/>
              <a:defRPr/>
            </a:pPr>
            <a:endParaRPr lang="en-US" altLang="en-US" sz="2400" dirty="0">
              <a:latin typeface="Times New Roman" pitchFamily="18" charset="0"/>
            </a:endParaRPr>
          </a:p>
        </p:txBody>
      </p:sp>
      <p:sp>
        <p:nvSpPr>
          <p:cNvPr id="7" name="TextBox 6"/>
          <p:cNvSpPr txBox="1">
            <a:spLocks noChangeArrowheads="1"/>
          </p:cNvSpPr>
          <p:nvPr userDrawn="1"/>
        </p:nvSpPr>
        <p:spPr bwMode="auto">
          <a:xfrm>
            <a:off x="4911725" y="6230938"/>
            <a:ext cx="3962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altLang="en-US" sz="1400" dirty="0">
                <a:solidFill>
                  <a:schemeClr val="bg1"/>
                </a:solidFill>
                <a:latin typeface="ScalaSansLF-Bold" pitchFamily="2" charset="0"/>
                <a:ea typeface="ScalaSans-Caps"/>
                <a:cs typeface="ScalaSans-Caps"/>
              </a:rPr>
              <a:t>Metro Provides Excellence in Service and Support.</a:t>
            </a:r>
          </a:p>
        </p:txBody>
      </p:sp>
      <p:sp>
        <p:nvSpPr>
          <p:cNvPr id="8" name="Rectangle 5"/>
          <p:cNvSpPr>
            <a:spLocks noChangeArrowheads="1"/>
          </p:cNvSpPr>
          <p:nvPr userDrawn="1"/>
        </p:nvSpPr>
        <p:spPr bwMode="auto">
          <a:xfrm>
            <a:off x="257175" y="196850"/>
            <a:ext cx="43434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1400" dirty="0">
                <a:solidFill>
                  <a:srgbClr val="FFFFFF"/>
                </a:solidFill>
                <a:latin typeface="ScalaSansLF-Bold" pitchFamily="2" charset="0"/>
              </a:rPr>
              <a:t>Los Angeles County </a:t>
            </a:r>
            <a:br>
              <a:rPr lang="en-US" altLang="en-US" sz="1400" dirty="0">
                <a:solidFill>
                  <a:srgbClr val="FFFFFF"/>
                </a:solidFill>
                <a:latin typeface="ScalaSansLF-Bold" pitchFamily="2" charset="0"/>
              </a:rPr>
            </a:br>
            <a:r>
              <a:rPr lang="en-US" altLang="en-US" sz="1400" dirty="0">
                <a:solidFill>
                  <a:srgbClr val="FFFFFF"/>
                </a:solidFill>
                <a:latin typeface="ScalaSansLF-Bold" pitchFamily="2" charset="0"/>
              </a:rPr>
              <a:t>Metropolitan Transportation Authority</a:t>
            </a:r>
          </a:p>
          <a:p>
            <a:pPr>
              <a:defRPr/>
            </a:pPr>
            <a:endParaRPr lang="en-US" altLang="en-US" sz="1100" dirty="0">
              <a:solidFill>
                <a:srgbClr val="FFFFFF"/>
              </a:solidFill>
              <a:latin typeface="ScalaSansLF-Bold" pitchFamily="2" charset="0"/>
            </a:endParaRPr>
          </a:p>
        </p:txBody>
      </p:sp>
      <p:pic>
        <p:nvPicPr>
          <p:cNvPr id="9" name="Picture 10" descr="white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6863" y="6027738"/>
            <a:ext cx="1608137"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Rectangle 2"/>
          <p:cNvSpPr>
            <a:spLocks noGrp="1" noChangeArrowheads="1"/>
          </p:cNvSpPr>
          <p:nvPr>
            <p:ph type="ctrTitle"/>
          </p:nvPr>
        </p:nvSpPr>
        <p:spPr>
          <a:xfrm>
            <a:off x="609601" y="2362200"/>
            <a:ext cx="4800600" cy="1600200"/>
          </a:xfrm>
        </p:spPr>
        <p:txBody>
          <a:bodyPr/>
          <a:lstStyle>
            <a:lvl1pPr>
              <a:defRPr sz="4000">
                <a:solidFill>
                  <a:srgbClr val="141A43"/>
                </a:solidFill>
              </a:defRPr>
            </a:lvl1pPr>
          </a:lstStyle>
          <a:p>
            <a:pPr lvl="0"/>
            <a:r>
              <a:rPr lang="en-US" altLang="en-US" noProof="0" dirty="0"/>
              <a:t>Click to edit Master title style</a:t>
            </a:r>
          </a:p>
        </p:txBody>
      </p:sp>
      <p:sp>
        <p:nvSpPr>
          <p:cNvPr id="132099" name="Rectangle 3"/>
          <p:cNvSpPr>
            <a:spLocks noGrp="1" noChangeArrowheads="1"/>
          </p:cNvSpPr>
          <p:nvPr>
            <p:ph type="subTitle" idx="1"/>
          </p:nvPr>
        </p:nvSpPr>
        <p:spPr>
          <a:xfrm>
            <a:off x="609600" y="4038600"/>
            <a:ext cx="5791994" cy="1219200"/>
          </a:xfrm>
        </p:spPr>
        <p:txBody>
          <a:bodyPr/>
          <a:lstStyle>
            <a:lvl1pPr marL="0" indent="0">
              <a:buFontTx/>
              <a:buNone/>
              <a:defRPr sz="2800">
                <a:solidFill>
                  <a:srgbClr val="141A43"/>
                </a:solidFill>
              </a:defRPr>
            </a:lvl1pPr>
          </a:lstStyle>
          <a:p>
            <a:pPr lvl="0"/>
            <a:r>
              <a:rPr lang="en-US" altLang="en-US" noProof="0" dirty="0"/>
              <a:t>Click to edit Master subtitle style</a:t>
            </a:r>
          </a:p>
        </p:txBody>
      </p:sp>
    </p:spTree>
    <p:extLst>
      <p:ext uri="{BB962C8B-B14F-4D97-AF65-F5344CB8AC3E}">
        <p14:creationId xmlns:p14="http://schemas.microsoft.com/office/powerpoint/2010/main" val="3083087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685800"/>
          </a:xfrm>
        </p:spPr>
        <p:txBody>
          <a:bodyPr/>
          <a:lstStyle>
            <a:lvl1pPr algn="ctr">
              <a:defRPr sz="4000"/>
            </a:lvl1pPr>
          </a:lstStyle>
          <a:p>
            <a:r>
              <a:rPr lang="en-US" dirty="0"/>
              <a:t>Click to edit Master title style</a:t>
            </a:r>
          </a:p>
        </p:txBody>
      </p:sp>
      <p:sp>
        <p:nvSpPr>
          <p:cNvPr id="3" name="Content Placeholder 2"/>
          <p:cNvSpPr>
            <a:spLocks noGrp="1"/>
          </p:cNvSpPr>
          <p:nvPr>
            <p:ph idx="1"/>
          </p:nvPr>
        </p:nvSpPr>
        <p:spPr>
          <a:xfrm>
            <a:off x="381000" y="1143000"/>
            <a:ext cx="8458200" cy="4724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106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Slide Number Placeholder 6"/>
          <p:cNvSpPr txBox="1">
            <a:spLocks/>
          </p:cNvSpPr>
          <p:nvPr userDrawn="1"/>
        </p:nvSpPr>
        <p:spPr bwMode="auto">
          <a:xfrm>
            <a:off x="8788400" y="6492875"/>
            <a:ext cx="417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ScalaSansLF-Bold" panose="02000503060000020004" pitchFamily="2" charset="0"/>
              </a:defRPr>
            </a:lvl1pPr>
            <a:lvl2pPr marL="639763" indent="-247650">
              <a:spcBef>
                <a:spcPct val="20000"/>
              </a:spcBef>
              <a:buChar char="–"/>
              <a:defRPr sz="2800">
                <a:solidFill>
                  <a:schemeClr val="bg1"/>
                </a:solidFill>
                <a:latin typeface="ScalaSansLF-Bold" panose="02000503060000020004" pitchFamily="2" charset="0"/>
              </a:defRPr>
            </a:lvl2pPr>
            <a:lvl3pPr marL="982663" indent="-195263">
              <a:spcBef>
                <a:spcPct val="20000"/>
              </a:spcBef>
              <a:buChar char="•"/>
              <a:defRPr sz="2400">
                <a:solidFill>
                  <a:schemeClr val="bg1"/>
                </a:solidFill>
                <a:latin typeface="ScalaSansLF-Bold" panose="02000503060000020004" pitchFamily="2" charset="0"/>
              </a:defRPr>
            </a:lvl3pPr>
            <a:lvl4pPr marL="1377950" indent="-198438">
              <a:spcBef>
                <a:spcPct val="20000"/>
              </a:spcBef>
              <a:buChar char="–"/>
              <a:defRPr sz="2000">
                <a:solidFill>
                  <a:schemeClr val="bg1"/>
                </a:solidFill>
                <a:latin typeface="ScalaSansLF-Bold" panose="02000503060000020004" pitchFamily="2" charset="0"/>
              </a:defRPr>
            </a:lvl4pPr>
            <a:lvl5pPr marL="1770063" indent="-196850">
              <a:spcBef>
                <a:spcPct val="20000"/>
              </a:spcBef>
              <a:buChar char="»"/>
              <a:defRPr sz="1600">
                <a:solidFill>
                  <a:schemeClr val="bg1"/>
                </a:solidFill>
                <a:latin typeface="ScalaSansLF-Bold" panose="02000503060000020004" pitchFamily="2" charset="0"/>
              </a:defRPr>
            </a:lvl5pPr>
            <a:lvl6pPr marL="2227263" indent="-196850" eaLnBrk="0" fontAlgn="base" hangingPunct="0">
              <a:spcBef>
                <a:spcPct val="20000"/>
              </a:spcBef>
              <a:spcAft>
                <a:spcPct val="0"/>
              </a:spcAft>
              <a:buChar char="»"/>
              <a:defRPr sz="1600">
                <a:solidFill>
                  <a:schemeClr val="bg1"/>
                </a:solidFill>
                <a:latin typeface="ScalaSansLF-Bold" panose="02000503060000020004" pitchFamily="2" charset="0"/>
              </a:defRPr>
            </a:lvl6pPr>
            <a:lvl7pPr marL="2684463" indent="-196850" eaLnBrk="0" fontAlgn="base" hangingPunct="0">
              <a:spcBef>
                <a:spcPct val="20000"/>
              </a:spcBef>
              <a:spcAft>
                <a:spcPct val="0"/>
              </a:spcAft>
              <a:buChar char="»"/>
              <a:defRPr sz="1600">
                <a:solidFill>
                  <a:schemeClr val="bg1"/>
                </a:solidFill>
                <a:latin typeface="ScalaSansLF-Bold" panose="02000503060000020004" pitchFamily="2" charset="0"/>
              </a:defRPr>
            </a:lvl7pPr>
            <a:lvl8pPr marL="3141663" indent="-196850" eaLnBrk="0" fontAlgn="base" hangingPunct="0">
              <a:spcBef>
                <a:spcPct val="20000"/>
              </a:spcBef>
              <a:spcAft>
                <a:spcPct val="0"/>
              </a:spcAft>
              <a:buChar char="»"/>
              <a:defRPr sz="1600">
                <a:solidFill>
                  <a:schemeClr val="bg1"/>
                </a:solidFill>
                <a:latin typeface="ScalaSansLF-Bold" panose="02000503060000020004" pitchFamily="2" charset="0"/>
              </a:defRPr>
            </a:lvl8pPr>
            <a:lvl9pPr marL="3598863" indent="-196850" eaLnBrk="0" fontAlgn="base" hangingPunct="0">
              <a:spcBef>
                <a:spcPct val="20000"/>
              </a:spcBef>
              <a:spcAft>
                <a:spcPct val="0"/>
              </a:spcAft>
              <a:buChar char="»"/>
              <a:defRPr sz="1600">
                <a:solidFill>
                  <a:schemeClr val="bg1"/>
                </a:solidFill>
                <a:latin typeface="ScalaSansLF-Bold" panose="02000503060000020004" pitchFamily="2" charset="0"/>
              </a:defRPr>
            </a:lvl9pPr>
          </a:lstStyle>
          <a:p>
            <a:pPr>
              <a:spcBef>
                <a:spcPct val="0"/>
              </a:spcBef>
              <a:buFontTx/>
              <a:buNone/>
              <a:defRPr/>
            </a:pPr>
            <a:fld id="{4D404BF4-AAC4-4248-AFDD-CBA19D4C3DE3}" type="slidenum">
              <a:rPr lang="en-US" altLang="en-US" sz="1400" smtClean="0">
                <a:solidFill>
                  <a:schemeClr val="tx1"/>
                </a:solidFill>
              </a:rPr>
              <a:pPr>
                <a:spcBef>
                  <a:spcPct val="0"/>
                </a:spcBef>
                <a:buFontTx/>
                <a:buNone/>
                <a:defRPr/>
              </a:pPr>
              <a:t>‹#›</a:t>
            </a:fld>
            <a:endParaRPr lang="en-US" altLang="en-US" sz="1400" dirty="0">
              <a:solidFill>
                <a:schemeClr val="tx1"/>
              </a:solidFill>
            </a:endParaRPr>
          </a:p>
        </p:txBody>
      </p:sp>
    </p:spTree>
    <p:extLst>
      <p:ext uri="{BB962C8B-B14F-4D97-AF65-F5344CB8AC3E}">
        <p14:creationId xmlns:p14="http://schemas.microsoft.com/office/powerpoint/2010/main" val="5171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0402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3088" y="1295400"/>
            <a:ext cx="38084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12954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31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268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062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440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2.emf"/><Relationship Id="rId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04800" y="6030913"/>
            <a:ext cx="115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0"/>
          <p:cNvSpPr>
            <a:spLocks noChangeArrowheads="1"/>
          </p:cNvSpPr>
          <p:nvPr userDrawn="1"/>
        </p:nvSpPr>
        <p:spPr bwMode="auto">
          <a:xfrm>
            <a:off x="0" y="0"/>
            <a:ext cx="9144000" cy="914400"/>
          </a:xfrm>
          <a:prstGeom prst="rect">
            <a:avLst/>
          </a:prstGeom>
          <a:solidFill>
            <a:srgbClr val="202A5A"/>
          </a:solidFill>
          <a:ln w="9525">
            <a:solidFill>
              <a:srgbClr val="CCCCCC"/>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en-US" altLang="en-US" b="0" i="0" u="none" dirty="0"/>
          </a:p>
        </p:txBody>
      </p:sp>
      <p:sp>
        <p:nvSpPr>
          <p:cNvPr id="1028" name="Rectangle 2"/>
          <p:cNvSpPr>
            <a:spLocks noGrp="1" noChangeArrowheads="1"/>
          </p:cNvSpPr>
          <p:nvPr>
            <p:ph type="title"/>
          </p:nvPr>
        </p:nvSpPr>
        <p:spPr bwMode="auto">
          <a:xfrm>
            <a:off x="304800" y="136525"/>
            <a:ext cx="8458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304800" y="1066800"/>
            <a:ext cx="8001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0" name="Picture 6" descr="1.pdf"/>
          <p:cNvPicPr>
            <a:picLocks noChangeAspect="1"/>
          </p:cNvPicPr>
          <p:nvPr userDrawn="1"/>
        </p:nvPicPr>
        <p:blipFill>
          <a:blip r:embed="rId19" cstate="print">
            <a:extLst>
              <a:ext uri="{28A0092B-C50C-407E-A947-70E740481C1C}">
                <a14:useLocalDpi xmlns:a14="http://schemas.microsoft.com/office/drawing/2010/main" val="0"/>
              </a:ext>
            </a:extLst>
          </a:blip>
          <a:srcRect t="2" b="-1865"/>
          <a:stretch>
            <a:fillRect/>
          </a:stretch>
        </p:blipFill>
        <p:spPr bwMode="auto">
          <a:xfrm rot="6041296">
            <a:off x="6739732" y="4356894"/>
            <a:ext cx="3397250"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txBox="1">
            <a:spLocks/>
          </p:cNvSpPr>
          <p:nvPr userDrawn="1"/>
        </p:nvSpPr>
        <p:spPr bwMode="auto">
          <a:xfrm>
            <a:off x="8788400" y="6492875"/>
            <a:ext cx="417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ScalaSansLF-Bold" panose="02000503060000020004" pitchFamily="2" charset="0"/>
              </a:defRPr>
            </a:lvl1pPr>
            <a:lvl2pPr marL="639763" indent="-247650">
              <a:spcBef>
                <a:spcPct val="20000"/>
              </a:spcBef>
              <a:buChar char="–"/>
              <a:defRPr sz="2800">
                <a:solidFill>
                  <a:schemeClr val="bg1"/>
                </a:solidFill>
                <a:latin typeface="ScalaSansLF-Bold" panose="02000503060000020004" pitchFamily="2" charset="0"/>
              </a:defRPr>
            </a:lvl2pPr>
            <a:lvl3pPr marL="982663" indent="-195263">
              <a:spcBef>
                <a:spcPct val="20000"/>
              </a:spcBef>
              <a:buChar char="•"/>
              <a:defRPr sz="2400">
                <a:solidFill>
                  <a:schemeClr val="bg1"/>
                </a:solidFill>
                <a:latin typeface="ScalaSansLF-Bold" panose="02000503060000020004" pitchFamily="2" charset="0"/>
              </a:defRPr>
            </a:lvl3pPr>
            <a:lvl4pPr marL="1377950" indent="-198438">
              <a:spcBef>
                <a:spcPct val="20000"/>
              </a:spcBef>
              <a:buChar char="–"/>
              <a:defRPr sz="2000">
                <a:solidFill>
                  <a:schemeClr val="bg1"/>
                </a:solidFill>
                <a:latin typeface="ScalaSansLF-Bold" panose="02000503060000020004" pitchFamily="2" charset="0"/>
              </a:defRPr>
            </a:lvl4pPr>
            <a:lvl5pPr marL="1770063" indent="-196850">
              <a:spcBef>
                <a:spcPct val="20000"/>
              </a:spcBef>
              <a:buChar char="»"/>
              <a:defRPr sz="1600">
                <a:solidFill>
                  <a:schemeClr val="bg1"/>
                </a:solidFill>
                <a:latin typeface="ScalaSansLF-Bold" panose="02000503060000020004" pitchFamily="2" charset="0"/>
              </a:defRPr>
            </a:lvl5pPr>
            <a:lvl6pPr marL="2227263" indent="-196850" eaLnBrk="0" fontAlgn="base" hangingPunct="0">
              <a:spcBef>
                <a:spcPct val="20000"/>
              </a:spcBef>
              <a:spcAft>
                <a:spcPct val="0"/>
              </a:spcAft>
              <a:buChar char="»"/>
              <a:defRPr sz="1600">
                <a:solidFill>
                  <a:schemeClr val="bg1"/>
                </a:solidFill>
                <a:latin typeface="ScalaSansLF-Bold" panose="02000503060000020004" pitchFamily="2" charset="0"/>
              </a:defRPr>
            </a:lvl6pPr>
            <a:lvl7pPr marL="2684463" indent="-196850" eaLnBrk="0" fontAlgn="base" hangingPunct="0">
              <a:spcBef>
                <a:spcPct val="20000"/>
              </a:spcBef>
              <a:spcAft>
                <a:spcPct val="0"/>
              </a:spcAft>
              <a:buChar char="»"/>
              <a:defRPr sz="1600">
                <a:solidFill>
                  <a:schemeClr val="bg1"/>
                </a:solidFill>
                <a:latin typeface="ScalaSansLF-Bold" panose="02000503060000020004" pitchFamily="2" charset="0"/>
              </a:defRPr>
            </a:lvl7pPr>
            <a:lvl8pPr marL="3141663" indent="-196850" eaLnBrk="0" fontAlgn="base" hangingPunct="0">
              <a:spcBef>
                <a:spcPct val="20000"/>
              </a:spcBef>
              <a:spcAft>
                <a:spcPct val="0"/>
              </a:spcAft>
              <a:buChar char="»"/>
              <a:defRPr sz="1600">
                <a:solidFill>
                  <a:schemeClr val="bg1"/>
                </a:solidFill>
                <a:latin typeface="ScalaSansLF-Bold" panose="02000503060000020004" pitchFamily="2" charset="0"/>
              </a:defRPr>
            </a:lvl8pPr>
            <a:lvl9pPr marL="3598863" indent="-196850" eaLnBrk="0" fontAlgn="base" hangingPunct="0">
              <a:spcBef>
                <a:spcPct val="20000"/>
              </a:spcBef>
              <a:spcAft>
                <a:spcPct val="0"/>
              </a:spcAft>
              <a:buChar char="»"/>
              <a:defRPr sz="1600">
                <a:solidFill>
                  <a:schemeClr val="bg1"/>
                </a:solidFill>
                <a:latin typeface="ScalaSansLF-Bold" panose="02000503060000020004" pitchFamily="2" charset="0"/>
              </a:defRPr>
            </a:lvl9pPr>
          </a:lstStyle>
          <a:p>
            <a:pPr>
              <a:spcBef>
                <a:spcPct val="0"/>
              </a:spcBef>
              <a:buFontTx/>
              <a:buNone/>
              <a:defRPr/>
            </a:pPr>
            <a:fld id="{D90B04DE-1F67-4709-B8B2-FDE26CA8EBEF}" type="slidenum">
              <a:rPr lang="en-US" altLang="en-US" sz="1400" smtClean="0">
                <a:solidFill>
                  <a:schemeClr val="tx1"/>
                </a:solidFill>
              </a:rPr>
              <a:pPr>
                <a:spcBef>
                  <a:spcPct val="0"/>
                </a:spcBef>
                <a:buFontTx/>
                <a:buNone/>
                <a:defRPr/>
              </a:pPr>
              <a:t>‹#›</a:t>
            </a:fld>
            <a:endParaRPr lang="en-US" altLang="en-US" sz="14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6452" r:id="rId1"/>
    <p:sldLayoutId id="2147486453" r:id="rId2"/>
    <p:sldLayoutId id="2147486437" r:id="rId3"/>
    <p:sldLayoutId id="2147486454" r:id="rId4"/>
    <p:sldLayoutId id="2147486438" r:id="rId5"/>
    <p:sldLayoutId id="2147486439" r:id="rId6"/>
    <p:sldLayoutId id="2147486440" r:id="rId7"/>
    <p:sldLayoutId id="2147486441" r:id="rId8"/>
    <p:sldLayoutId id="2147486442" r:id="rId9"/>
    <p:sldLayoutId id="2147486443" r:id="rId10"/>
    <p:sldLayoutId id="2147486444" r:id="rId11"/>
    <p:sldLayoutId id="2147486445" r:id="rId12"/>
    <p:sldLayoutId id="2147486446" r:id="rId13"/>
    <p:sldLayoutId id="2147486447" r:id="rId14"/>
    <p:sldLayoutId id="2147486448" r:id="rId15"/>
    <p:sldLayoutId id="2147486449" r:id="rId16"/>
  </p:sldLayoutIdLst>
  <p:hf sldNum="0" hdr="0" ftr="0" dt="0"/>
  <p:txStyles>
    <p:titleStyle>
      <a:lvl1pPr algn="l" defTabSz="787400" rtl="0" eaLnBrk="0" fontAlgn="base" hangingPunct="0">
        <a:spcBef>
          <a:spcPct val="0"/>
        </a:spcBef>
        <a:spcAft>
          <a:spcPct val="0"/>
        </a:spcAft>
        <a:defRPr sz="3400" b="0" i="0" u="none">
          <a:solidFill>
            <a:srgbClr val="FFFFFF"/>
          </a:solidFill>
          <a:latin typeface="+mj-lt"/>
          <a:ea typeface="+mj-ea"/>
          <a:cs typeface="+mj-cs"/>
        </a:defRPr>
      </a:lvl1pPr>
      <a:lvl2pPr algn="l" defTabSz="787400" rtl="0" eaLnBrk="0" fontAlgn="base" hangingPunct="0">
        <a:spcBef>
          <a:spcPct val="0"/>
        </a:spcBef>
        <a:spcAft>
          <a:spcPct val="0"/>
        </a:spcAft>
        <a:defRPr sz="3400">
          <a:solidFill>
            <a:srgbClr val="FFFFFF"/>
          </a:solidFill>
          <a:latin typeface="ScalaSansLF-Bold" pitchFamily="2" charset="0"/>
        </a:defRPr>
      </a:lvl2pPr>
      <a:lvl3pPr algn="l" defTabSz="787400" rtl="0" eaLnBrk="0" fontAlgn="base" hangingPunct="0">
        <a:spcBef>
          <a:spcPct val="0"/>
        </a:spcBef>
        <a:spcAft>
          <a:spcPct val="0"/>
        </a:spcAft>
        <a:defRPr sz="3400">
          <a:solidFill>
            <a:srgbClr val="FFFFFF"/>
          </a:solidFill>
          <a:latin typeface="ScalaSansLF-Bold" pitchFamily="2" charset="0"/>
        </a:defRPr>
      </a:lvl3pPr>
      <a:lvl4pPr algn="l" defTabSz="787400" rtl="0" eaLnBrk="0" fontAlgn="base" hangingPunct="0">
        <a:spcBef>
          <a:spcPct val="0"/>
        </a:spcBef>
        <a:spcAft>
          <a:spcPct val="0"/>
        </a:spcAft>
        <a:defRPr sz="3400">
          <a:solidFill>
            <a:srgbClr val="FFFFFF"/>
          </a:solidFill>
          <a:latin typeface="ScalaSansLF-Bold" pitchFamily="2" charset="0"/>
        </a:defRPr>
      </a:lvl4pPr>
      <a:lvl5pPr algn="l" defTabSz="787400" rtl="0" eaLnBrk="0" fontAlgn="base" hangingPunct="0">
        <a:spcBef>
          <a:spcPct val="0"/>
        </a:spcBef>
        <a:spcAft>
          <a:spcPct val="0"/>
        </a:spcAft>
        <a:defRPr sz="3400">
          <a:solidFill>
            <a:srgbClr val="FFFFFF"/>
          </a:solidFill>
          <a:latin typeface="ScalaSansLF-Bold" pitchFamily="2" charset="0"/>
        </a:defRPr>
      </a:lvl5pPr>
      <a:lvl6pPr marL="457200" algn="l" defTabSz="787400" rtl="0" fontAlgn="base">
        <a:spcBef>
          <a:spcPct val="0"/>
        </a:spcBef>
        <a:spcAft>
          <a:spcPct val="0"/>
        </a:spcAft>
        <a:defRPr sz="3400">
          <a:solidFill>
            <a:schemeClr val="tx1"/>
          </a:solidFill>
          <a:latin typeface="ScalaSansLF-Bold" pitchFamily="2" charset="0"/>
        </a:defRPr>
      </a:lvl6pPr>
      <a:lvl7pPr marL="914400" algn="l" defTabSz="787400" rtl="0" fontAlgn="base">
        <a:spcBef>
          <a:spcPct val="0"/>
        </a:spcBef>
        <a:spcAft>
          <a:spcPct val="0"/>
        </a:spcAft>
        <a:defRPr sz="3400">
          <a:solidFill>
            <a:schemeClr val="tx1"/>
          </a:solidFill>
          <a:latin typeface="ScalaSansLF-Bold" pitchFamily="2" charset="0"/>
        </a:defRPr>
      </a:lvl7pPr>
      <a:lvl8pPr marL="1371600" algn="l" defTabSz="787400" rtl="0" fontAlgn="base">
        <a:spcBef>
          <a:spcPct val="0"/>
        </a:spcBef>
        <a:spcAft>
          <a:spcPct val="0"/>
        </a:spcAft>
        <a:defRPr sz="3400">
          <a:solidFill>
            <a:schemeClr val="tx1"/>
          </a:solidFill>
          <a:latin typeface="ScalaSansLF-Bold" pitchFamily="2" charset="0"/>
        </a:defRPr>
      </a:lvl8pPr>
      <a:lvl9pPr marL="1828800" algn="l" defTabSz="787400" rtl="0" fontAlgn="base">
        <a:spcBef>
          <a:spcPct val="0"/>
        </a:spcBef>
        <a:spcAft>
          <a:spcPct val="0"/>
        </a:spcAft>
        <a:defRPr sz="3400">
          <a:solidFill>
            <a:schemeClr val="tx1"/>
          </a:solidFill>
          <a:latin typeface="ScalaSansLF-Bold" pitchFamily="2" charset="0"/>
        </a:defRPr>
      </a:lvl9pPr>
    </p:titleStyle>
    <p:bodyStyle>
      <a:lvl1pPr marL="295275" indent="-295275" algn="l" defTabSz="787400" rtl="0" eaLnBrk="0" fontAlgn="base" hangingPunct="0">
        <a:spcBef>
          <a:spcPct val="20000"/>
        </a:spcBef>
        <a:spcAft>
          <a:spcPct val="0"/>
        </a:spcAft>
        <a:buChar char="•"/>
        <a:defRPr sz="3200">
          <a:solidFill>
            <a:schemeClr val="tx1"/>
          </a:solidFill>
          <a:latin typeface="ScalaSans-Regular" pitchFamily="50" charset="0"/>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ScalaSans-Regular" pitchFamily="50" charset="0"/>
        </a:defRPr>
      </a:lvl2pPr>
      <a:lvl3pPr marL="982663" indent="-195263" algn="l" defTabSz="787400" rtl="0" eaLnBrk="0" fontAlgn="base" hangingPunct="0">
        <a:spcBef>
          <a:spcPct val="20000"/>
        </a:spcBef>
        <a:spcAft>
          <a:spcPct val="0"/>
        </a:spcAft>
        <a:buChar char="•"/>
        <a:defRPr sz="2400">
          <a:solidFill>
            <a:schemeClr val="tx1"/>
          </a:solidFill>
          <a:latin typeface="ScalaSans-Regular" pitchFamily="50" charset="0"/>
        </a:defRPr>
      </a:lvl3pPr>
      <a:lvl4pPr marL="1377950" indent="-198438" algn="l" defTabSz="787400" rtl="0" eaLnBrk="0" fontAlgn="base" hangingPunct="0">
        <a:spcBef>
          <a:spcPct val="20000"/>
        </a:spcBef>
        <a:spcAft>
          <a:spcPct val="0"/>
        </a:spcAft>
        <a:buChar char="–"/>
        <a:defRPr sz="2000">
          <a:solidFill>
            <a:schemeClr val="tx1"/>
          </a:solidFill>
          <a:latin typeface="ScalaSans-Regular" pitchFamily="50" charset="0"/>
        </a:defRPr>
      </a:lvl4pPr>
      <a:lvl5pPr marL="1770063" indent="-196850" algn="l" defTabSz="787400" rtl="0" eaLnBrk="0" fontAlgn="base" hangingPunct="0">
        <a:spcBef>
          <a:spcPct val="20000"/>
        </a:spcBef>
        <a:spcAft>
          <a:spcPct val="0"/>
        </a:spcAft>
        <a:buChar char="»"/>
        <a:defRPr sz="1600">
          <a:solidFill>
            <a:schemeClr val="tx1"/>
          </a:solidFill>
          <a:latin typeface="ScalaSans-Regular" pitchFamily="50" charset="0"/>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02A5A"/>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4800" y="288925"/>
            <a:ext cx="502920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304800" y="1676400"/>
            <a:ext cx="7315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2" name="Picture 6" descr="white logo.pd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6863" y="6027738"/>
            <a:ext cx="1608137"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1.pdf"/>
          <p:cNvPicPr>
            <a:picLocks noChangeAspect="1"/>
          </p:cNvPicPr>
          <p:nvPr userDrawn="1"/>
        </p:nvPicPr>
        <p:blipFill>
          <a:blip r:embed="rId5">
            <a:extLst>
              <a:ext uri="{28A0092B-C50C-407E-A947-70E740481C1C}">
                <a14:useLocalDpi xmlns:a14="http://schemas.microsoft.com/office/drawing/2010/main" val="0"/>
              </a:ext>
            </a:extLst>
          </a:blip>
          <a:srcRect l="970" t="10072" r="19788"/>
          <a:stretch>
            <a:fillRect/>
          </a:stretch>
        </p:blipFill>
        <p:spPr bwMode="auto">
          <a:xfrm rot="775691">
            <a:off x="5122863" y="-601663"/>
            <a:ext cx="469265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AutoShape 6"/>
          <p:cNvSpPr>
            <a:spLocks noChangeAspect="1" noChangeArrowheads="1"/>
          </p:cNvSpPr>
          <p:nvPr/>
        </p:nvSpPr>
        <p:spPr bwMode="auto">
          <a:xfrm>
            <a:off x="5122863" y="-601663"/>
            <a:ext cx="469265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a:p>
        </p:txBody>
      </p:sp>
      <p:sp>
        <p:nvSpPr>
          <p:cNvPr id="7" name="Slide Number Placeholder 6"/>
          <p:cNvSpPr txBox="1">
            <a:spLocks/>
          </p:cNvSpPr>
          <p:nvPr userDrawn="1"/>
        </p:nvSpPr>
        <p:spPr bwMode="auto">
          <a:xfrm>
            <a:off x="8788400" y="6492875"/>
            <a:ext cx="417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ScalaSansLF-Bold" panose="02000503060000020004" pitchFamily="2" charset="0"/>
              </a:defRPr>
            </a:lvl1pPr>
            <a:lvl2pPr marL="639763" indent="-247650">
              <a:spcBef>
                <a:spcPct val="20000"/>
              </a:spcBef>
              <a:buChar char="–"/>
              <a:defRPr sz="2800">
                <a:solidFill>
                  <a:schemeClr val="bg1"/>
                </a:solidFill>
                <a:latin typeface="ScalaSansLF-Bold" panose="02000503060000020004" pitchFamily="2" charset="0"/>
              </a:defRPr>
            </a:lvl2pPr>
            <a:lvl3pPr marL="982663" indent="-195263">
              <a:spcBef>
                <a:spcPct val="20000"/>
              </a:spcBef>
              <a:buChar char="•"/>
              <a:defRPr sz="2400">
                <a:solidFill>
                  <a:schemeClr val="bg1"/>
                </a:solidFill>
                <a:latin typeface="ScalaSansLF-Bold" panose="02000503060000020004" pitchFamily="2" charset="0"/>
              </a:defRPr>
            </a:lvl3pPr>
            <a:lvl4pPr marL="1377950" indent="-198438">
              <a:spcBef>
                <a:spcPct val="20000"/>
              </a:spcBef>
              <a:buChar char="–"/>
              <a:defRPr sz="2000">
                <a:solidFill>
                  <a:schemeClr val="bg1"/>
                </a:solidFill>
                <a:latin typeface="ScalaSansLF-Bold" panose="02000503060000020004" pitchFamily="2" charset="0"/>
              </a:defRPr>
            </a:lvl4pPr>
            <a:lvl5pPr marL="1770063" indent="-196850">
              <a:spcBef>
                <a:spcPct val="20000"/>
              </a:spcBef>
              <a:buChar char="»"/>
              <a:defRPr sz="1600">
                <a:solidFill>
                  <a:schemeClr val="bg1"/>
                </a:solidFill>
                <a:latin typeface="ScalaSansLF-Bold" panose="02000503060000020004" pitchFamily="2" charset="0"/>
              </a:defRPr>
            </a:lvl5pPr>
            <a:lvl6pPr marL="2227263" indent="-196850" eaLnBrk="0" fontAlgn="base" hangingPunct="0">
              <a:spcBef>
                <a:spcPct val="20000"/>
              </a:spcBef>
              <a:spcAft>
                <a:spcPct val="0"/>
              </a:spcAft>
              <a:buChar char="»"/>
              <a:defRPr sz="1600">
                <a:solidFill>
                  <a:schemeClr val="bg1"/>
                </a:solidFill>
                <a:latin typeface="ScalaSansLF-Bold" panose="02000503060000020004" pitchFamily="2" charset="0"/>
              </a:defRPr>
            </a:lvl6pPr>
            <a:lvl7pPr marL="2684463" indent="-196850" eaLnBrk="0" fontAlgn="base" hangingPunct="0">
              <a:spcBef>
                <a:spcPct val="20000"/>
              </a:spcBef>
              <a:spcAft>
                <a:spcPct val="0"/>
              </a:spcAft>
              <a:buChar char="»"/>
              <a:defRPr sz="1600">
                <a:solidFill>
                  <a:schemeClr val="bg1"/>
                </a:solidFill>
                <a:latin typeface="ScalaSansLF-Bold" panose="02000503060000020004" pitchFamily="2" charset="0"/>
              </a:defRPr>
            </a:lvl7pPr>
            <a:lvl8pPr marL="3141663" indent="-196850" eaLnBrk="0" fontAlgn="base" hangingPunct="0">
              <a:spcBef>
                <a:spcPct val="20000"/>
              </a:spcBef>
              <a:spcAft>
                <a:spcPct val="0"/>
              </a:spcAft>
              <a:buChar char="»"/>
              <a:defRPr sz="1600">
                <a:solidFill>
                  <a:schemeClr val="bg1"/>
                </a:solidFill>
                <a:latin typeface="ScalaSansLF-Bold" panose="02000503060000020004" pitchFamily="2" charset="0"/>
              </a:defRPr>
            </a:lvl8pPr>
            <a:lvl9pPr marL="3598863" indent="-196850" eaLnBrk="0" fontAlgn="base" hangingPunct="0">
              <a:spcBef>
                <a:spcPct val="20000"/>
              </a:spcBef>
              <a:spcAft>
                <a:spcPct val="0"/>
              </a:spcAft>
              <a:buChar char="»"/>
              <a:defRPr sz="1600">
                <a:solidFill>
                  <a:schemeClr val="bg1"/>
                </a:solidFill>
                <a:latin typeface="ScalaSansLF-Bold" panose="02000503060000020004" pitchFamily="2" charset="0"/>
              </a:defRPr>
            </a:lvl9pPr>
          </a:lstStyle>
          <a:p>
            <a:pPr>
              <a:spcBef>
                <a:spcPct val="0"/>
              </a:spcBef>
              <a:buFontTx/>
              <a:buNone/>
              <a:defRPr/>
            </a:pPr>
            <a:fld id="{28D6975A-DF87-421B-9BD9-BF816B72FA92}" type="slidenum">
              <a:rPr lang="en-US" altLang="en-US" sz="1400" smtClean="0"/>
              <a:pPr>
                <a:spcBef>
                  <a:spcPct val="0"/>
                </a:spcBef>
                <a:buFontTx/>
                <a:buNone/>
                <a:defRPr/>
              </a:pPr>
              <a:t>‹#›</a:t>
            </a:fld>
            <a:endParaRPr lang="en-US" altLang="en-US" sz="1400" dirty="0"/>
          </a:p>
        </p:txBody>
      </p:sp>
    </p:spTree>
  </p:cSld>
  <p:clrMap bg1="lt1" tx1="dk1" bg2="lt2" tx2="dk2" accent1="accent1" accent2="accent2" accent3="accent3" accent4="accent4" accent5="accent5" accent6="accent6" hlink="hlink" folHlink="folHlink"/>
  <p:sldLayoutIdLst>
    <p:sldLayoutId id="2147486450" r:id="rId1"/>
    <p:sldLayoutId id="2147486455" r:id="rId2"/>
  </p:sldLayoutIdLst>
  <p:hf sldNum="0" hdr="0" ftr="0" dt="0"/>
  <p:txStyles>
    <p:titleStyle>
      <a:lvl1pPr algn="l" defTabSz="787400" rtl="0" eaLnBrk="0" fontAlgn="base" hangingPunct="0">
        <a:spcBef>
          <a:spcPct val="0"/>
        </a:spcBef>
        <a:spcAft>
          <a:spcPct val="0"/>
        </a:spcAft>
        <a:defRPr sz="3400">
          <a:solidFill>
            <a:srgbClr val="FFFFFF"/>
          </a:solidFill>
          <a:latin typeface="+mj-lt"/>
          <a:ea typeface="+mj-ea"/>
          <a:cs typeface="+mj-cs"/>
        </a:defRPr>
      </a:lvl1pPr>
      <a:lvl2pPr algn="l" defTabSz="787400" rtl="0" eaLnBrk="0" fontAlgn="base" hangingPunct="0">
        <a:spcBef>
          <a:spcPct val="0"/>
        </a:spcBef>
        <a:spcAft>
          <a:spcPct val="0"/>
        </a:spcAft>
        <a:defRPr sz="3400">
          <a:solidFill>
            <a:srgbClr val="FFFFFF"/>
          </a:solidFill>
          <a:latin typeface="ScalaSansLF-Bold" pitchFamily="2" charset="0"/>
        </a:defRPr>
      </a:lvl2pPr>
      <a:lvl3pPr algn="l" defTabSz="787400" rtl="0" eaLnBrk="0" fontAlgn="base" hangingPunct="0">
        <a:spcBef>
          <a:spcPct val="0"/>
        </a:spcBef>
        <a:spcAft>
          <a:spcPct val="0"/>
        </a:spcAft>
        <a:defRPr sz="3400">
          <a:solidFill>
            <a:srgbClr val="FFFFFF"/>
          </a:solidFill>
          <a:latin typeface="ScalaSansLF-Bold" pitchFamily="2" charset="0"/>
        </a:defRPr>
      </a:lvl3pPr>
      <a:lvl4pPr algn="l" defTabSz="787400" rtl="0" eaLnBrk="0" fontAlgn="base" hangingPunct="0">
        <a:spcBef>
          <a:spcPct val="0"/>
        </a:spcBef>
        <a:spcAft>
          <a:spcPct val="0"/>
        </a:spcAft>
        <a:defRPr sz="3400">
          <a:solidFill>
            <a:srgbClr val="FFFFFF"/>
          </a:solidFill>
          <a:latin typeface="ScalaSansLF-Bold" pitchFamily="2" charset="0"/>
        </a:defRPr>
      </a:lvl4pPr>
      <a:lvl5pPr algn="l" defTabSz="787400" rtl="0" eaLnBrk="0" fontAlgn="base" hangingPunct="0">
        <a:spcBef>
          <a:spcPct val="0"/>
        </a:spcBef>
        <a:spcAft>
          <a:spcPct val="0"/>
        </a:spcAft>
        <a:defRPr sz="3400">
          <a:solidFill>
            <a:srgbClr val="FFFFFF"/>
          </a:solidFill>
          <a:latin typeface="ScalaSansLF-Bold" pitchFamily="2" charset="0"/>
        </a:defRPr>
      </a:lvl5pPr>
      <a:lvl6pPr marL="457200" algn="l" defTabSz="787400" rtl="0" fontAlgn="base">
        <a:spcBef>
          <a:spcPct val="0"/>
        </a:spcBef>
        <a:spcAft>
          <a:spcPct val="0"/>
        </a:spcAft>
        <a:defRPr sz="3400">
          <a:solidFill>
            <a:schemeClr val="tx1"/>
          </a:solidFill>
          <a:latin typeface="ScalaSansLF-Bold" pitchFamily="2" charset="0"/>
        </a:defRPr>
      </a:lvl6pPr>
      <a:lvl7pPr marL="914400" algn="l" defTabSz="787400" rtl="0" fontAlgn="base">
        <a:spcBef>
          <a:spcPct val="0"/>
        </a:spcBef>
        <a:spcAft>
          <a:spcPct val="0"/>
        </a:spcAft>
        <a:defRPr sz="3400">
          <a:solidFill>
            <a:schemeClr val="tx1"/>
          </a:solidFill>
          <a:latin typeface="ScalaSansLF-Bold" pitchFamily="2" charset="0"/>
        </a:defRPr>
      </a:lvl7pPr>
      <a:lvl8pPr marL="1371600" algn="l" defTabSz="787400" rtl="0" fontAlgn="base">
        <a:spcBef>
          <a:spcPct val="0"/>
        </a:spcBef>
        <a:spcAft>
          <a:spcPct val="0"/>
        </a:spcAft>
        <a:defRPr sz="3400">
          <a:solidFill>
            <a:schemeClr val="tx1"/>
          </a:solidFill>
          <a:latin typeface="ScalaSansLF-Bold" pitchFamily="2" charset="0"/>
        </a:defRPr>
      </a:lvl8pPr>
      <a:lvl9pPr marL="1828800" algn="l" defTabSz="787400" rtl="0" fontAlgn="base">
        <a:spcBef>
          <a:spcPct val="0"/>
        </a:spcBef>
        <a:spcAft>
          <a:spcPct val="0"/>
        </a:spcAft>
        <a:defRPr sz="3400">
          <a:solidFill>
            <a:schemeClr val="tx1"/>
          </a:solidFill>
          <a:latin typeface="ScalaSansLF-Bold" pitchFamily="2" charset="0"/>
        </a:defRPr>
      </a:lvl9pPr>
    </p:titleStyle>
    <p:bodyStyle>
      <a:lvl1pPr marL="295275" indent="-295275" algn="l" defTabSz="787400" rtl="0" eaLnBrk="0" fontAlgn="base" hangingPunct="0">
        <a:spcBef>
          <a:spcPct val="20000"/>
        </a:spcBef>
        <a:spcAft>
          <a:spcPct val="0"/>
        </a:spcAft>
        <a:buChar char="•"/>
        <a:defRPr sz="3200">
          <a:solidFill>
            <a:schemeClr val="bg1"/>
          </a:solidFill>
          <a:latin typeface="+mn-lt"/>
          <a:ea typeface="+mn-ea"/>
          <a:cs typeface="+mn-cs"/>
        </a:defRPr>
      </a:lvl1pPr>
      <a:lvl2pPr marL="639763" indent="-247650" algn="l" defTabSz="787400" rtl="0" eaLnBrk="0" fontAlgn="base" hangingPunct="0">
        <a:spcBef>
          <a:spcPct val="20000"/>
        </a:spcBef>
        <a:spcAft>
          <a:spcPct val="0"/>
        </a:spcAft>
        <a:buChar char="–"/>
        <a:defRPr sz="2800">
          <a:solidFill>
            <a:schemeClr val="bg1"/>
          </a:solidFill>
          <a:latin typeface="+mn-lt"/>
        </a:defRPr>
      </a:lvl2pPr>
      <a:lvl3pPr marL="982663" indent="-195263" algn="l" defTabSz="787400" rtl="0" eaLnBrk="0" fontAlgn="base" hangingPunct="0">
        <a:spcBef>
          <a:spcPct val="20000"/>
        </a:spcBef>
        <a:spcAft>
          <a:spcPct val="0"/>
        </a:spcAft>
        <a:buChar char="•"/>
        <a:defRPr sz="2400">
          <a:solidFill>
            <a:schemeClr val="bg1"/>
          </a:solidFill>
          <a:latin typeface="+mn-lt"/>
        </a:defRPr>
      </a:lvl3pPr>
      <a:lvl4pPr marL="1377950" indent="-198438" algn="l" defTabSz="787400" rtl="0" eaLnBrk="0" fontAlgn="base" hangingPunct="0">
        <a:spcBef>
          <a:spcPct val="20000"/>
        </a:spcBef>
        <a:spcAft>
          <a:spcPct val="0"/>
        </a:spcAft>
        <a:buChar char="–"/>
        <a:defRPr sz="2000">
          <a:solidFill>
            <a:schemeClr val="bg1"/>
          </a:solidFill>
          <a:latin typeface="+mn-lt"/>
        </a:defRPr>
      </a:lvl4pPr>
      <a:lvl5pPr marL="1770063" indent="-196850" algn="l" defTabSz="787400" rtl="0" eaLnBrk="0" fontAlgn="base" hangingPunct="0">
        <a:spcBef>
          <a:spcPct val="20000"/>
        </a:spcBef>
        <a:spcAft>
          <a:spcPct val="0"/>
        </a:spcAft>
        <a:buChar char="»"/>
        <a:defRPr sz="1600">
          <a:solidFill>
            <a:schemeClr val="bg1"/>
          </a:solidFill>
          <a:latin typeface="+mn-lt"/>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3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6030913"/>
            <a:ext cx="115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0"/>
          <p:cNvSpPr>
            <a:spLocks noChangeArrowheads="1"/>
          </p:cNvSpPr>
          <p:nvPr userDrawn="1"/>
        </p:nvSpPr>
        <p:spPr bwMode="auto">
          <a:xfrm>
            <a:off x="0" y="0"/>
            <a:ext cx="9144000" cy="914400"/>
          </a:xfrm>
          <a:prstGeom prst="rect">
            <a:avLst/>
          </a:prstGeom>
          <a:solidFill>
            <a:srgbClr val="202A5A"/>
          </a:solidFill>
          <a:ln w="9525">
            <a:solidFill>
              <a:srgbClr val="CCCCCC"/>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en-US" altLang="en-US" dirty="0">
              <a:solidFill>
                <a:srgbClr val="000000"/>
              </a:solidFill>
            </a:endParaRPr>
          </a:p>
        </p:txBody>
      </p:sp>
      <p:sp>
        <p:nvSpPr>
          <p:cNvPr id="3076" name="Rectangle 2"/>
          <p:cNvSpPr>
            <a:spLocks noGrp="1" noChangeArrowheads="1"/>
          </p:cNvSpPr>
          <p:nvPr>
            <p:ph type="title"/>
          </p:nvPr>
        </p:nvSpPr>
        <p:spPr bwMode="auto">
          <a:xfrm>
            <a:off x="304800" y="136525"/>
            <a:ext cx="8458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a:t>Click to edit Master title style</a:t>
            </a:r>
          </a:p>
        </p:txBody>
      </p:sp>
      <p:sp>
        <p:nvSpPr>
          <p:cNvPr id="3077" name="Rectangle 3"/>
          <p:cNvSpPr>
            <a:spLocks noGrp="1" noChangeArrowheads="1"/>
          </p:cNvSpPr>
          <p:nvPr>
            <p:ph type="body" idx="1"/>
          </p:nvPr>
        </p:nvSpPr>
        <p:spPr bwMode="auto">
          <a:xfrm>
            <a:off x="304800" y="1066800"/>
            <a:ext cx="8001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6"/>
          <p:cNvSpPr txBox="1">
            <a:spLocks/>
          </p:cNvSpPr>
          <p:nvPr userDrawn="1"/>
        </p:nvSpPr>
        <p:spPr bwMode="auto">
          <a:xfrm>
            <a:off x="8788400" y="6492875"/>
            <a:ext cx="417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ScalaSansLF-Bold" panose="02000503060000020004" pitchFamily="2" charset="0"/>
              </a:defRPr>
            </a:lvl1pPr>
            <a:lvl2pPr marL="639763" indent="-247650">
              <a:spcBef>
                <a:spcPct val="20000"/>
              </a:spcBef>
              <a:buChar char="–"/>
              <a:defRPr sz="2800">
                <a:solidFill>
                  <a:schemeClr val="bg1"/>
                </a:solidFill>
                <a:latin typeface="ScalaSansLF-Bold" panose="02000503060000020004" pitchFamily="2" charset="0"/>
              </a:defRPr>
            </a:lvl2pPr>
            <a:lvl3pPr marL="982663" indent="-195263">
              <a:spcBef>
                <a:spcPct val="20000"/>
              </a:spcBef>
              <a:buChar char="•"/>
              <a:defRPr sz="2400">
                <a:solidFill>
                  <a:schemeClr val="bg1"/>
                </a:solidFill>
                <a:latin typeface="ScalaSansLF-Bold" panose="02000503060000020004" pitchFamily="2" charset="0"/>
              </a:defRPr>
            </a:lvl3pPr>
            <a:lvl4pPr marL="1377950" indent="-198438">
              <a:spcBef>
                <a:spcPct val="20000"/>
              </a:spcBef>
              <a:buChar char="–"/>
              <a:defRPr sz="2000">
                <a:solidFill>
                  <a:schemeClr val="bg1"/>
                </a:solidFill>
                <a:latin typeface="ScalaSansLF-Bold" panose="02000503060000020004" pitchFamily="2" charset="0"/>
              </a:defRPr>
            </a:lvl4pPr>
            <a:lvl5pPr marL="1770063" indent="-196850">
              <a:spcBef>
                <a:spcPct val="20000"/>
              </a:spcBef>
              <a:buChar char="»"/>
              <a:defRPr sz="1600">
                <a:solidFill>
                  <a:schemeClr val="bg1"/>
                </a:solidFill>
                <a:latin typeface="ScalaSansLF-Bold" panose="02000503060000020004" pitchFamily="2" charset="0"/>
              </a:defRPr>
            </a:lvl5pPr>
            <a:lvl6pPr marL="2227263" indent="-196850" eaLnBrk="0" fontAlgn="base" hangingPunct="0">
              <a:spcBef>
                <a:spcPct val="20000"/>
              </a:spcBef>
              <a:spcAft>
                <a:spcPct val="0"/>
              </a:spcAft>
              <a:buChar char="»"/>
              <a:defRPr sz="1600">
                <a:solidFill>
                  <a:schemeClr val="bg1"/>
                </a:solidFill>
                <a:latin typeface="ScalaSansLF-Bold" panose="02000503060000020004" pitchFamily="2" charset="0"/>
              </a:defRPr>
            </a:lvl6pPr>
            <a:lvl7pPr marL="2684463" indent="-196850" eaLnBrk="0" fontAlgn="base" hangingPunct="0">
              <a:spcBef>
                <a:spcPct val="20000"/>
              </a:spcBef>
              <a:spcAft>
                <a:spcPct val="0"/>
              </a:spcAft>
              <a:buChar char="»"/>
              <a:defRPr sz="1600">
                <a:solidFill>
                  <a:schemeClr val="bg1"/>
                </a:solidFill>
                <a:latin typeface="ScalaSansLF-Bold" panose="02000503060000020004" pitchFamily="2" charset="0"/>
              </a:defRPr>
            </a:lvl7pPr>
            <a:lvl8pPr marL="3141663" indent="-196850" eaLnBrk="0" fontAlgn="base" hangingPunct="0">
              <a:spcBef>
                <a:spcPct val="20000"/>
              </a:spcBef>
              <a:spcAft>
                <a:spcPct val="0"/>
              </a:spcAft>
              <a:buChar char="»"/>
              <a:defRPr sz="1600">
                <a:solidFill>
                  <a:schemeClr val="bg1"/>
                </a:solidFill>
                <a:latin typeface="ScalaSansLF-Bold" panose="02000503060000020004" pitchFamily="2" charset="0"/>
              </a:defRPr>
            </a:lvl8pPr>
            <a:lvl9pPr marL="3598863" indent="-196850" eaLnBrk="0" fontAlgn="base" hangingPunct="0">
              <a:spcBef>
                <a:spcPct val="20000"/>
              </a:spcBef>
              <a:spcAft>
                <a:spcPct val="0"/>
              </a:spcAft>
              <a:buChar char="»"/>
              <a:defRPr sz="1600">
                <a:solidFill>
                  <a:schemeClr val="bg1"/>
                </a:solidFill>
                <a:latin typeface="ScalaSansLF-Bold" panose="02000503060000020004" pitchFamily="2" charset="0"/>
              </a:defRPr>
            </a:lvl9pPr>
          </a:lstStyle>
          <a:p>
            <a:pPr>
              <a:spcBef>
                <a:spcPct val="0"/>
              </a:spcBef>
              <a:buFontTx/>
              <a:buNone/>
              <a:defRPr/>
            </a:pPr>
            <a:fld id="{BBA6CCC2-2B83-4774-AA7E-7C85CA57E97C}" type="slidenum">
              <a:rPr lang="en-US" altLang="en-US" sz="1400" smtClean="0">
                <a:solidFill>
                  <a:schemeClr val="tx1"/>
                </a:solidFill>
              </a:rPr>
              <a:pPr>
                <a:spcBef>
                  <a:spcPct val="0"/>
                </a:spcBef>
                <a:buFontTx/>
                <a:buNone/>
                <a:defRPr/>
              </a:pPr>
              <a:t>‹#›</a:t>
            </a:fld>
            <a:endParaRPr lang="en-US" altLang="en-US" sz="14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6451" r:id="rId1"/>
  </p:sldLayoutIdLst>
  <p:hf sldNum="0" hdr="0" ftr="0" dt="0"/>
  <p:txStyles>
    <p:titleStyle>
      <a:lvl1pPr algn="l" defTabSz="787400" rtl="0" eaLnBrk="0" fontAlgn="base" hangingPunct="0">
        <a:spcBef>
          <a:spcPct val="0"/>
        </a:spcBef>
        <a:spcAft>
          <a:spcPct val="0"/>
        </a:spcAft>
        <a:defRPr sz="3400">
          <a:solidFill>
            <a:srgbClr val="FFFFFF"/>
          </a:solidFill>
          <a:latin typeface="+mj-lt"/>
          <a:ea typeface="+mj-ea"/>
          <a:cs typeface="+mj-cs"/>
        </a:defRPr>
      </a:lvl1pPr>
      <a:lvl2pPr algn="l" defTabSz="787400" rtl="0" eaLnBrk="0" fontAlgn="base" hangingPunct="0">
        <a:spcBef>
          <a:spcPct val="0"/>
        </a:spcBef>
        <a:spcAft>
          <a:spcPct val="0"/>
        </a:spcAft>
        <a:defRPr sz="3400">
          <a:solidFill>
            <a:srgbClr val="FFFFFF"/>
          </a:solidFill>
          <a:latin typeface="ScalaSansLF-Bold" pitchFamily="2" charset="0"/>
        </a:defRPr>
      </a:lvl2pPr>
      <a:lvl3pPr algn="l" defTabSz="787400" rtl="0" eaLnBrk="0" fontAlgn="base" hangingPunct="0">
        <a:spcBef>
          <a:spcPct val="0"/>
        </a:spcBef>
        <a:spcAft>
          <a:spcPct val="0"/>
        </a:spcAft>
        <a:defRPr sz="3400">
          <a:solidFill>
            <a:srgbClr val="FFFFFF"/>
          </a:solidFill>
          <a:latin typeface="ScalaSansLF-Bold" pitchFamily="2" charset="0"/>
        </a:defRPr>
      </a:lvl3pPr>
      <a:lvl4pPr algn="l" defTabSz="787400" rtl="0" eaLnBrk="0" fontAlgn="base" hangingPunct="0">
        <a:spcBef>
          <a:spcPct val="0"/>
        </a:spcBef>
        <a:spcAft>
          <a:spcPct val="0"/>
        </a:spcAft>
        <a:defRPr sz="3400">
          <a:solidFill>
            <a:srgbClr val="FFFFFF"/>
          </a:solidFill>
          <a:latin typeface="ScalaSansLF-Bold" pitchFamily="2" charset="0"/>
        </a:defRPr>
      </a:lvl4pPr>
      <a:lvl5pPr algn="l" defTabSz="787400" rtl="0" eaLnBrk="0" fontAlgn="base" hangingPunct="0">
        <a:spcBef>
          <a:spcPct val="0"/>
        </a:spcBef>
        <a:spcAft>
          <a:spcPct val="0"/>
        </a:spcAft>
        <a:defRPr sz="3400">
          <a:solidFill>
            <a:srgbClr val="FFFFFF"/>
          </a:solidFill>
          <a:latin typeface="ScalaSansLF-Bold" pitchFamily="2" charset="0"/>
        </a:defRPr>
      </a:lvl5pPr>
      <a:lvl6pPr marL="457200" algn="l" defTabSz="787400" rtl="0" fontAlgn="base">
        <a:spcBef>
          <a:spcPct val="0"/>
        </a:spcBef>
        <a:spcAft>
          <a:spcPct val="0"/>
        </a:spcAft>
        <a:defRPr sz="3400">
          <a:solidFill>
            <a:schemeClr val="tx1"/>
          </a:solidFill>
          <a:latin typeface="ScalaSansLF-Bold" pitchFamily="2" charset="0"/>
        </a:defRPr>
      </a:lvl6pPr>
      <a:lvl7pPr marL="914400" algn="l" defTabSz="787400" rtl="0" fontAlgn="base">
        <a:spcBef>
          <a:spcPct val="0"/>
        </a:spcBef>
        <a:spcAft>
          <a:spcPct val="0"/>
        </a:spcAft>
        <a:defRPr sz="3400">
          <a:solidFill>
            <a:schemeClr val="tx1"/>
          </a:solidFill>
          <a:latin typeface="ScalaSansLF-Bold" pitchFamily="2" charset="0"/>
        </a:defRPr>
      </a:lvl7pPr>
      <a:lvl8pPr marL="1371600" algn="l" defTabSz="787400" rtl="0" fontAlgn="base">
        <a:spcBef>
          <a:spcPct val="0"/>
        </a:spcBef>
        <a:spcAft>
          <a:spcPct val="0"/>
        </a:spcAft>
        <a:defRPr sz="3400">
          <a:solidFill>
            <a:schemeClr val="tx1"/>
          </a:solidFill>
          <a:latin typeface="ScalaSansLF-Bold" pitchFamily="2" charset="0"/>
        </a:defRPr>
      </a:lvl8pPr>
      <a:lvl9pPr marL="1828800" algn="l" defTabSz="787400" rtl="0" fontAlgn="base">
        <a:spcBef>
          <a:spcPct val="0"/>
        </a:spcBef>
        <a:spcAft>
          <a:spcPct val="0"/>
        </a:spcAft>
        <a:defRPr sz="3400">
          <a:solidFill>
            <a:schemeClr val="tx1"/>
          </a:solidFill>
          <a:latin typeface="ScalaSansLF-Bold" pitchFamily="2" charset="0"/>
        </a:defRPr>
      </a:lvl9pPr>
    </p:titleStyle>
    <p:bodyStyle>
      <a:lvl1pPr marL="295275" indent="-295275" algn="l" defTabSz="787400" rtl="0" eaLnBrk="0" fontAlgn="base" hangingPunct="0">
        <a:spcBef>
          <a:spcPct val="20000"/>
        </a:spcBef>
        <a:spcAft>
          <a:spcPct val="0"/>
        </a:spcAft>
        <a:buChar char="•"/>
        <a:defRPr sz="3200">
          <a:solidFill>
            <a:schemeClr val="tx1"/>
          </a:solidFill>
          <a:latin typeface="ScalaSans-Regular" pitchFamily="50" charset="0"/>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ScalaSans-Regular" pitchFamily="50" charset="0"/>
        </a:defRPr>
      </a:lvl2pPr>
      <a:lvl3pPr marL="982663" indent="-195263" algn="l" defTabSz="787400" rtl="0" eaLnBrk="0" fontAlgn="base" hangingPunct="0">
        <a:spcBef>
          <a:spcPct val="20000"/>
        </a:spcBef>
        <a:spcAft>
          <a:spcPct val="0"/>
        </a:spcAft>
        <a:buChar char="•"/>
        <a:defRPr sz="2400">
          <a:solidFill>
            <a:schemeClr val="tx1"/>
          </a:solidFill>
          <a:latin typeface="ScalaSans-Regular" pitchFamily="50" charset="0"/>
        </a:defRPr>
      </a:lvl3pPr>
      <a:lvl4pPr marL="1377950" indent="-198438" algn="l" defTabSz="787400" rtl="0" eaLnBrk="0" fontAlgn="base" hangingPunct="0">
        <a:spcBef>
          <a:spcPct val="20000"/>
        </a:spcBef>
        <a:spcAft>
          <a:spcPct val="0"/>
        </a:spcAft>
        <a:buChar char="–"/>
        <a:defRPr sz="2000">
          <a:solidFill>
            <a:schemeClr val="tx1"/>
          </a:solidFill>
          <a:latin typeface="ScalaSans-Regular" pitchFamily="50" charset="0"/>
        </a:defRPr>
      </a:lvl4pPr>
      <a:lvl5pPr marL="1770063" indent="-196850" algn="l" defTabSz="787400" rtl="0" eaLnBrk="0" fontAlgn="base" hangingPunct="0">
        <a:spcBef>
          <a:spcPct val="20000"/>
        </a:spcBef>
        <a:spcAft>
          <a:spcPct val="0"/>
        </a:spcAft>
        <a:buChar char="»"/>
        <a:defRPr sz="1600">
          <a:solidFill>
            <a:schemeClr val="tx1"/>
          </a:solidFill>
          <a:latin typeface="ScalaSans-Regular" pitchFamily="50" charset="0"/>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hyperlink" Target="https://ntrl.ntis.gov/NTRL/dashboard/searchResults.xhtm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trrjournalonline.trb.org/loi/trr"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mtasearch01.metro.net:23352/apps/boardarchive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cse.google.com/cse/home?cx=007602828488985387677:kgmnjh4nsai" TargetMode="External"/><Relationship Id="rId5" Type="http://schemas.openxmlformats.org/officeDocument/2006/relationships/hyperlink" Target="https://cse.google.com/cse/home?cx=007602828488985387677:ck_mxytqdro" TargetMode="External"/><Relationship Id="rId4" Type="http://schemas.openxmlformats.org/officeDocument/2006/relationships/hyperlink" Target="https://boardagendas.metro.ne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headlines.metroprimaryresources.info"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metroprimaryresources.info/"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www.historypin.org/en/person/9987" TargetMode="External"/><Relationship Id="rId3" Type="http://schemas.openxmlformats.org/officeDocument/2006/relationships/hyperlink" Target="http://www.peopleplotr.com/plot/entry/10814/Los-Angeles-Transit-Agencies/" TargetMode="External"/><Relationship Id="rId7" Type="http://schemas.openxmlformats.org/officeDocument/2006/relationships/hyperlink" Target="https://www.facebook.com/LACMTALibrary/"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twitter.com/metrolibrary" TargetMode="External"/><Relationship Id="rId11" Type="http://schemas.openxmlformats.org/officeDocument/2006/relationships/hyperlink" Target="http://libraryarchives.metro.net/dpgtl/" TargetMode="External"/><Relationship Id="rId5" Type="http://schemas.openxmlformats.org/officeDocument/2006/relationships/hyperlink" Target="http://lacmtalibrary.tumblr.com/" TargetMode="External"/><Relationship Id="rId10" Type="http://schemas.openxmlformats.org/officeDocument/2006/relationships/hyperlink" Target="https://www.youtube.com/user/metrolibrarian" TargetMode="External"/><Relationship Id="rId4" Type="http://schemas.openxmlformats.org/officeDocument/2006/relationships/hyperlink" Target="http://www.tiki-toki.com/timeline/entry/49819/Metro-Transportation-Library-and-Archive-History-of-Transit-in-Los-Angeles/#vars!date=1985-10-28_00:00:00!" TargetMode="External"/><Relationship Id="rId9" Type="http://schemas.openxmlformats.org/officeDocument/2006/relationships/hyperlink" Target="https://www.flickr.com/people/metrolibraryarchiv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user/metrolibrarian"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flickr.com/photos/metrolibraryarchiv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oac.cdlib.org/institutions/Los+Angeles+County+Metropolitan+Transportation+Authority+Research+Library+and+Archive"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https://records.metro.net/"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hyperlink" Target="https://boardagendas.metro.net/"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hyperlink" Target="mailto:&amp;boardreport@metro.net"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lacmta.sharepoint.com/sites/MyMetro/MLibrary/Pages/ResearchLibrary.asp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34.jp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mtalibrary.worldcat.or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librarycat.metro.net" TargetMode="External"/><Relationship Id="rId2" Type="http://schemas.openxmlformats.org/officeDocument/2006/relationships/hyperlink" Target="http://l92021.eos-intl.net/L92021/OPAC" TargetMode="Externa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www.loc.gov/marc/umb/um01to06.htm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worldcat.org/" TargetMode="External"/><Relationship Id="rId5" Type="http://schemas.openxmlformats.org/officeDocument/2006/relationships/hyperlink" Target="https://www.oclc.org/en/worldcat.html" TargetMode="External"/><Relationship Id="rId4" Type="http://schemas.openxmlformats.org/officeDocument/2006/relationships/hyperlink" Target="http://www.aacr2.org/about.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idx="1"/>
          </p:nvPr>
        </p:nvSpPr>
        <p:spPr>
          <a:xfrm>
            <a:off x="500063" y="1312863"/>
            <a:ext cx="8650287" cy="1249362"/>
          </a:xfrm>
        </p:spPr>
        <p:txBody>
          <a:bodyPr/>
          <a:lstStyle/>
          <a:p>
            <a:pPr marL="0" indent="0">
              <a:spcBef>
                <a:spcPts val="1800"/>
              </a:spcBef>
              <a:spcAft>
                <a:spcPts val="2400"/>
              </a:spcAft>
              <a:buFontTx/>
              <a:buNone/>
            </a:pPr>
            <a:r>
              <a:rPr lang="en-US" altLang="en-US" sz="7200" dirty="0"/>
              <a:t>Metro </a:t>
            </a:r>
          </a:p>
        </p:txBody>
      </p:sp>
      <p:sp>
        <p:nvSpPr>
          <p:cNvPr id="10243" name="TextBox 2"/>
          <p:cNvSpPr txBox="1">
            <a:spLocks noChangeArrowheads="1"/>
          </p:cNvSpPr>
          <p:nvPr/>
        </p:nvSpPr>
        <p:spPr bwMode="auto">
          <a:xfrm>
            <a:off x="4686300" y="5969000"/>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ScalaSansLF-Bold" pitchFamily="2" charset="0"/>
              </a:defRPr>
            </a:lvl1pPr>
            <a:lvl2pPr marL="742950" indent="-285750">
              <a:spcBef>
                <a:spcPct val="20000"/>
              </a:spcBef>
              <a:buChar char="–"/>
              <a:defRPr sz="2800">
                <a:solidFill>
                  <a:schemeClr val="bg1"/>
                </a:solidFill>
                <a:latin typeface="ScalaSansLF-Bold" pitchFamily="2" charset="0"/>
              </a:defRPr>
            </a:lvl2pPr>
            <a:lvl3pPr marL="1143000" indent="-228600">
              <a:spcBef>
                <a:spcPct val="20000"/>
              </a:spcBef>
              <a:buChar char="•"/>
              <a:defRPr sz="2400">
                <a:solidFill>
                  <a:schemeClr val="bg1"/>
                </a:solidFill>
                <a:latin typeface="ScalaSansLF-Bold" pitchFamily="2" charset="0"/>
              </a:defRPr>
            </a:lvl3pPr>
            <a:lvl4pPr marL="1600200" indent="-228600">
              <a:spcBef>
                <a:spcPct val="20000"/>
              </a:spcBef>
              <a:buChar char="–"/>
              <a:defRPr sz="2000">
                <a:solidFill>
                  <a:schemeClr val="bg1"/>
                </a:solidFill>
                <a:latin typeface="ScalaSansLF-Bold" pitchFamily="2" charset="0"/>
              </a:defRPr>
            </a:lvl4pPr>
            <a:lvl5pPr marL="2057400" indent="-228600">
              <a:spcBef>
                <a:spcPct val="20000"/>
              </a:spcBef>
              <a:buChar char="»"/>
              <a:defRPr sz="1600">
                <a:solidFill>
                  <a:schemeClr val="bg1"/>
                </a:solidFill>
                <a:latin typeface="ScalaSansLF-Bold" pitchFamily="2" charset="0"/>
              </a:defRPr>
            </a:lvl5pPr>
            <a:lvl6pPr marL="2514600" indent="-228600" eaLnBrk="0" fontAlgn="base" hangingPunct="0">
              <a:spcBef>
                <a:spcPct val="20000"/>
              </a:spcBef>
              <a:spcAft>
                <a:spcPct val="0"/>
              </a:spcAft>
              <a:buChar char="»"/>
              <a:defRPr sz="1600">
                <a:solidFill>
                  <a:schemeClr val="bg1"/>
                </a:solidFill>
                <a:latin typeface="ScalaSansLF-Bold" pitchFamily="2" charset="0"/>
              </a:defRPr>
            </a:lvl6pPr>
            <a:lvl7pPr marL="2971800" indent="-228600" eaLnBrk="0" fontAlgn="base" hangingPunct="0">
              <a:spcBef>
                <a:spcPct val="20000"/>
              </a:spcBef>
              <a:spcAft>
                <a:spcPct val="0"/>
              </a:spcAft>
              <a:buChar char="»"/>
              <a:defRPr sz="1600">
                <a:solidFill>
                  <a:schemeClr val="bg1"/>
                </a:solidFill>
                <a:latin typeface="ScalaSansLF-Bold" pitchFamily="2" charset="0"/>
              </a:defRPr>
            </a:lvl7pPr>
            <a:lvl8pPr marL="3429000" indent="-228600" eaLnBrk="0" fontAlgn="base" hangingPunct="0">
              <a:spcBef>
                <a:spcPct val="20000"/>
              </a:spcBef>
              <a:spcAft>
                <a:spcPct val="0"/>
              </a:spcAft>
              <a:buChar char="»"/>
              <a:defRPr sz="1600">
                <a:solidFill>
                  <a:schemeClr val="bg1"/>
                </a:solidFill>
                <a:latin typeface="ScalaSansLF-Bold" pitchFamily="2" charset="0"/>
              </a:defRPr>
            </a:lvl8pPr>
            <a:lvl9pPr marL="3886200" indent="-228600" eaLnBrk="0" fontAlgn="base" hangingPunct="0">
              <a:spcBef>
                <a:spcPct val="20000"/>
              </a:spcBef>
              <a:spcAft>
                <a:spcPct val="0"/>
              </a:spcAft>
              <a:buChar char="»"/>
              <a:defRPr sz="1600">
                <a:solidFill>
                  <a:schemeClr val="bg1"/>
                </a:solidFill>
                <a:latin typeface="ScalaSansLF-Bold" pitchFamily="2" charset="0"/>
              </a:defRPr>
            </a:lvl9pPr>
          </a:lstStyle>
          <a:p>
            <a:pPr eaLnBrk="1" hangingPunct="1">
              <a:spcBef>
                <a:spcPct val="0"/>
              </a:spcBef>
              <a:buFontTx/>
              <a:buNone/>
            </a:pPr>
            <a:r>
              <a:rPr lang="en-US" altLang="en-US" sz="1400" dirty="0">
                <a:ea typeface="ScalaSans-Caps"/>
                <a:cs typeface="ScalaSans-Caps"/>
              </a:rPr>
              <a:t>Metro Provides Excellence in Service and Support.</a:t>
            </a:r>
          </a:p>
          <a:p>
            <a:pPr eaLnBrk="1" hangingPunct="1">
              <a:spcBef>
                <a:spcPct val="0"/>
              </a:spcBef>
              <a:buFontTx/>
              <a:buNone/>
            </a:pPr>
            <a:endParaRPr lang="en-US" altLang="en-US" sz="1400" dirty="0">
              <a:ea typeface="ScalaSans-Caps"/>
              <a:cs typeface="ScalaSans-Caps"/>
            </a:endParaRPr>
          </a:p>
        </p:txBody>
      </p:sp>
      <p:sp>
        <p:nvSpPr>
          <p:cNvPr id="10244" name="TextBox 2"/>
          <p:cNvSpPr txBox="1">
            <a:spLocks noChangeArrowheads="1"/>
          </p:cNvSpPr>
          <p:nvPr/>
        </p:nvSpPr>
        <p:spPr bwMode="auto">
          <a:xfrm>
            <a:off x="579830" y="3429000"/>
            <a:ext cx="865028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000" b="1" dirty="0">
                <a:solidFill>
                  <a:schemeClr val="bg1"/>
                </a:solidFill>
                <a:latin typeface="ScalaSansLF-Regular" pitchFamily="2" charset="0"/>
              </a:rPr>
              <a:t>Subject Matter Course:</a:t>
            </a:r>
            <a:br>
              <a:rPr lang="en-US" altLang="en-US" sz="4000" b="1" dirty="0">
                <a:solidFill>
                  <a:schemeClr val="bg1"/>
                </a:solidFill>
                <a:latin typeface="ScalaSansLF-Regular" pitchFamily="2" charset="0"/>
              </a:rPr>
            </a:br>
            <a:r>
              <a:rPr lang="en-US" altLang="en-US" sz="4000" b="1" dirty="0">
                <a:solidFill>
                  <a:schemeClr val="bg1"/>
                </a:solidFill>
                <a:latin typeface="ScalaSansLF-Regular" pitchFamily="2" charset="0"/>
              </a:rPr>
              <a:t>Transportation Research Library, Archive &amp; Records Management.</a:t>
            </a:r>
          </a:p>
          <a:p>
            <a:endParaRPr lang="en-US" altLang="en-US" sz="4000" b="1" dirty="0">
              <a:solidFill>
                <a:schemeClr val="bg1"/>
              </a:solidFill>
              <a:latin typeface="ScalaSansLF-Regular" pitchFamily="2" charset="0"/>
            </a:endParaRPr>
          </a:p>
          <a:p>
            <a:endParaRPr lang="en-US" altLang="en-US" sz="4000" b="1" dirty="0">
              <a:solidFill>
                <a:schemeClr val="bg1"/>
              </a:solidFill>
            </a:endParaRPr>
          </a:p>
        </p:txBody>
      </p:sp>
      <p:sp>
        <p:nvSpPr>
          <p:cNvPr id="6" name="Title 3"/>
          <p:cNvSpPr txBox="1">
            <a:spLocks/>
          </p:cNvSpPr>
          <p:nvPr/>
        </p:nvSpPr>
        <p:spPr bwMode="auto">
          <a:xfrm>
            <a:off x="493713" y="2562225"/>
            <a:ext cx="8650287"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algn="l" defTabSz="787400" rtl="0" eaLnBrk="0" fontAlgn="base" hangingPunct="0">
              <a:spcBef>
                <a:spcPct val="20000"/>
              </a:spcBef>
              <a:spcAft>
                <a:spcPct val="0"/>
              </a:spcAft>
              <a:buChar char="•"/>
              <a:defRPr sz="3200">
                <a:solidFill>
                  <a:schemeClr val="bg1"/>
                </a:solidFill>
                <a:latin typeface="+mn-lt"/>
                <a:ea typeface="+mn-ea"/>
                <a:cs typeface="+mn-cs"/>
              </a:defRPr>
            </a:lvl1pPr>
            <a:lvl2pPr marL="639763" indent="-247650" algn="l" defTabSz="787400" rtl="0" eaLnBrk="0" fontAlgn="base" hangingPunct="0">
              <a:spcBef>
                <a:spcPct val="20000"/>
              </a:spcBef>
              <a:spcAft>
                <a:spcPct val="0"/>
              </a:spcAft>
              <a:buChar char="–"/>
              <a:defRPr sz="2800">
                <a:solidFill>
                  <a:schemeClr val="bg1"/>
                </a:solidFill>
                <a:latin typeface="+mn-lt"/>
              </a:defRPr>
            </a:lvl2pPr>
            <a:lvl3pPr marL="982663" indent="-195263" algn="l" defTabSz="787400" rtl="0" eaLnBrk="0" fontAlgn="base" hangingPunct="0">
              <a:spcBef>
                <a:spcPct val="20000"/>
              </a:spcBef>
              <a:spcAft>
                <a:spcPct val="0"/>
              </a:spcAft>
              <a:buChar char="•"/>
              <a:defRPr sz="2400">
                <a:solidFill>
                  <a:schemeClr val="bg1"/>
                </a:solidFill>
                <a:latin typeface="+mn-lt"/>
              </a:defRPr>
            </a:lvl3pPr>
            <a:lvl4pPr marL="1377950" indent="-198438" algn="l" defTabSz="787400" rtl="0" eaLnBrk="0" fontAlgn="base" hangingPunct="0">
              <a:spcBef>
                <a:spcPct val="20000"/>
              </a:spcBef>
              <a:spcAft>
                <a:spcPct val="0"/>
              </a:spcAft>
              <a:buChar char="–"/>
              <a:defRPr sz="2000">
                <a:solidFill>
                  <a:schemeClr val="bg1"/>
                </a:solidFill>
                <a:latin typeface="+mn-lt"/>
              </a:defRPr>
            </a:lvl4pPr>
            <a:lvl5pPr marL="1770063" indent="-196850" algn="l" defTabSz="787400" rtl="0" eaLnBrk="0" fontAlgn="base" hangingPunct="0">
              <a:spcBef>
                <a:spcPct val="20000"/>
              </a:spcBef>
              <a:spcAft>
                <a:spcPct val="0"/>
              </a:spcAft>
              <a:buChar char="»"/>
              <a:defRPr sz="1600">
                <a:solidFill>
                  <a:schemeClr val="bg1"/>
                </a:solidFill>
                <a:latin typeface="+mn-lt"/>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a:lstStyle>
          <a:p>
            <a:pPr marL="0" indent="0">
              <a:spcBef>
                <a:spcPts val="1800"/>
              </a:spcBef>
              <a:spcAft>
                <a:spcPts val="2400"/>
              </a:spcAft>
              <a:buFontTx/>
              <a:buNone/>
              <a:defRPr/>
            </a:pPr>
            <a:r>
              <a:rPr lang="en-US" altLang="en-US" sz="4400" kern="0" dirty="0"/>
              <a:t>Department 101 Training Program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Research Library </a:t>
            </a:r>
          </a:p>
        </p:txBody>
      </p:sp>
      <p:sp>
        <p:nvSpPr>
          <p:cNvPr id="3" name="Content Placeholder 2"/>
          <p:cNvSpPr>
            <a:spLocks noGrp="1"/>
          </p:cNvSpPr>
          <p:nvPr>
            <p:ph idx="1"/>
          </p:nvPr>
        </p:nvSpPr>
        <p:spPr>
          <a:xfrm>
            <a:off x="381000" y="1840122"/>
            <a:ext cx="8458200" cy="2869900"/>
          </a:xfrm>
        </p:spPr>
        <p:txBody>
          <a:bodyPr/>
          <a:lstStyle/>
          <a:p>
            <a:r>
              <a:rPr lang="en-US" sz="1800" dirty="0">
                <a:latin typeface="Verdana" panose="020B0604030504040204" pitchFamily="34" charset="0"/>
                <a:ea typeface="Verdana" panose="020B0604030504040204" pitchFamily="34" charset="0"/>
              </a:rPr>
              <a:t>Research Library is comprised of Metro's own transportation project plans, documents, studies, reports and publications and their related multidisciplinary reference materials. 40% of the collection is unique and not found anywhere else.</a:t>
            </a:r>
          </a:p>
          <a:p>
            <a:r>
              <a:rPr lang="en-US" sz="1800" dirty="0">
                <a:latin typeface="Verdana" panose="020B0604030504040204" pitchFamily="34" charset="0"/>
                <a:ea typeface="Verdana" panose="020B0604030504040204" pitchFamily="34" charset="0"/>
              </a:rPr>
              <a:t>Also a repository of federally funded transportation research reports since 1971. </a:t>
            </a:r>
            <a:endParaRPr sz="1800" dirty="0">
              <a:latin typeface="Verdana" panose="020B0604030504040204" pitchFamily="34" charset="0"/>
              <a:ea typeface="Verdana" panose="020B0604030504040204" pitchFamily="34" charset="0"/>
            </a:endParaRPr>
          </a:p>
          <a:p>
            <a:r>
              <a:rPr lang="en-US" sz="1800" dirty="0">
                <a:latin typeface="Verdana" panose="020B0604030504040204" pitchFamily="34" charset="0"/>
                <a:ea typeface="Verdana" panose="020B0604030504040204" pitchFamily="34" charset="0"/>
              </a:rPr>
              <a:t>Guided by a Collection Development Policy</a:t>
            </a:r>
          </a:p>
        </p:txBody>
      </p:sp>
    </p:spTree>
    <p:extLst>
      <p:ext uri="{BB962C8B-B14F-4D97-AF65-F5344CB8AC3E}">
        <p14:creationId xmlns:p14="http://schemas.microsoft.com/office/powerpoint/2010/main" val="2434406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Research Library </a:t>
            </a:r>
          </a:p>
        </p:txBody>
      </p:sp>
      <p:sp>
        <p:nvSpPr>
          <p:cNvPr id="3" name="Content Placeholder 2"/>
          <p:cNvSpPr>
            <a:spLocks noGrp="1"/>
          </p:cNvSpPr>
          <p:nvPr>
            <p:ph idx="1"/>
          </p:nvPr>
        </p:nvSpPr>
        <p:spPr>
          <a:xfrm>
            <a:off x="381000" y="1585282"/>
            <a:ext cx="8608764" cy="2005642"/>
          </a:xfrm>
        </p:spPr>
        <p:txBody>
          <a:bodyPr/>
          <a:lstStyle/>
          <a:p>
            <a:r>
              <a:rPr lang="en-US" sz="1800" dirty="0">
                <a:latin typeface="Verdana" panose="020B0604030504040204" pitchFamily="34" charset="0"/>
                <a:ea typeface="Verdana" panose="020B0604030504040204" pitchFamily="34" charset="0"/>
              </a:rPr>
              <a:t>Only Transportation Research Library in SoCal. </a:t>
            </a:r>
          </a:p>
          <a:p>
            <a:r>
              <a:rPr lang="en-US" sz="1800" dirty="0">
                <a:latin typeface="Verdana" panose="020B0604030504040204" pitchFamily="34" charset="0"/>
                <a:ea typeface="Verdana" panose="020B0604030504040204" pitchFamily="34" charset="0"/>
              </a:rPr>
              <a:t>Named the Dorothy Peyton Gray Transportation Library &amp; Archive by the Board of Directors in October 2001 in recognition of her career’s accomplishments. One of only two Metro facilities named after former employees.</a:t>
            </a:r>
          </a:p>
        </p:txBody>
      </p:sp>
      <p:pic>
        <p:nvPicPr>
          <p:cNvPr id="4" name="Picture 3"/>
          <p:cNvPicPr>
            <a:picLocks noChangeAspect="1"/>
          </p:cNvPicPr>
          <p:nvPr/>
        </p:nvPicPr>
        <p:blipFill>
          <a:blip r:embed="rId2"/>
          <a:stretch>
            <a:fillRect/>
          </a:stretch>
        </p:blipFill>
        <p:spPr>
          <a:xfrm>
            <a:off x="5915172" y="4362680"/>
            <a:ext cx="1152525" cy="1247775"/>
          </a:xfrm>
          <a:prstGeom prst="rect">
            <a:avLst/>
          </a:prstGeom>
        </p:spPr>
      </p:pic>
      <p:pic>
        <p:nvPicPr>
          <p:cNvPr id="5" name="Picture 4"/>
          <p:cNvPicPr>
            <a:picLocks noChangeAspect="1"/>
          </p:cNvPicPr>
          <p:nvPr/>
        </p:nvPicPr>
        <p:blipFill>
          <a:blip r:embed="rId3"/>
          <a:stretch>
            <a:fillRect/>
          </a:stretch>
        </p:blipFill>
        <p:spPr>
          <a:xfrm>
            <a:off x="4729236" y="4362680"/>
            <a:ext cx="1066800" cy="1762125"/>
          </a:xfrm>
          <a:prstGeom prst="rect">
            <a:avLst/>
          </a:prstGeom>
        </p:spPr>
      </p:pic>
      <p:pic>
        <p:nvPicPr>
          <p:cNvPr id="6" name="Picture 5"/>
          <p:cNvPicPr>
            <a:picLocks noChangeAspect="1"/>
          </p:cNvPicPr>
          <p:nvPr/>
        </p:nvPicPr>
        <p:blipFill>
          <a:blip r:embed="rId4"/>
          <a:stretch>
            <a:fillRect/>
          </a:stretch>
        </p:blipFill>
        <p:spPr>
          <a:xfrm>
            <a:off x="1566936" y="4362680"/>
            <a:ext cx="3043164" cy="2447924"/>
          </a:xfrm>
          <a:prstGeom prst="rect">
            <a:avLst/>
          </a:prstGeom>
        </p:spPr>
      </p:pic>
    </p:spTree>
    <p:extLst>
      <p:ext uri="{BB962C8B-B14F-4D97-AF65-F5344CB8AC3E}">
        <p14:creationId xmlns:p14="http://schemas.microsoft.com/office/powerpoint/2010/main" val="1822947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Research Library</a:t>
            </a:r>
          </a:p>
        </p:txBody>
      </p:sp>
      <p:graphicFrame>
        <p:nvGraphicFramePr>
          <p:cNvPr id="4" name="Chart 3"/>
          <p:cNvGraphicFramePr>
            <a:graphicFrameLocks/>
          </p:cNvGraphicFramePr>
          <p:nvPr>
            <p:extLst>
              <p:ext uri="{D42A27DB-BD31-4B8C-83A1-F6EECF244321}">
                <p14:modId xmlns:p14="http://schemas.microsoft.com/office/powerpoint/2010/main" val="1175358350"/>
              </p:ext>
            </p:extLst>
          </p:nvPr>
        </p:nvGraphicFramePr>
        <p:xfrm>
          <a:off x="3939448" y="2908451"/>
          <a:ext cx="4782553" cy="19070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2865275570"/>
              </p:ext>
            </p:extLst>
          </p:nvPr>
        </p:nvGraphicFramePr>
        <p:xfrm>
          <a:off x="3955055" y="4869455"/>
          <a:ext cx="4770304" cy="19885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606884404"/>
              </p:ext>
            </p:extLst>
          </p:nvPr>
        </p:nvGraphicFramePr>
        <p:xfrm>
          <a:off x="3922005" y="958468"/>
          <a:ext cx="4808030" cy="1861264"/>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p:cNvPicPr>
            <a:picLocks noChangeAspect="1"/>
          </p:cNvPicPr>
          <p:nvPr/>
        </p:nvPicPr>
        <p:blipFill>
          <a:blip r:embed="rId5"/>
          <a:stretch>
            <a:fillRect/>
          </a:stretch>
        </p:blipFill>
        <p:spPr>
          <a:xfrm>
            <a:off x="0" y="3547431"/>
            <a:ext cx="3833870" cy="3310570"/>
          </a:xfrm>
          <a:prstGeom prst="rect">
            <a:avLst/>
          </a:prstGeom>
        </p:spPr>
      </p:pic>
      <p:sp>
        <p:nvSpPr>
          <p:cNvPr id="9" name="TextBox 8"/>
          <p:cNvSpPr txBox="1"/>
          <p:nvPr/>
        </p:nvSpPr>
        <p:spPr>
          <a:xfrm>
            <a:off x="132202" y="1213104"/>
            <a:ext cx="3789803" cy="1754326"/>
          </a:xfrm>
          <a:prstGeom prst="rect">
            <a:avLst/>
          </a:prstGeom>
          <a:noFill/>
        </p:spPr>
        <p:txBody>
          <a:bodyPr wrap="square" rtlCol="0">
            <a:spAutoFit/>
          </a:bodyPr>
          <a:lstStyle/>
          <a:p>
            <a:r>
              <a:rPr lang="en-US" sz="1800" dirty="0">
                <a:latin typeface="Verdana" panose="020B0604030504040204" pitchFamily="34" charset="0"/>
                <a:ea typeface="Verdana" panose="020B0604030504040204" pitchFamily="34" charset="0"/>
              </a:rPr>
              <a:t>Largest transit operator research library the United States. Similar size to Caltrans and the Bay Areas’ Metropolitan Transportation Commission research libraries.</a:t>
            </a:r>
          </a:p>
        </p:txBody>
      </p:sp>
    </p:spTree>
    <p:extLst>
      <p:ext uri="{BB962C8B-B14F-4D97-AF65-F5344CB8AC3E}">
        <p14:creationId xmlns:p14="http://schemas.microsoft.com/office/powerpoint/2010/main" val="3214917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Library- Paid Collections</a:t>
            </a:r>
          </a:p>
        </p:txBody>
      </p:sp>
      <p:sp>
        <p:nvSpPr>
          <p:cNvPr id="3" name="Content Placeholder 2"/>
          <p:cNvSpPr>
            <a:spLocks noGrp="1"/>
          </p:cNvSpPr>
          <p:nvPr>
            <p:ph idx="1"/>
          </p:nvPr>
        </p:nvSpPr>
        <p:spPr>
          <a:xfrm>
            <a:off x="381000" y="981075"/>
            <a:ext cx="8458200" cy="4724400"/>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Research Library provides network-wide access to paid online research databases/services:</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hlinkClick r:id="rId3"/>
              </a:rPr>
              <a:t>National Technical Reports Library</a:t>
            </a:r>
            <a:r>
              <a:rPr lang="en-US" sz="1800" dirty="0">
                <a:latin typeface="Verdana" panose="020B0604030504040204" pitchFamily="34" charset="0"/>
                <a:ea typeface="Verdana" panose="020B0604030504040204" pitchFamily="34" charset="0"/>
                <a:cs typeface="Times New Roman" panose="02020603050405020304" pitchFamily="18" charset="0"/>
              </a:rPr>
              <a:t> – </a:t>
            </a:r>
            <a:r>
              <a:rPr lang="en-US" sz="1800" dirty="0">
                <a:solidFill>
                  <a:srgbClr val="222222"/>
                </a:solidFill>
                <a:latin typeface="Verdana" panose="020B0604030504040204" pitchFamily="34" charset="0"/>
                <a:ea typeface="Verdana" panose="020B0604030504040204" pitchFamily="34" charset="0"/>
                <a:cs typeface="Times New Roman" panose="02020603050405020304" pitchFamily="18" charset="0"/>
              </a:rPr>
              <a:t>access to over 3 million research report records/abstracts and over 800K full-text reports covering Aeronautics, Chemistry, Energy, Environment, Healthcare, Info science, Mathematics, Medicine &amp; Biology, Physics, and Transportation. </a:t>
            </a:r>
          </a:p>
          <a:p>
            <a:pPr marL="639445" lvl="1"/>
            <a:r>
              <a:rPr lang="en-US" sz="1800" dirty="0">
                <a:solidFill>
                  <a:srgbClr val="222222"/>
                </a:solidFill>
                <a:latin typeface="Verdana" panose="020B0604030504040204" pitchFamily="34" charset="0"/>
                <a:ea typeface="Verdana" panose="020B0604030504040204" pitchFamily="34" charset="0"/>
                <a:cs typeface="Times New Roman" panose="02020603050405020304" pitchFamily="18" charset="0"/>
                <a:hlinkClick r:id="rId4"/>
              </a:rPr>
              <a:t>Transportation Research Record Library</a:t>
            </a:r>
            <a:r>
              <a:rPr lang="en-US" sz="1800" dirty="0">
                <a:solidFill>
                  <a:srgbClr val="222222"/>
                </a:solidFill>
                <a:latin typeface="Verdana" panose="020B0604030504040204" pitchFamily="34" charset="0"/>
                <a:ea typeface="Verdana" panose="020B0604030504040204" pitchFamily="34" charset="0"/>
                <a:cs typeface="Times New Roman" panose="02020603050405020304" pitchFamily="18" charset="0"/>
              </a:rPr>
              <a:t> – access to TRB's peer reviewed transportation research reports.</a:t>
            </a:r>
          </a:p>
          <a:p>
            <a:pPr marL="639445" lvl="1"/>
            <a:r>
              <a:rPr lang="en-US" sz="1800" dirty="0">
                <a:solidFill>
                  <a:srgbClr val="222222"/>
                </a:solidFill>
                <a:latin typeface="Verdana" panose="020B0604030504040204" pitchFamily="34" charset="0"/>
                <a:ea typeface="Verdana" panose="020B0604030504040204" pitchFamily="34" charset="0"/>
                <a:cs typeface="Times New Roman" panose="02020603050405020304" pitchFamily="18" charset="0"/>
              </a:rPr>
              <a:t>Elsevier Engineering Village &amp; </a:t>
            </a:r>
            <a:r>
              <a:rPr lang="en-US" sz="1800" dirty="0" err="1">
                <a:solidFill>
                  <a:srgbClr val="222222"/>
                </a:solidFill>
                <a:latin typeface="Verdana" panose="020B0604030504040204" pitchFamily="34" charset="0"/>
                <a:ea typeface="Verdana" panose="020B0604030504040204" pitchFamily="34" charset="0"/>
                <a:cs typeface="Times New Roman" panose="02020603050405020304" pitchFamily="18" charset="0"/>
              </a:rPr>
              <a:t>Compendex</a:t>
            </a:r>
            <a:r>
              <a:rPr lang="en-US" sz="1800" dirty="0">
                <a:solidFill>
                  <a:srgbClr val="222222"/>
                </a:solidFill>
                <a:latin typeface="Verdana" panose="020B0604030504040204" pitchFamily="34" charset="0"/>
                <a:ea typeface="Verdana" panose="020B0604030504040204" pitchFamily="34" charset="0"/>
                <a:cs typeface="Times New Roman" panose="02020603050405020304" pitchFamily="18" charset="0"/>
              </a:rPr>
              <a:t> Databases</a:t>
            </a:r>
          </a:p>
          <a:p>
            <a:pPr marL="639445" lvl="1"/>
            <a:r>
              <a:rPr lang="en-US" sz="1800" dirty="0">
                <a:solidFill>
                  <a:srgbClr val="222222"/>
                </a:solidFill>
                <a:latin typeface="Verdana" panose="020B0604030504040204" pitchFamily="34" charset="0"/>
                <a:ea typeface="Verdana" panose="020B0604030504040204" pitchFamily="34" charset="0"/>
                <a:cs typeface="Times New Roman" panose="02020603050405020304" pitchFamily="18" charset="0"/>
              </a:rPr>
              <a:t>EBSCO Leadership &amp; Management Digital Library</a:t>
            </a:r>
          </a:p>
          <a:p>
            <a:pPr marL="639445" lvl="1"/>
            <a:r>
              <a:rPr lang="en-US" sz="1800" dirty="0">
                <a:solidFill>
                  <a:srgbClr val="222222"/>
                </a:solidFill>
                <a:latin typeface="Verdana" panose="020B0604030504040204" pitchFamily="34" charset="0"/>
                <a:ea typeface="Verdana" panose="020B0604030504040204" pitchFamily="34" charset="0"/>
                <a:cs typeface="Times New Roman" panose="02020603050405020304" pitchFamily="18" charset="0"/>
              </a:rPr>
              <a:t>Overdrive/Libby E-Books</a:t>
            </a:r>
          </a:p>
        </p:txBody>
      </p:sp>
    </p:spTree>
    <p:extLst>
      <p:ext uri="{BB962C8B-B14F-4D97-AF65-F5344CB8AC3E}">
        <p14:creationId xmlns:p14="http://schemas.microsoft.com/office/powerpoint/2010/main" val="1312007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Library – Other Collections</a:t>
            </a:r>
          </a:p>
        </p:txBody>
      </p:sp>
      <p:sp>
        <p:nvSpPr>
          <p:cNvPr id="3" name="Content Placeholder 2"/>
          <p:cNvSpPr>
            <a:spLocks noGrp="1"/>
          </p:cNvSpPr>
          <p:nvPr>
            <p:ph idx="1"/>
          </p:nvPr>
        </p:nvSpPr>
        <p:spPr>
          <a:xfrm>
            <a:off x="381000" y="1815859"/>
            <a:ext cx="8458200" cy="5191699"/>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hlinkClick r:id="rId3"/>
              </a:rPr>
              <a:t>Board Archive</a:t>
            </a:r>
            <a:r>
              <a:rPr lang="en-US" sz="1800" dirty="0">
                <a:latin typeface="Verdana" panose="020B0604030504040204" pitchFamily="34" charset="0"/>
                <a:ea typeface="Verdana" panose="020B0604030504040204" pitchFamily="34" charset="0"/>
                <a:cs typeface="Times New Roman" panose="02020603050405020304" pitchFamily="18" charset="0"/>
              </a:rPr>
              <a:t> collection started in 2004 from holdings in the Records Management Center, 1951-2015. Current Board Info: </a:t>
            </a:r>
            <a:r>
              <a:rPr lang="en-US" sz="1800" dirty="0">
                <a:latin typeface="Verdana" panose="020B0604030504040204" pitchFamily="34" charset="0"/>
                <a:ea typeface="Verdana" panose="020B0604030504040204" pitchFamily="34" charset="0"/>
                <a:cs typeface="Times New Roman" panose="02020603050405020304" pitchFamily="18" charset="0"/>
                <a:hlinkClick r:id="rId4"/>
              </a:rPr>
              <a:t>boardagendas.metro.net</a:t>
            </a:r>
            <a:endParaRPr lang="en-US" sz="1800" dirty="0">
              <a:latin typeface="Verdana" panose="020B0604030504040204" pitchFamily="34" charset="0"/>
              <a:ea typeface="Verdana" panose="020B0604030504040204" pitchFamily="34" charset="0"/>
              <a:cs typeface="Times New Roman" panose="02020603050405020304" pitchFamily="18" charset="0"/>
            </a:endParaRPr>
          </a:p>
          <a:p>
            <a:r>
              <a:rPr lang="en-US" sz="1800" dirty="0">
                <a:latin typeface="Verdana" panose="020B0604030504040204" pitchFamily="34" charset="0"/>
                <a:ea typeface="Verdana" panose="020B0604030504040204" pitchFamily="34" charset="0"/>
                <a:cs typeface="Times New Roman" panose="02020603050405020304" pitchFamily="18" charset="0"/>
                <a:hlinkClick r:id="rId5"/>
              </a:rPr>
              <a:t>Employee Newsmagazine</a:t>
            </a:r>
            <a:r>
              <a:rPr lang="en-US" sz="1800" dirty="0">
                <a:latin typeface="Verdana" panose="020B0604030504040204" pitchFamily="34" charset="0"/>
                <a:ea typeface="Verdana" panose="020B0604030504040204" pitchFamily="34" charset="0"/>
                <a:cs typeface="Times New Roman" panose="02020603050405020304" pitchFamily="18" charset="0"/>
              </a:rPr>
              <a:t> collection created in 2010 from holdings in the Archive 1916-2010.</a:t>
            </a:r>
          </a:p>
          <a:p>
            <a:r>
              <a:rPr lang="en-US" sz="1800" dirty="0">
                <a:latin typeface="Verdana" panose="020B0604030504040204" pitchFamily="34" charset="0"/>
                <a:ea typeface="Verdana" panose="020B0604030504040204" pitchFamily="34" charset="0"/>
                <a:cs typeface="Times New Roman" panose="02020603050405020304" pitchFamily="18" charset="0"/>
                <a:hlinkClick r:id="rId6"/>
              </a:rPr>
              <a:t>California Highways</a:t>
            </a:r>
            <a:r>
              <a:rPr lang="en-US" sz="1800" dirty="0">
                <a:latin typeface="Verdana" panose="020B0604030504040204" pitchFamily="34" charset="0"/>
                <a:ea typeface="Verdana" panose="020B0604030504040204" pitchFamily="34" charset="0"/>
                <a:cs typeface="Times New Roman" panose="02020603050405020304" pitchFamily="18" charset="0"/>
              </a:rPr>
              <a:t> collection created in 2015 from a donated collection and partnership with Occidental College. Uses Google Custom Search for Indexing.</a:t>
            </a:r>
          </a:p>
          <a:p>
            <a:r>
              <a:rPr lang="en-US" sz="1800" dirty="0">
                <a:latin typeface="Verdana" panose="020B0604030504040204" pitchFamily="34" charset="0"/>
                <a:ea typeface="Verdana" panose="020B0604030504040204" pitchFamily="34" charset="0"/>
                <a:cs typeface="Times New Roman" panose="02020603050405020304" pitchFamily="18" charset="0"/>
              </a:rPr>
              <a:t>Press Releases 1994-Present</a:t>
            </a:r>
          </a:p>
          <a:p>
            <a:r>
              <a:rPr lang="en-US" sz="1800" dirty="0">
                <a:latin typeface="Verdana" panose="020B0604030504040204" pitchFamily="34" charset="0"/>
                <a:ea typeface="Verdana" panose="020B0604030504040204" pitchFamily="34" charset="0"/>
                <a:cs typeface="Times New Roman" panose="02020603050405020304" pitchFamily="18" charset="0"/>
              </a:rPr>
              <a:t>News Clippings 1986-2015. Adding 1940-1985, recently found on microfilm in our archive.</a:t>
            </a:r>
          </a:p>
        </p:txBody>
      </p:sp>
    </p:spTree>
    <p:extLst>
      <p:ext uri="{BB962C8B-B14F-4D97-AF65-F5344CB8AC3E}">
        <p14:creationId xmlns:p14="http://schemas.microsoft.com/office/powerpoint/2010/main" val="792066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Library - Services</a:t>
            </a:r>
          </a:p>
        </p:txBody>
      </p:sp>
      <p:sp>
        <p:nvSpPr>
          <p:cNvPr id="3" name="Content Placeholder 2"/>
          <p:cNvSpPr>
            <a:spLocks noGrp="1"/>
          </p:cNvSpPr>
          <p:nvPr>
            <p:ph idx="1"/>
          </p:nvPr>
        </p:nvSpPr>
        <p:spPr>
          <a:xfrm>
            <a:off x="381000" y="1772729"/>
            <a:ext cx="8458200" cy="4724400"/>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Created </a:t>
            </a:r>
            <a:r>
              <a:rPr lang="en-US" sz="1800" dirty="0">
                <a:latin typeface="Verdana" panose="020B0604030504040204" pitchFamily="34" charset="0"/>
                <a:ea typeface="Verdana" panose="020B0604030504040204" pitchFamily="34" charset="0"/>
                <a:cs typeface="Times New Roman" panose="02020603050405020304" pitchFamily="18" charset="0"/>
                <a:hlinkClick r:id="rId3"/>
              </a:rPr>
              <a:t>Transportation Headlines blog</a:t>
            </a:r>
            <a:r>
              <a:rPr lang="en-US" sz="1800" dirty="0">
                <a:latin typeface="Verdana" panose="020B0604030504040204" pitchFamily="34" charset="0"/>
                <a:ea typeface="Verdana" panose="020B0604030504040204" pitchFamily="34" charset="0"/>
                <a:cs typeface="Times New Roman" panose="02020603050405020304" pitchFamily="18" charset="0"/>
              </a:rPr>
              <a:t> and daily email news aggregation service in 2005: headlines.metroprimaryresources.info</a:t>
            </a:r>
          </a:p>
          <a:p>
            <a:r>
              <a:rPr lang="en-US" sz="1800" dirty="0">
                <a:latin typeface="Verdana" panose="020B0604030504040204" pitchFamily="34" charset="0"/>
                <a:ea typeface="Verdana" panose="020B0604030504040204" pitchFamily="34" charset="0"/>
                <a:cs typeface="Times New Roman" panose="02020603050405020304" pitchFamily="18" charset="0"/>
                <a:hlinkClick r:id="rId4"/>
              </a:rPr>
              <a:t>Metro Primary Resources Blog</a:t>
            </a:r>
            <a:r>
              <a:rPr lang="en-US" sz="1800" dirty="0">
                <a:latin typeface="Verdana" panose="020B0604030504040204" pitchFamily="34" charset="0"/>
                <a:ea typeface="Verdana" panose="020B0604030504040204" pitchFamily="34" charset="0"/>
                <a:cs typeface="Times New Roman" panose="02020603050405020304" pitchFamily="18" charset="0"/>
              </a:rPr>
              <a:t> to highlight significant Metro information using full text links to digitized photos, videos/films, and documents from the Library, Archive and Records Management based on reference questions, anniversaries and other prompts. </a:t>
            </a:r>
          </a:p>
          <a:p>
            <a:r>
              <a:rPr lang="en-US" sz="1800" dirty="0">
                <a:latin typeface="Verdana" panose="020B0604030504040204" pitchFamily="34" charset="0"/>
                <a:ea typeface="Verdana" panose="020B0604030504040204" pitchFamily="34" charset="0"/>
                <a:cs typeface="Times New Roman" panose="02020603050405020304" pitchFamily="18" charset="0"/>
              </a:rPr>
              <a:t>Includes “This Day in L.A. Transportation History” calendar (left side of the home page).</a:t>
            </a:r>
          </a:p>
        </p:txBody>
      </p:sp>
    </p:spTree>
    <p:extLst>
      <p:ext uri="{BB962C8B-B14F-4D97-AF65-F5344CB8AC3E}">
        <p14:creationId xmlns:p14="http://schemas.microsoft.com/office/powerpoint/2010/main" val="3278807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headlines.metroprimaryresources.info</a:t>
            </a:r>
          </a:p>
        </p:txBody>
      </p:sp>
      <p:pic>
        <p:nvPicPr>
          <p:cNvPr id="4" name="Picture 3"/>
          <p:cNvPicPr>
            <a:picLocks noChangeAspect="1"/>
          </p:cNvPicPr>
          <p:nvPr/>
        </p:nvPicPr>
        <p:blipFill>
          <a:blip r:embed="rId2"/>
          <a:stretch>
            <a:fillRect/>
          </a:stretch>
        </p:blipFill>
        <p:spPr>
          <a:xfrm>
            <a:off x="0" y="965001"/>
            <a:ext cx="9144000" cy="5892999"/>
          </a:xfrm>
          <a:prstGeom prst="rect">
            <a:avLst/>
          </a:prstGeom>
        </p:spPr>
      </p:pic>
    </p:spTree>
    <p:extLst>
      <p:ext uri="{BB962C8B-B14F-4D97-AF65-F5344CB8AC3E}">
        <p14:creationId xmlns:p14="http://schemas.microsoft.com/office/powerpoint/2010/main" val="1723293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Library - Services</a:t>
            </a:r>
          </a:p>
        </p:txBody>
      </p:sp>
      <p:sp>
        <p:nvSpPr>
          <p:cNvPr id="3" name="Content Placeholder 2"/>
          <p:cNvSpPr>
            <a:spLocks noGrp="1"/>
          </p:cNvSpPr>
          <p:nvPr>
            <p:ph idx="1"/>
          </p:nvPr>
        </p:nvSpPr>
        <p:spPr>
          <a:xfrm>
            <a:off x="381000" y="1660585"/>
            <a:ext cx="8458200" cy="4724400"/>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Historical </a:t>
            </a:r>
            <a:r>
              <a:rPr lang="en-US" sz="1800" dirty="0">
                <a:latin typeface="Verdana" panose="020B0604030504040204" pitchFamily="34" charset="0"/>
                <a:ea typeface="Verdana" panose="020B0604030504040204" pitchFamily="34" charset="0"/>
                <a:cs typeface="Times New Roman" panose="02020603050405020304" pitchFamily="18" charset="0"/>
                <a:hlinkClick r:id="rId3"/>
              </a:rPr>
              <a:t>Family Tree</a:t>
            </a:r>
          </a:p>
          <a:p>
            <a:r>
              <a:rPr lang="en-US" sz="1800" dirty="0">
                <a:latin typeface="Verdana" panose="020B0604030504040204" pitchFamily="34" charset="0"/>
                <a:ea typeface="Verdana" panose="020B0604030504040204" pitchFamily="34" charset="0"/>
                <a:cs typeface="Times New Roman" panose="02020603050405020304" pitchFamily="18" charset="0"/>
                <a:hlinkClick r:id="rId4"/>
              </a:rPr>
              <a:t>Timeline</a:t>
            </a:r>
            <a:r>
              <a:rPr lang="en-US" sz="1800" dirty="0">
                <a:latin typeface="Verdana" panose="020B0604030504040204" pitchFamily="34" charset="0"/>
                <a:ea typeface="Verdana" panose="020B0604030504040204" pitchFamily="34" charset="0"/>
                <a:cs typeface="Times New Roman" panose="02020603050405020304" pitchFamily="18" charset="0"/>
              </a:rPr>
              <a:t> of LA Transportation History</a:t>
            </a:r>
          </a:p>
          <a:p>
            <a:r>
              <a:rPr lang="en-US" sz="1800" dirty="0">
                <a:latin typeface="Verdana" panose="020B0604030504040204" pitchFamily="34" charset="0"/>
                <a:ea typeface="Verdana" panose="020B0604030504040204" pitchFamily="34" charset="0"/>
                <a:cs typeface="Times New Roman" panose="02020603050405020304" pitchFamily="18" charset="0"/>
              </a:rPr>
              <a:t>Social Media sites starting in 2005 to circulate Metro Transportation Research Library information. </a:t>
            </a:r>
            <a:r>
              <a:rPr lang="en-US" sz="1800" dirty="0">
                <a:latin typeface="Verdana" panose="020B0604030504040204" pitchFamily="34" charset="0"/>
                <a:ea typeface="Verdana" panose="020B0604030504040204" pitchFamily="34" charset="0"/>
                <a:cs typeface="Times New Roman" panose="02020603050405020304" pitchFamily="18" charset="0"/>
                <a:hlinkClick r:id="rId5"/>
              </a:rPr>
              <a:t>Tumblr</a:t>
            </a:r>
            <a:r>
              <a:rPr lang="en-US" sz="1800" dirty="0">
                <a:latin typeface="Verdana" panose="020B0604030504040204" pitchFamily="34" charset="0"/>
                <a:ea typeface="Verdana" panose="020B0604030504040204" pitchFamily="34" charset="0"/>
                <a:cs typeface="Times New Roman" panose="02020603050405020304" pitchFamily="18" charset="0"/>
              </a:rPr>
              <a:t>, </a:t>
            </a:r>
            <a:r>
              <a:rPr lang="en-US" sz="1800" dirty="0">
                <a:latin typeface="Verdana" panose="020B0604030504040204" pitchFamily="34" charset="0"/>
                <a:ea typeface="Verdana" panose="020B0604030504040204" pitchFamily="34" charset="0"/>
                <a:cs typeface="Times New Roman" panose="02020603050405020304" pitchFamily="18" charset="0"/>
                <a:hlinkClick r:id="rId6"/>
              </a:rPr>
              <a:t>Twitter</a:t>
            </a:r>
            <a:r>
              <a:rPr lang="en-US" sz="1800" dirty="0">
                <a:latin typeface="Verdana" panose="020B0604030504040204" pitchFamily="34" charset="0"/>
                <a:ea typeface="Verdana" panose="020B0604030504040204" pitchFamily="34" charset="0"/>
                <a:cs typeface="Times New Roman" panose="02020603050405020304" pitchFamily="18" charset="0"/>
              </a:rPr>
              <a:t>, </a:t>
            </a:r>
            <a:r>
              <a:rPr lang="en-US" sz="1800" dirty="0">
                <a:latin typeface="Verdana" panose="020B0604030504040204" pitchFamily="34" charset="0"/>
                <a:ea typeface="Verdana" panose="020B0604030504040204" pitchFamily="34" charset="0"/>
                <a:cs typeface="Times New Roman" panose="02020603050405020304" pitchFamily="18" charset="0"/>
                <a:hlinkClick r:id="rId7"/>
              </a:rPr>
              <a:t>Facebook</a:t>
            </a:r>
            <a:r>
              <a:rPr lang="en-US" sz="1800" dirty="0">
                <a:latin typeface="Verdana" panose="020B0604030504040204" pitchFamily="34" charset="0"/>
                <a:ea typeface="Verdana" panose="020B0604030504040204" pitchFamily="34" charset="0"/>
                <a:cs typeface="Times New Roman" panose="02020603050405020304" pitchFamily="18" charset="0"/>
              </a:rPr>
              <a:t>, </a:t>
            </a:r>
            <a:r>
              <a:rPr lang="en-US" sz="1800" dirty="0">
                <a:latin typeface="Verdana" panose="020B0604030504040204" pitchFamily="34" charset="0"/>
                <a:ea typeface="Verdana" panose="020B0604030504040204" pitchFamily="34" charset="0"/>
                <a:cs typeface="Times New Roman" panose="02020603050405020304" pitchFamily="18" charset="0"/>
                <a:hlinkClick r:id="rId8"/>
              </a:rPr>
              <a:t>HistoryPin</a:t>
            </a:r>
            <a:r>
              <a:rPr lang="en-US" sz="1800" dirty="0">
                <a:latin typeface="Verdana" panose="020B0604030504040204" pitchFamily="34" charset="0"/>
                <a:ea typeface="Verdana" panose="020B0604030504040204" pitchFamily="34" charset="0"/>
                <a:cs typeface="Times New Roman" panose="02020603050405020304" pitchFamily="18" charset="0"/>
              </a:rPr>
              <a:t> using source materials stored in </a:t>
            </a:r>
            <a:r>
              <a:rPr lang="en-US" sz="1800" dirty="0">
                <a:latin typeface="Verdana" panose="020B0604030504040204" pitchFamily="34" charset="0"/>
                <a:ea typeface="Verdana" panose="020B0604030504040204" pitchFamily="34" charset="0"/>
                <a:cs typeface="Times New Roman" panose="02020603050405020304" pitchFamily="18" charset="0"/>
                <a:hlinkClick r:id="rId9"/>
              </a:rPr>
              <a:t>Flickr</a:t>
            </a:r>
            <a:r>
              <a:rPr lang="en-US" sz="1800" dirty="0">
                <a:latin typeface="Verdana" panose="020B0604030504040204" pitchFamily="34" charset="0"/>
                <a:ea typeface="Verdana" panose="020B0604030504040204" pitchFamily="34" charset="0"/>
                <a:cs typeface="Times New Roman" panose="02020603050405020304" pitchFamily="18" charset="0"/>
              </a:rPr>
              <a:t>, </a:t>
            </a:r>
            <a:r>
              <a:rPr lang="en-US" sz="1800" dirty="0" err="1">
                <a:latin typeface="Verdana" panose="020B0604030504040204" pitchFamily="34" charset="0"/>
                <a:ea typeface="Verdana" panose="020B0604030504040204" pitchFamily="34" charset="0"/>
                <a:cs typeface="Times New Roman" panose="02020603050405020304" pitchFamily="18" charset="0"/>
                <a:hlinkClick r:id="rId10"/>
              </a:rPr>
              <a:t>Youtube</a:t>
            </a:r>
            <a:r>
              <a:rPr lang="en-US" sz="1800" dirty="0">
                <a:latin typeface="Verdana" panose="020B0604030504040204" pitchFamily="34" charset="0"/>
                <a:ea typeface="Verdana" panose="020B0604030504040204" pitchFamily="34" charset="0"/>
                <a:cs typeface="Times New Roman" panose="02020603050405020304" pitchFamily="18" charset="0"/>
              </a:rPr>
              <a:t>, and digitized reports on </a:t>
            </a:r>
            <a:r>
              <a:rPr lang="en-US" sz="1800" dirty="0">
                <a:latin typeface="Verdana" panose="020B0604030504040204" pitchFamily="34" charset="0"/>
                <a:ea typeface="Verdana" panose="020B0604030504040204" pitchFamily="34" charset="0"/>
                <a:cs typeface="Times New Roman" panose="02020603050405020304" pitchFamily="18" charset="0"/>
                <a:hlinkClick r:id="rId11"/>
              </a:rPr>
              <a:t>libraryarchives.metro.net/dpgtl</a:t>
            </a:r>
            <a:r>
              <a:rPr lang="en-US" sz="1800" dirty="0">
                <a:latin typeface="Verdana" panose="020B0604030504040204" pitchFamily="34" charset="0"/>
                <a:ea typeface="Verdana" panose="020B0604030504040204" pitchFamily="34" charset="0"/>
                <a:cs typeface="Times New Roman" panose="02020603050405020304" pitchFamily="18" charset="0"/>
              </a:rPr>
              <a:t> </a:t>
            </a:r>
          </a:p>
          <a:p>
            <a:r>
              <a:rPr lang="en-US" sz="1800" dirty="0">
                <a:latin typeface="Verdana" panose="020B0604030504040204" pitchFamily="34" charset="0"/>
                <a:ea typeface="Verdana" panose="020B0604030504040204" pitchFamily="34" charset="0"/>
                <a:cs typeface="Times New Roman" panose="02020603050405020304" pitchFamily="18" charset="0"/>
              </a:rPr>
              <a:t>Reference Question Research &amp; Analysis</a:t>
            </a:r>
          </a:p>
        </p:txBody>
      </p:sp>
    </p:spTree>
    <p:extLst>
      <p:ext uri="{BB962C8B-B14F-4D97-AF65-F5344CB8AC3E}">
        <p14:creationId xmlns:p14="http://schemas.microsoft.com/office/powerpoint/2010/main" val="2880442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Research Library</a:t>
            </a:r>
          </a:p>
        </p:txBody>
      </p:sp>
      <p:sp>
        <p:nvSpPr>
          <p:cNvPr id="3" name="Content Placeholder 2"/>
          <p:cNvSpPr>
            <a:spLocks noGrp="1"/>
          </p:cNvSpPr>
          <p:nvPr>
            <p:ph idx="1"/>
          </p:nvPr>
        </p:nvSpPr>
        <p:spPr>
          <a:xfrm>
            <a:off x="149646" y="1071753"/>
            <a:ext cx="8458200" cy="994272"/>
          </a:xfrm>
        </p:spPr>
        <p:txBody>
          <a:bodyPr/>
          <a:lstStyle/>
          <a:p>
            <a:r>
              <a:rPr lang="en-US" sz="1800" dirty="0">
                <a:latin typeface="Verdana" panose="020B0604030504040204" pitchFamily="34" charset="0"/>
                <a:ea typeface="Verdana" panose="020B0604030504040204" pitchFamily="34" charset="0"/>
              </a:rPr>
              <a:t>Willing to experiment with new tech, and decommission failures, like virtual reality platform Second Life:</a:t>
            </a:r>
          </a:p>
        </p:txBody>
      </p:sp>
      <p:pic>
        <p:nvPicPr>
          <p:cNvPr id="4" name="Picture 3"/>
          <p:cNvPicPr>
            <a:picLocks noChangeAspect="1"/>
          </p:cNvPicPr>
          <p:nvPr/>
        </p:nvPicPr>
        <p:blipFill>
          <a:blip r:embed="rId2"/>
          <a:stretch>
            <a:fillRect/>
          </a:stretch>
        </p:blipFill>
        <p:spPr>
          <a:xfrm>
            <a:off x="1411708" y="1907596"/>
            <a:ext cx="5934075" cy="2552700"/>
          </a:xfrm>
          <a:prstGeom prst="rect">
            <a:avLst/>
          </a:prstGeom>
        </p:spPr>
      </p:pic>
      <p:pic>
        <p:nvPicPr>
          <p:cNvPr id="5" name="Picture 4"/>
          <p:cNvPicPr>
            <a:picLocks noChangeAspect="1"/>
          </p:cNvPicPr>
          <p:nvPr/>
        </p:nvPicPr>
        <p:blipFill>
          <a:blip r:embed="rId3"/>
          <a:stretch>
            <a:fillRect/>
          </a:stretch>
        </p:blipFill>
        <p:spPr>
          <a:xfrm>
            <a:off x="4312841" y="4531748"/>
            <a:ext cx="4039484" cy="2324330"/>
          </a:xfrm>
          <a:prstGeom prst="rect">
            <a:avLst/>
          </a:prstGeom>
        </p:spPr>
      </p:pic>
      <p:pic>
        <p:nvPicPr>
          <p:cNvPr id="6" name="Picture 5"/>
          <p:cNvPicPr>
            <a:picLocks noChangeAspect="1"/>
          </p:cNvPicPr>
          <p:nvPr/>
        </p:nvPicPr>
        <p:blipFill>
          <a:blip r:embed="rId4"/>
          <a:stretch>
            <a:fillRect/>
          </a:stretch>
        </p:blipFill>
        <p:spPr>
          <a:xfrm>
            <a:off x="149646" y="4537342"/>
            <a:ext cx="4024600" cy="2335519"/>
          </a:xfrm>
          <a:prstGeom prst="rect">
            <a:avLst/>
          </a:prstGeom>
        </p:spPr>
      </p:pic>
    </p:spTree>
    <p:extLst>
      <p:ext uri="{BB962C8B-B14F-4D97-AF65-F5344CB8AC3E}">
        <p14:creationId xmlns:p14="http://schemas.microsoft.com/office/powerpoint/2010/main" val="2297095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Research Library</a:t>
            </a:r>
          </a:p>
        </p:txBody>
      </p:sp>
      <p:sp>
        <p:nvSpPr>
          <p:cNvPr id="3" name="Content Placeholder 2"/>
          <p:cNvSpPr>
            <a:spLocks noGrp="1"/>
          </p:cNvSpPr>
          <p:nvPr>
            <p:ph idx="1"/>
          </p:nvPr>
        </p:nvSpPr>
        <p:spPr>
          <a:xfrm>
            <a:off x="181778" y="1157377"/>
            <a:ext cx="8780444" cy="5412036"/>
          </a:xfrm>
        </p:spPr>
        <p:txBody>
          <a:bodyPr/>
          <a:lstStyle/>
          <a:p>
            <a:pPr marL="0" indent="0">
              <a:buNone/>
            </a:pPr>
            <a:r>
              <a:rPr lang="en-US" sz="1400" dirty="0">
                <a:latin typeface="Verdana" panose="020B0604030504040204" pitchFamily="34" charset="0"/>
                <a:ea typeface="Verdana" panose="020B0604030504040204" pitchFamily="34" charset="0"/>
              </a:rPr>
              <a:t>Staff contributes to innovations in transportation research:</a:t>
            </a:r>
          </a:p>
          <a:p>
            <a:r>
              <a:rPr lang="en-AU" sz="1400" b="1" dirty="0">
                <a:latin typeface="Verdana" panose="020B0604030504040204" pitchFamily="34" charset="0"/>
                <a:ea typeface="Verdana" panose="020B0604030504040204" pitchFamily="34" charset="0"/>
              </a:rPr>
              <a:t>INTERNET LIBRARIAN INTERNATIONAL (2016 : London)</a:t>
            </a:r>
            <a:endParaRPr lang="en-US" sz="1400" dirty="0">
              <a:latin typeface="Verdana" panose="020B0604030504040204" pitchFamily="34" charset="0"/>
              <a:ea typeface="Verdana" panose="020B0604030504040204" pitchFamily="34" charset="0"/>
            </a:endParaRPr>
          </a:p>
          <a:p>
            <a:pPr lvl="1"/>
            <a:r>
              <a:rPr lang="en-AU" sz="1400" dirty="0">
                <a:latin typeface="Verdana" panose="020B0604030504040204" pitchFamily="34" charset="0"/>
                <a:ea typeface="Verdana" panose="020B0604030504040204" pitchFamily="34" charset="0"/>
              </a:rPr>
              <a:t>The Librarian as Journalist</a:t>
            </a:r>
            <a:endParaRPr lang="en-US" sz="1400" dirty="0">
              <a:latin typeface="Verdana" panose="020B0604030504040204" pitchFamily="34" charset="0"/>
              <a:ea typeface="Verdana" panose="020B0604030504040204" pitchFamily="34" charset="0"/>
            </a:endParaRPr>
          </a:p>
          <a:p>
            <a:pPr lvl="1"/>
            <a:r>
              <a:rPr lang="en-AU" sz="1400" dirty="0">
                <a:latin typeface="Verdana" panose="020B0604030504040204" pitchFamily="34" charset="0"/>
                <a:ea typeface="Verdana" panose="020B0604030504040204" pitchFamily="34" charset="0"/>
              </a:rPr>
              <a:t>Tools for the Library Innovator</a:t>
            </a:r>
            <a:endParaRPr lang="en-US" sz="1400" dirty="0">
              <a:latin typeface="Verdana" panose="020B0604030504040204" pitchFamily="34" charset="0"/>
              <a:ea typeface="Verdana" panose="020B0604030504040204" pitchFamily="34" charset="0"/>
            </a:endParaRPr>
          </a:p>
          <a:p>
            <a:r>
              <a:rPr lang="en-AU" sz="1400" dirty="0">
                <a:latin typeface="Verdana" panose="020B0604030504040204" pitchFamily="34" charset="0"/>
                <a:ea typeface="Verdana" panose="020B0604030504040204" pitchFamily="34" charset="0"/>
              </a:rPr>
              <a:t> </a:t>
            </a:r>
            <a:r>
              <a:rPr lang="en-AU" sz="1400" b="1" dirty="0">
                <a:latin typeface="Verdana" panose="020B0604030504040204" pitchFamily="34" charset="0"/>
                <a:ea typeface="Verdana" panose="020B0604030504040204" pitchFamily="34" charset="0"/>
              </a:rPr>
              <a:t>OCLC WEBJUNCTION WEBINAR 2017 (online webinar : 250 attendees)</a:t>
            </a:r>
            <a:endParaRPr lang="en-US" sz="1400" dirty="0">
              <a:latin typeface="Verdana" panose="020B0604030504040204" pitchFamily="34" charset="0"/>
              <a:ea typeface="Verdana" panose="020B0604030504040204" pitchFamily="34" charset="0"/>
            </a:endParaRPr>
          </a:p>
          <a:p>
            <a:r>
              <a:rPr lang="en-AU" sz="1400" b="1" dirty="0">
                <a:latin typeface="Verdana" panose="020B0604030504040204" pitchFamily="34" charset="0"/>
                <a:ea typeface="Verdana" panose="020B0604030504040204" pitchFamily="34" charset="0"/>
              </a:rPr>
              <a:t> NATIONAL LIBRARY OF NORWAY (2017 : Oslo)</a:t>
            </a:r>
            <a:endParaRPr lang="en-US" sz="1400" dirty="0">
              <a:latin typeface="Verdana" panose="020B0604030504040204" pitchFamily="34" charset="0"/>
              <a:ea typeface="Verdana" panose="020B0604030504040204" pitchFamily="34" charset="0"/>
            </a:endParaRPr>
          </a:p>
          <a:p>
            <a:pPr lvl="1"/>
            <a:r>
              <a:rPr lang="en-AU" sz="1400" dirty="0">
                <a:latin typeface="Verdana" panose="020B0604030504040204" pitchFamily="34" charset="0"/>
                <a:ea typeface="Verdana" panose="020B0604030504040204" pitchFamily="34" charset="0"/>
              </a:rPr>
              <a:t>Tools for the Library Innovator: Living Our Better Than Free Values</a:t>
            </a:r>
            <a:endParaRPr lang="en-US" sz="1400" dirty="0">
              <a:latin typeface="Verdana" panose="020B0604030504040204" pitchFamily="34" charset="0"/>
              <a:ea typeface="Verdana" panose="020B0604030504040204" pitchFamily="34" charset="0"/>
            </a:endParaRPr>
          </a:p>
          <a:p>
            <a:pPr lvl="1"/>
            <a:r>
              <a:rPr lang="en-AU" sz="1400" dirty="0">
                <a:latin typeface="Verdana" panose="020B0604030504040204" pitchFamily="34" charset="0"/>
                <a:ea typeface="Verdana" panose="020B0604030504040204" pitchFamily="34" charset="0"/>
              </a:rPr>
              <a:t>Our Search for Relevance:  The Path from Important to Essential</a:t>
            </a:r>
            <a:endParaRPr lang="en-US" sz="1400" dirty="0">
              <a:latin typeface="Verdana" panose="020B0604030504040204" pitchFamily="34" charset="0"/>
              <a:ea typeface="Verdana" panose="020B0604030504040204" pitchFamily="34" charset="0"/>
            </a:endParaRPr>
          </a:p>
          <a:p>
            <a:r>
              <a:rPr lang="en-AU" sz="1400" dirty="0">
                <a:latin typeface="Verdana" panose="020B0604030504040204" pitchFamily="34" charset="0"/>
                <a:ea typeface="Verdana" panose="020B0604030504040204" pitchFamily="34" charset="0"/>
              </a:rPr>
              <a:t> </a:t>
            </a:r>
            <a:r>
              <a:rPr lang="en-AU" sz="1400" b="1" dirty="0">
                <a:latin typeface="Verdana" panose="020B0604030504040204" pitchFamily="34" charset="0"/>
                <a:ea typeface="Verdana" panose="020B0604030504040204" pitchFamily="34" charset="0"/>
              </a:rPr>
              <a:t>UNIVERSITY OF OSLO, NORWAY (2017 : Oslo)</a:t>
            </a:r>
            <a:endParaRPr lang="en-US" sz="1400" dirty="0">
              <a:latin typeface="Verdana" panose="020B0604030504040204" pitchFamily="34" charset="0"/>
              <a:ea typeface="Verdana" panose="020B0604030504040204" pitchFamily="34" charset="0"/>
            </a:endParaRPr>
          </a:p>
          <a:p>
            <a:pPr lvl="1"/>
            <a:r>
              <a:rPr lang="en-AU" sz="1400" dirty="0">
                <a:latin typeface="Verdana" panose="020B0604030504040204" pitchFamily="34" charset="0"/>
                <a:ea typeface="Verdana" panose="020B0604030504040204" pitchFamily="34" charset="0"/>
              </a:rPr>
              <a:t>Tools for the Library Innovator: The Bleeding Edge of Opportunity</a:t>
            </a:r>
            <a:endParaRPr lang="en-US" sz="1400" dirty="0">
              <a:latin typeface="Verdana" panose="020B0604030504040204" pitchFamily="34" charset="0"/>
              <a:ea typeface="Verdana" panose="020B0604030504040204" pitchFamily="34" charset="0"/>
            </a:endParaRPr>
          </a:p>
          <a:p>
            <a:r>
              <a:rPr lang="en-AU" sz="1400" dirty="0">
                <a:latin typeface="Verdana" panose="020B0604030504040204" pitchFamily="34" charset="0"/>
                <a:ea typeface="Verdana" panose="020B0604030504040204" pitchFamily="34" charset="0"/>
              </a:rPr>
              <a:t> </a:t>
            </a:r>
            <a:r>
              <a:rPr lang="en-AU" sz="1400" b="1" dirty="0">
                <a:latin typeface="Verdana" panose="020B0604030504040204" pitchFamily="34" charset="0"/>
                <a:ea typeface="Verdana" panose="020B0604030504040204" pitchFamily="34" charset="0"/>
              </a:rPr>
              <a:t>DIRECTORATE GENERAL FOR EDUCATION &amp; CULTURE, EUROPEAN COMMISSION (2017 : Brussels)</a:t>
            </a:r>
            <a:endParaRPr lang="en-US" sz="1400" dirty="0">
              <a:latin typeface="Verdana" panose="020B0604030504040204" pitchFamily="34" charset="0"/>
              <a:ea typeface="Verdana" panose="020B0604030504040204" pitchFamily="34" charset="0"/>
            </a:endParaRPr>
          </a:p>
          <a:p>
            <a:pPr lvl="1"/>
            <a:r>
              <a:rPr lang="en-AU" sz="1400" dirty="0">
                <a:latin typeface="Verdana" panose="020B0604030504040204" pitchFamily="34" charset="0"/>
                <a:ea typeface="Verdana" panose="020B0604030504040204" pitchFamily="34" charset="0"/>
              </a:rPr>
              <a:t>The Search for Relevance:  Strategic Thinking for Library Innovation</a:t>
            </a:r>
            <a:endParaRPr lang="en-US" sz="1400" dirty="0">
              <a:latin typeface="Verdana" panose="020B0604030504040204" pitchFamily="34" charset="0"/>
              <a:ea typeface="Verdana" panose="020B0604030504040204" pitchFamily="34" charset="0"/>
            </a:endParaRPr>
          </a:p>
          <a:p>
            <a:r>
              <a:rPr lang="en-AU" sz="1400" dirty="0">
                <a:latin typeface="Verdana" panose="020B0604030504040204" pitchFamily="34" charset="0"/>
                <a:ea typeface="Verdana" panose="020B0604030504040204" pitchFamily="34" charset="0"/>
              </a:rPr>
              <a:t> </a:t>
            </a:r>
            <a:r>
              <a:rPr lang="en-AU" sz="1400" b="1" dirty="0">
                <a:latin typeface="Verdana" panose="020B0604030504040204" pitchFamily="34" charset="0"/>
                <a:ea typeface="Verdana" panose="020B0604030504040204" pitchFamily="34" charset="0"/>
              </a:rPr>
              <a:t>AWARDS - </a:t>
            </a:r>
            <a:endParaRPr lang="en-US" sz="1400" dirty="0">
              <a:latin typeface="Verdana" panose="020B0604030504040204" pitchFamily="34" charset="0"/>
              <a:ea typeface="Verdana" panose="020B0604030504040204" pitchFamily="34" charset="0"/>
            </a:endParaRPr>
          </a:p>
          <a:p>
            <a:pPr lvl="1"/>
            <a:r>
              <a:rPr lang="en-AU" sz="1400" dirty="0">
                <a:latin typeface="Verdana" panose="020B0604030504040204" pitchFamily="34" charset="0"/>
                <a:ea typeface="Verdana" panose="020B0604030504040204" pitchFamily="34" charset="0"/>
              </a:rPr>
              <a:t> </a:t>
            </a:r>
            <a:r>
              <a:rPr lang="en-AU" sz="1400" b="1" dirty="0">
                <a:latin typeface="Verdana" panose="020B0604030504040204" pitchFamily="34" charset="0"/>
                <a:ea typeface="Verdana" panose="020B0604030504040204" pitchFamily="34" charset="0"/>
              </a:rPr>
              <a:t>HISTORY/IT SCHOLARSHIP FOR DIGITAL THINKING (2016)</a:t>
            </a:r>
            <a:r>
              <a:rPr lang="en-US" sz="1400" dirty="0">
                <a:latin typeface="Verdana" panose="020B0604030504040204" pitchFamily="34" charset="0"/>
                <a:ea typeface="Verdana" panose="020B0604030504040204" pitchFamily="34" charset="0"/>
              </a:rPr>
              <a:t> </a:t>
            </a:r>
            <a:r>
              <a:rPr lang="en-AU" sz="1400" dirty="0">
                <a:latin typeface="Verdana" panose="020B0604030504040204" pitchFamily="34" charset="0"/>
                <a:ea typeface="Verdana" panose="020B0604030504040204" pitchFamily="34" charset="0"/>
              </a:rPr>
              <a:t>Inaugural recipient of award to support innovative digital thinking in history organizations, in conjunction with the American Association for State and Local History</a:t>
            </a:r>
          </a:p>
          <a:p>
            <a:r>
              <a:rPr lang="en-AU" sz="1400" b="1" dirty="0">
                <a:latin typeface="Verdana" panose="020B0604030504040204" pitchFamily="34" charset="0"/>
                <a:ea typeface="Verdana" panose="020B0604030504040204" pitchFamily="34" charset="0"/>
              </a:rPr>
              <a:t>TRANSPORTATION RESEARCH BOARD</a:t>
            </a:r>
            <a:r>
              <a:rPr lang="en-AU" sz="1400" dirty="0">
                <a:latin typeface="Verdana" panose="020B0604030504040204" pitchFamily="34" charset="0"/>
                <a:ea typeface="Verdana" panose="020B0604030504040204" pitchFamily="34" charset="0"/>
              </a:rPr>
              <a:t>, Panel member, NCHRP Project 20-97 Study: </a:t>
            </a:r>
            <a:r>
              <a:rPr lang="en-AU" sz="1400" i="1" dirty="0">
                <a:latin typeface="Verdana" panose="020B0604030504040204" pitchFamily="34" charset="0"/>
                <a:ea typeface="Verdana" panose="020B0604030504040204" pitchFamily="34" charset="0"/>
              </a:rPr>
              <a:t>Improving the </a:t>
            </a:r>
            <a:r>
              <a:rPr lang="en-AU" sz="1400" i="1" dirty="0" err="1">
                <a:latin typeface="Verdana" panose="020B0604030504040204" pitchFamily="34" charset="0"/>
                <a:ea typeface="Verdana" panose="020B0604030504040204" pitchFamily="34" charset="0"/>
              </a:rPr>
              <a:t>Findability</a:t>
            </a:r>
            <a:r>
              <a:rPr lang="en-AU" sz="1400" i="1" dirty="0">
                <a:latin typeface="Verdana" panose="020B0604030504040204" pitchFamily="34" charset="0"/>
                <a:ea typeface="Verdana" panose="020B0604030504040204" pitchFamily="34" charset="0"/>
              </a:rPr>
              <a:t> and Relevance of Transportation Information.</a:t>
            </a:r>
            <a:r>
              <a:rPr lang="en-AU" sz="1400" dirty="0">
                <a:latin typeface="Verdana" panose="020B0604030504040204" pitchFamily="34" charset="0"/>
                <a:ea typeface="Verdana" panose="020B0604030504040204" pitchFamily="34" charset="0"/>
              </a:rPr>
              <a:t> Budget $900,000.</a:t>
            </a:r>
            <a:endParaRPr lang="en-US" sz="1400" dirty="0">
              <a:latin typeface="Verdana" panose="020B0604030504040204" pitchFamily="34" charset="0"/>
              <a:ea typeface="Verdana" panose="020B0604030504040204" pitchFamily="34" charset="0"/>
            </a:endParaRPr>
          </a:p>
          <a:p>
            <a:pPr marL="0" indent="0">
              <a:buNone/>
            </a:pPr>
            <a:endParaRPr lang="en-US" sz="1400" dirty="0">
              <a:latin typeface="Verdana" panose="020B0604030504040204" pitchFamily="34" charset="0"/>
              <a:ea typeface="Verdana" panose="020B0604030504040204" pitchFamily="34" charset="0"/>
            </a:endParaRPr>
          </a:p>
          <a:p>
            <a:endParaRPr lang="en-US" dirty="0"/>
          </a:p>
        </p:txBody>
      </p:sp>
    </p:spTree>
    <p:extLst>
      <p:ext uri="{BB962C8B-B14F-4D97-AF65-F5344CB8AC3E}">
        <p14:creationId xmlns:p14="http://schemas.microsoft.com/office/powerpoint/2010/main" val="3684937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algn="l"/>
            <a:r>
              <a:rPr lang="en-US" altLang="en-US" sz="3600" b="1" dirty="0"/>
              <a:t>Research Library &amp; Records - What We Do</a:t>
            </a:r>
            <a:endParaRPr lang="en-US" altLang="en-US" sz="3600" dirty="0">
              <a:latin typeface="ScalaSansLF-Regular" pitchFamily="2" charset="0"/>
            </a:endParaRPr>
          </a:p>
        </p:txBody>
      </p:sp>
      <p:sp>
        <p:nvSpPr>
          <p:cNvPr id="5" name="Content Placeholder 1"/>
          <p:cNvSpPr txBox="1">
            <a:spLocks/>
          </p:cNvSpPr>
          <p:nvPr/>
        </p:nvSpPr>
        <p:spPr bwMode="auto">
          <a:xfrm>
            <a:off x="381000" y="990600"/>
            <a:ext cx="815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algn="l" defTabSz="787400" rtl="0" eaLnBrk="0" fontAlgn="base" hangingPunct="0">
              <a:spcBef>
                <a:spcPct val="20000"/>
              </a:spcBef>
              <a:spcAft>
                <a:spcPct val="0"/>
              </a:spcAft>
              <a:buChar char="•"/>
              <a:defRPr sz="3200">
                <a:solidFill>
                  <a:schemeClr val="tx1"/>
                </a:solidFill>
                <a:latin typeface="ScalaSans-Regular" pitchFamily="50" charset="0"/>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ScalaSans-Regular" pitchFamily="50" charset="0"/>
              </a:defRPr>
            </a:lvl2pPr>
            <a:lvl3pPr marL="982663" indent="-195263" algn="l" defTabSz="787400" rtl="0" eaLnBrk="0" fontAlgn="base" hangingPunct="0">
              <a:spcBef>
                <a:spcPct val="20000"/>
              </a:spcBef>
              <a:spcAft>
                <a:spcPct val="0"/>
              </a:spcAft>
              <a:buChar char="•"/>
              <a:defRPr sz="2400">
                <a:solidFill>
                  <a:schemeClr val="tx1"/>
                </a:solidFill>
                <a:latin typeface="ScalaSans-Regular" pitchFamily="50" charset="0"/>
              </a:defRPr>
            </a:lvl3pPr>
            <a:lvl4pPr marL="1377950" indent="-198438" algn="l" defTabSz="787400" rtl="0" eaLnBrk="0" fontAlgn="base" hangingPunct="0">
              <a:spcBef>
                <a:spcPct val="20000"/>
              </a:spcBef>
              <a:spcAft>
                <a:spcPct val="0"/>
              </a:spcAft>
              <a:buChar char="–"/>
              <a:defRPr sz="2000">
                <a:solidFill>
                  <a:schemeClr val="tx1"/>
                </a:solidFill>
                <a:latin typeface="ScalaSans-Regular" pitchFamily="50" charset="0"/>
              </a:defRPr>
            </a:lvl4pPr>
            <a:lvl5pPr marL="1770063" indent="-196850" algn="l" defTabSz="787400" rtl="0" eaLnBrk="0" fontAlgn="base" hangingPunct="0">
              <a:spcBef>
                <a:spcPct val="20000"/>
              </a:spcBef>
              <a:spcAft>
                <a:spcPct val="0"/>
              </a:spcAft>
              <a:buChar char="»"/>
              <a:defRPr sz="1600">
                <a:solidFill>
                  <a:schemeClr val="tx1"/>
                </a:solidFill>
                <a:latin typeface="ScalaSans-Regular" pitchFamily="50" charset="0"/>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a:lstStyle>
          <a:p>
            <a:pPr marL="0" indent="0">
              <a:buFontTx/>
              <a:buNone/>
              <a:defRPr/>
            </a:pPr>
            <a:r>
              <a:rPr lang="en-US" altLang="en-US" kern="0" dirty="0">
                <a:latin typeface="Times New Roman" panose="02020603050405020304" pitchFamily="18" charset="0"/>
                <a:cs typeface="Times New Roman" panose="02020603050405020304" pitchFamily="18" charset="0"/>
              </a:rPr>
              <a:t>Library, Archive &amp; Records Management</a:t>
            </a:r>
          </a:p>
        </p:txBody>
      </p:sp>
      <p:sp>
        <p:nvSpPr>
          <p:cNvPr id="6" name="Content Placeholder 1"/>
          <p:cNvSpPr txBox="1">
            <a:spLocks/>
          </p:cNvSpPr>
          <p:nvPr/>
        </p:nvSpPr>
        <p:spPr bwMode="auto">
          <a:xfrm>
            <a:off x="647700" y="1562100"/>
            <a:ext cx="8053388" cy="370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algn="l" defTabSz="787400" rtl="0" eaLnBrk="0" fontAlgn="base" hangingPunct="0">
              <a:spcBef>
                <a:spcPct val="20000"/>
              </a:spcBef>
              <a:spcAft>
                <a:spcPct val="0"/>
              </a:spcAft>
              <a:buChar char="•"/>
              <a:defRPr sz="3200">
                <a:solidFill>
                  <a:schemeClr val="tx1"/>
                </a:solidFill>
                <a:latin typeface="ScalaSans-Regular" pitchFamily="50" charset="0"/>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ScalaSans-Regular" pitchFamily="50" charset="0"/>
              </a:defRPr>
            </a:lvl2pPr>
            <a:lvl3pPr marL="982663" indent="-195263" algn="l" defTabSz="787400" rtl="0" eaLnBrk="0" fontAlgn="base" hangingPunct="0">
              <a:spcBef>
                <a:spcPct val="20000"/>
              </a:spcBef>
              <a:spcAft>
                <a:spcPct val="0"/>
              </a:spcAft>
              <a:buChar char="•"/>
              <a:defRPr sz="2400">
                <a:solidFill>
                  <a:schemeClr val="tx1"/>
                </a:solidFill>
                <a:latin typeface="ScalaSans-Regular" pitchFamily="50" charset="0"/>
              </a:defRPr>
            </a:lvl3pPr>
            <a:lvl4pPr marL="1377950" indent="-198438" algn="l" defTabSz="787400" rtl="0" eaLnBrk="0" fontAlgn="base" hangingPunct="0">
              <a:spcBef>
                <a:spcPct val="20000"/>
              </a:spcBef>
              <a:spcAft>
                <a:spcPct val="0"/>
              </a:spcAft>
              <a:buChar char="–"/>
              <a:defRPr sz="2000">
                <a:solidFill>
                  <a:schemeClr val="tx1"/>
                </a:solidFill>
                <a:latin typeface="ScalaSans-Regular" pitchFamily="50" charset="0"/>
              </a:defRPr>
            </a:lvl4pPr>
            <a:lvl5pPr marL="1770063" indent="-196850" algn="l" defTabSz="787400" rtl="0" eaLnBrk="0" fontAlgn="base" hangingPunct="0">
              <a:spcBef>
                <a:spcPct val="20000"/>
              </a:spcBef>
              <a:spcAft>
                <a:spcPct val="0"/>
              </a:spcAft>
              <a:buChar char="»"/>
              <a:defRPr sz="1600">
                <a:solidFill>
                  <a:schemeClr val="tx1"/>
                </a:solidFill>
                <a:latin typeface="ScalaSans-Regular" pitchFamily="50" charset="0"/>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a:lstStyle>
          <a:p>
            <a:pPr>
              <a:defRPr/>
            </a:pPr>
            <a:r>
              <a:rPr lang="en-US" sz="1400" b="1" kern="0" dirty="0">
                <a:latin typeface="Verdana" panose="020B0604030504040204" pitchFamily="34" charset="0"/>
                <a:ea typeface="Verdana" panose="020B0604030504040204" pitchFamily="34" charset="0"/>
                <a:cs typeface="Times New Roman" panose="02020603050405020304" pitchFamily="18" charset="0"/>
              </a:rPr>
              <a:t>Provide Research Content and Records Management Services to employees, contractors &amp; the public:</a:t>
            </a:r>
          </a:p>
          <a:p>
            <a:pPr lvl="1">
              <a:spcAft>
                <a:spcPts val="0"/>
              </a:spcAft>
              <a:defRPr/>
            </a:pPr>
            <a:r>
              <a:rPr lang="en-US" sz="1400" dirty="0">
                <a:latin typeface="Verdana" panose="020B0604030504040204" pitchFamily="34" charset="0"/>
                <a:ea typeface="Verdana" panose="020B0604030504040204" pitchFamily="34" charset="0"/>
                <a:cs typeface="Times New Roman" panose="02020603050405020304" pitchFamily="18" charset="0"/>
              </a:rPr>
              <a:t>Provides public access and reference services for transportation collections</a:t>
            </a:r>
            <a:r>
              <a:rPr lang="en-US" sz="1400" kern="0" dirty="0">
                <a:latin typeface="Verdana" panose="020B0604030504040204" pitchFamily="34" charset="0"/>
                <a:ea typeface="Verdana" panose="020B0604030504040204" pitchFamily="34" charset="0"/>
                <a:cs typeface="Times New Roman" panose="02020603050405020304" pitchFamily="18" charset="0"/>
              </a:rPr>
              <a:t>. </a:t>
            </a:r>
          </a:p>
          <a:p>
            <a:pPr lvl="1">
              <a:spcAft>
                <a:spcPts val="0"/>
              </a:spcAft>
              <a:defRPr/>
            </a:pPr>
            <a:r>
              <a:rPr lang="en-US" sz="1400" dirty="0">
                <a:latin typeface="Verdana" panose="020B0604030504040204" pitchFamily="34" charset="0"/>
                <a:ea typeface="Verdana" panose="020B0604030504040204" pitchFamily="34" charset="0"/>
                <a:cs typeface="Times New Roman" panose="02020603050405020304" pitchFamily="18" charset="0"/>
              </a:rPr>
              <a:t>Manages compliance with the California Public Records Act, State Library Act, State Data Access Act, and State/Federal E-Discovery Acts.</a:t>
            </a:r>
          </a:p>
          <a:p>
            <a:pPr lvl="1">
              <a:spcAft>
                <a:spcPts val="0"/>
              </a:spcAft>
              <a:defRPr/>
            </a:pPr>
            <a:r>
              <a:rPr lang="en-US" sz="1400" dirty="0">
                <a:latin typeface="Verdana" panose="020B0604030504040204" pitchFamily="34" charset="0"/>
                <a:ea typeface="Verdana" panose="020B0604030504040204" pitchFamily="34" charset="0"/>
                <a:cs typeface="Times New Roman" panose="02020603050405020304" pitchFamily="18" charset="0"/>
              </a:rPr>
              <a:t>Supports eDiscovery Requests from Counsel &amp; manages Legal Holds.</a:t>
            </a:r>
          </a:p>
          <a:p>
            <a:pPr lvl="1">
              <a:spcAft>
                <a:spcPts val="0"/>
              </a:spcAft>
              <a:defRPr/>
            </a:pPr>
            <a:r>
              <a:rPr lang="en-US" sz="1400" dirty="0">
                <a:latin typeface="Verdana" panose="020B0604030504040204" pitchFamily="34" charset="0"/>
                <a:ea typeface="Verdana" panose="020B0604030504040204" pitchFamily="34" charset="0"/>
                <a:cs typeface="Times New Roman" panose="02020603050405020304" pitchFamily="18" charset="0"/>
              </a:rPr>
              <a:t>Audits against adopted policies and retention schedules for agency records.</a:t>
            </a:r>
          </a:p>
          <a:p>
            <a:pPr lvl="1">
              <a:spcAft>
                <a:spcPts val="0"/>
              </a:spcAft>
              <a:defRPr/>
            </a:pPr>
            <a:r>
              <a:rPr lang="en-US" sz="1400" dirty="0">
                <a:latin typeface="Verdana" panose="020B0604030504040204" pitchFamily="34" charset="0"/>
                <a:ea typeface="Verdana" panose="020B0604030504040204" pitchFamily="34" charset="0"/>
                <a:cs typeface="Times New Roman" panose="02020603050405020304" pitchFamily="18" charset="0"/>
              </a:rPr>
              <a:t>Digitizes, indexes &amp; manages records storage/retrieval services for Metro.​</a:t>
            </a:r>
          </a:p>
          <a:p>
            <a:pPr lvl="1">
              <a:spcAft>
                <a:spcPts val="0"/>
              </a:spcAft>
              <a:defRPr/>
            </a:pPr>
            <a:r>
              <a:rPr lang="en-US" sz="1400" dirty="0">
                <a:latin typeface="Verdana" panose="020B0604030504040204" pitchFamily="34" charset="0"/>
                <a:ea typeface="Verdana" panose="020B0604030504040204" pitchFamily="34" charset="0"/>
                <a:cs typeface="Times New Roman" panose="02020603050405020304" pitchFamily="18" charset="0"/>
              </a:rPr>
              <a:t>Sets agency-wide Records Management Policy &amp; Retention Schedules,  Records Management Training, and coordinated with all departments.</a:t>
            </a:r>
          </a:p>
          <a:p>
            <a:pPr lvl="1">
              <a:spcAft>
                <a:spcPts val="0"/>
              </a:spcAft>
              <a:defRPr/>
            </a:pPr>
            <a:r>
              <a:rPr lang="en-US" sz="1400" dirty="0">
                <a:latin typeface="Verdana" panose="020B0604030504040204" pitchFamily="34" charset="0"/>
                <a:ea typeface="Verdana" panose="020B0604030504040204" pitchFamily="34" charset="0"/>
                <a:cs typeface="Times New Roman" panose="02020603050405020304" pitchFamily="18" charset="0"/>
              </a:rPr>
              <a:t>Maintains Search, Metadata, Taxonomy, and Controlled Vocabularies.</a:t>
            </a:r>
          </a:p>
          <a:p>
            <a:pPr lvl="1">
              <a:spcAft>
                <a:spcPts val="0"/>
              </a:spcAft>
              <a:defRPr/>
            </a:pPr>
            <a:r>
              <a:rPr lang="en-US" sz="1400" dirty="0">
                <a:latin typeface="Verdana" panose="020B0604030504040204" pitchFamily="34" charset="0"/>
                <a:ea typeface="Verdana" panose="020B0604030504040204" pitchFamily="34" charset="0"/>
                <a:cs typeface="Times New Roman" panose="02020603050405020304" pitchFamily="18" charset="0"/>
              </a:rPr>
              <a:t>Catalogs, archives and curates frequently accessed &amp; high value collections.</a:t>
            </a:r>
          </a:p>
          <a:p>
            <a:pPr lvl="1">
              <a:spcAft>
                <a:spcPts val="0"/>
              </a:spcAft>
              <a:defRPr/>
            </a:pPr>
            <a:r>
              <a:rPr lang="en-US" sz="1400" dirty="0">
                <a:latin typeface="Verdana" panose="020B0604030504040204" pitchFamily="34" charset="0"/>
                <a:ea typeface="Verdana" panose="020B0604030504040204" pitchFamily="34" charset="0"/>
                <a:cs typeface="Times New Roman" panose="02020603050405020304" pitchFamily="18" charset="0"/>
              </a:rPr>
              <a:t>Works with cultural institutions to highlight the contribution of transportation to the development of Los Angeles.</a:t>
            </a:r>
          </a:p>
          <a:p>
            <a:pPr lvl="1">
              <a:spcAft>
                <a:spcPts val="0"/>
              </a:spcAft>
              <a:defRPr/>
            </a:pPr>
            <a:r>
              <a:rPr lang="en-US" sz="1400" dirty="0">
                <a:latin typeface="Verdana" panose="020B0604030504040204" pitchFamily="34" charset="0"/>
                <a:ea typeface="Verdana" panose="020B0604030504040204" pitchFamily="34" charset="0"/>
                <a:cs typeface="Times New Roman" panose="02020603050405020304" pitchFamily="18" charset="0"/>
              </a:rPr>
              <a:t>Reports to Board Administration, under the Board Clerk.</a:t>
            </a:r>
          </a:p>
          <a:p>
            <a:pPr lvl="1">
              <a:spcAft>
                <a:spcPts val="1200"/>
              </a:spcAft>
              <a:defRPr/>
            </a:pPr>
            <a:endParaRPr lang="en-US" sz="1800" b="1" dirty="0">
              <a:latin typeface="ScalaSansLF-Regular" panose="02000503060000020004" pitchFamily="2" charset="0"/>
            </a:endParaRPr>
          </a:p>
          <a:p>
            <a:pPr lvl="1">
              <a:spcAft>
                <a:spcPts val="1200"/>
              </a:spcAft>
              <a:defRPr/>
            </a:pPr>
            <a:endParaRPr lang="en-US" sz="1800" b="1" dirty="0">
              <a:latin typeface="ScalaSansLF-Regular" panose="02000503060000020004" pitchFamily="2" charset="0"/>
            </a:endParaRPr>
          </a:p>
          <a:p>
            <a:pPr marL="0" indent="0">
              <a:spcBef>
                <a:spcPts val="3000"/>
              </a:spcBef>
              <a:buFontTx/>
              <a:buNone/>
              <a:defRPr/>
            </a:pPr>
            <a:endParaRPr lang="en-US" altLang="en-US" sz="1800" kern="0" dirty="0">
              <a:latin typeface="ScalaSansLF-Regular" panose="02000503060000020004" pitchFamily="2" charset="0"/>
            </a:endParaRPr>
          </a:p>
        </p:txBody>
      </p:sp>
      <p:sp>
        <p:nvSpPr>
          <p:cNvPr id="7" name="TextBox 6"/>
          <p:cNvSpPr txBox="1"/>
          <p:nvPr/>
        </p:nvSpPr>
        <p:spPr>
          <a:xfrm>
            <a:off x="6773863" y="719138"/>
            <a:ext cx="2441575" cy="246062"/>
          </a:xfrm>
          <a:prstGeom prst="rect">
            <a:avLst/>
          </a:prstGeom>
          <a:noFill/>
        </p:spPr>
        <p:txBody>
          <a:bodyPr>
            <a:spAutoFit/>
          </a:bodyPr>
          <a:lstStyle/>
          <a:p>
            <a:pPr>
              <a:defRPr/>
            </a:pPr>
            <a:r>
              <a:rPr lang="en-US" sz="1000" dirty="0">
                <a:solidFill>
                  <a:schemeClr val="bg1"/>
                </a:solidFill>
                <a:latin typeface="+mn-lt"/>
              </a:rPr>
              <a:t>DEPARTMENT 101 TRAINING PROGRAM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Archive</a:t>
            </a:r>
          </a:p>
        </p:txBody>
      </p:sp>
      <p:sp>
        <p:nvSpPr>
          <p:cNvPr id="3" name="Content Placeholder 2"/>
          <p:cNvSpPr>
            <a:spLocks noGrp="1"/>
          </p:cNvSpPr>
          <p:nvPr>
            <p:ph idx="1"/>
          </p:nvPr>
        </p:nvSpPr>
        <p:spPr>
          <a:xfrm>
            <a:off x="342900" y="1773447"/>
            <a:ext cx="8458200" cy="5491449"/>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A bridge between the transportation research library and records management that catalogs and curates historically and culturally significant materials documenting the contributions of transportation to the development of Los Angeles from 1873 to the present.</a:t>
            </a:r>
          </a:p>
          <a:p>
            <a:r>
              <a:rPr lang="en-US" sz="1800" dirty="0">
                <a:latin typeface="Verdana" panose="020B0604030504040204" pitchFamily="34" charset="0"/>
                <a:ea typeface="Verdana" panose="020B0604030504040204" pitchFamily="34" charset="0"/>
                <a:cs typeface="Times New Roman" panose="02020603050405020304" pitchFamily="18" charset="0"/>
              </a:rPr>
              <a:t>Contains records from our predecessors, private companies and public agencies, as well as donations from employees, estates and elected officials.</a:t>
            </a:r>
          </a:p>
          <a:p>
            <a:endParaRPr lang="en-US" dirty="0"/>
          </a:p>
        </p:txBody>
      </p:sp>
    </p:spTree>
    <p:extLst>
      <p:ext uri="{BB962C8B-B14F-4D97-AF65-F5344CB8AC3E}">
        <p14:creationId xmlns:p14="http://schemas.microsoft.com/office/powerpoint/2010/main" val="996826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Archive</a:t>
            </a:r>
          </a:p>
        </p:txBody>
      </p:sp>
      <p:sp>
        <p:nvSpPr>
          <p:cNvPr id="3" name="Content Placeholder 2"/>
          <p:cNvSpPr>
            <a:spLocks noGrp="1"/>
          </p:cNvSpPr>
          <p:nvPr>
            <p:ph idx="1"/>
          </p:nvPr>
        </p:nvSpPr>
        <p:spPr>
          <a:xfrm>
            <a:off x="381000" y="1779737"/>
            <a:ext cx="8458200" cy="4724400"/>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Digitized over 2,000 VHS tapes, 8mm and 16mm films. Opened a </a:t>
            </a:r>
            <a:r>
              <a:rPr lang="en-US" sz="1800" dirty="0">
                <a:latin typeface="Verdana" panose="020B0604030504040204" pitchFamily="34" charset="0"/>
                <a:ea typeface="Verdana" panose="020B0604030504040204" pitchFamily="34" charset="0"/>
                <a:cs typeface="Times New Roman" panose="02020603050405020304" pitchFamily="18" charset="0"/>
                <a:hlinkClick r:id="rId3"/>
              </a:rPr>
              <a:t>YouTube channel</a:t>
            </a:r>
            <a:r>
              <a:rPr lang="en-US" sz="1800" dirty="0">
                <a:latin typeface="Verdana" panose="020B0604030504040204" pitchFamily="34" charset="0"/>
                <a:ea typeface="Verdana" panose="020B0604030504040204" pitchFamily="34" charset="0"/>
                <a:cs typeface="Times New Roman" panose="02020603050405020304" pitchFamily="18" charset="0"/>
              </a:rPr>
              <a:t> to host some of them online for public access. Now has over 4,000 subscribers and millions of views.</a:t>
            </a:r>
          </a:p>
          <a:p>
            <a:r>
              <a:rPr lang="en-US" sz="1800" dirty="0">
                <a:latin typeface="Verdana" panose="020B0604030504040204" pitchFamily="34" charset="0"/>
                <a:ea typeface="Verdana" panose="020B0604030504040204" pitchFamily="34" charset="0"/>
                <a:cs typeface="Times New Roman" panose="02020603050405020304" pitchFamily="18" charset="0"/>
              </a:rPr>
              <a:t>Digitized over 14,000 photographs. Created a </a:t>
            </a:r>
            <a:r>
              <a:rPr lang="en-US" sz="1800" dirty="0">
                <a:latin typeface="Verdana" panose="020B0604030504040204" pitchFamily="34" charset="0"/>
                <a:ea typeface="Verdana" panose="020B0604030504040204" pitchFamily="34" charset="0"/>
                <a:cs typeface="Times New Roman" panose="02020603050405020304" pitchFamily="18" charset="0"/>
                <a:hlinkClick r:id="rId4"/>
              </a:rPr>
              <a:t>Flickr site</a:t>
            </a:r>
            <a:r>
              <a:rPr lang="en-US" sz="1800" dirty="0">
                <a:latin typeface="Verdana" panose="020B0604030504040204" pitchFamily="34" charset="0"/>
                <a:ea typeface="Verdana" panose="020B0604030504040204" pitchFamily="34" charset="0"/>
                <a:cs typeface="Times New Roman" panose="02020603050405020304" pitchFamily="18" charset="0"/>
              </a:rPr>
              <a:t> to host online for public access. Now has thousands of followers and photos have been accessed over 25  million times.</a:t>
            </a:r>
          </a:p>
          <a:p>
            <a:r>
              <a:rPr lang="en-US" sz="1800" dirty="0">
                <a:latin typeface="Verdana" panose="020B0604030504040204" pitchFamily="34" charset="0"/>
                <a:ea typeface="Verdana" panose="020B0604030504040204" pitchFamily="34" charset="0"/>
                <a:cs typeface="Times New Roman" panose="02020603050405020304" pitchFamily="18" charset="0"/>
              </a:rPr>
              <a:t>Archivist reviews and approves legal agreements for publishers and mass media.</a:t>
            </a:r>
          </a:p>
        </p:txBody>
      </p:sp>
    </p:spTree>
    <p:extLst>
      <p:ext uri="{BB962C8B-B14F-4D97-AF65-F5344CB8AC3E}">
        <p14:creationId xmlns:p14="http://schemas.microsoft.com/office/powerpoint/2010/main" val="835495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Archive</a:t>
            </a:r>
          </a:p>
        </p:txBody>
      </p:sp>
      <p:sp>
        <p:nvSpPr>
          <p:cNvPr id="3" name="Content Placeholder 2"/>
          <p:cNvSpPr>
            <a:spLocks noGrp="1"/>
          </p:cNvSpPr>
          <p:nvPr>
            <p:ph idx="1"/>
          </p:nvPr>
        </p:nvSpPr>
        <p:spPr>
          <a:xfrm>
            <a:off x="381000" y="1981200"/>
            <a:ext cx="8458200" cy="4724400"/>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Creates finding aids for individual collections</a:t>
            </a:r>
          </a:p>
          <a:p>
            <a:r>
              <a:rPr lang="en-US" sz="1800" dirty="0">
                <a:latin typeface="Verdana" panose="020B0604030504040204" pitchFamily="34" charset="0"/>
                <a:ea typeface="Verdana" panose="020B0604030504040204" pitchFamily="34" charset="0"/>
                <a:cs typeface="Times New Roman" panose="02020603050405020304" pitchFamily="18" charset="0"/>
              </a:rPr>
              <a:t>Submits finding aids to the </a:t>
            </a:r>
            <a:r>
              <a:rPr lang="en-US" sz="1800" dirty="0">
                <a:latin typeface="Verdana" panose="020B0604030504040204" pitchFamily="34" charset="0"/>
                <a:ea typeface="Verdana" panose="020B0604030504040204" pitchFamily="34" charset="0"/>
                <a:cs typeface="Times New Roman" panose="02020603050405020304" pitchFamily="18" charset="0"/>
                <a:hlinkClick r:id="rId3"/>
              </a:rPr>
              <a:t>Online Archive of California</a:t>
            </a:r>
          </a:p>
          <a:p>
            <a:r>
              <a:rPr lang="en-US" sz="1800" dirty="0">
                <a:latin typeface="Verdana" panose="020B0604030504040204" pitchFamily="34" charset="0"/>
                <a:ea typeface="Verdana" panose="020B0604030504040204" pitchFamily="34" charset="0"/>
                <a:cs typeface="Times New Roman" panose="02020603050405020304" pitchFamily="18" charset="0"/>
              </a:rPr>
              <a:t>Uses California Audiovisual Preservation Project Partners grant program to professionally preserve film and video at no cost to Metro. Preserved archival materials hosted online by Online Archive of California.</a:t>
            </a:r>
          </a:p>
        </p:txBody>
      </p:sp>
    </p:spTree>
    <p:extLst>
      <p:ext uri="{BB962C8B-B14F-4D97-AF65-F5344CB8AC3E}">
        <p14:creationId xmlns:p14="http://schemas.microsoft.com/office/powerpoint/2010/main" val="1381529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Archive</a:t>
            </a:r>
          </a:p>
        </p:txBody>
      </p:sp>
      <p:sp>
        <p:nvSpPr>
          <p:cNvPr id="3" name="Content Placeholder 2"/>
          <p:cNvSpPr>
            <a:spLocks noGrp="1"/>
          </p:cNvSpPr>
          <p:nvPr>
            <p:ph idx="1"/>
          </p:nvPr>
        </p:nvSpPr>
        <p:spPr>
          <a:xfrm>
            <a:off x="381000" y="981075"/>
            <a:ext cx="8458200" cy="4814636"/>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Works with other cultural institutions to exhibit items from Metro's collections, recently:</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Getty Museum, Pacific Standard Time exhibit</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National Building Museum, Washington DC</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A + D Architecture and Design Museum of LA</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USC's Doheny Library galleries</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Los Angeles Central Library galleries</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Los Angeles As Subject</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Pasadena History Museum</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California Historical Society</a:t>
            </a:r>
          </a:p>
          <a:p>
            <a:pPr marL="639445" lvl="1"/>
            <a:endParaRPr lang="en-US" dirty="0">
              <a:latin typeface="Times New Roman" panose="02020603050405020304" pitchFamily="18" charset="0"/>
              <a:cs typeface="Times New Roman" panose="02020603050405020304" pitchFamily="18" charset="0"/>
            </a:endParaRPr>
          </a:p>
        </p:txBody>
      </p:sp>
      <p:pic>
        <p:nvPicPr>
          <p:cNvPr id="4" name="Picture 4" descr="never-built-web.jpg"/>
          <p:cNvPicPr>
            <a:picLocks noChangeAspect="1"/>
          </p:cNvPicPr>
          <p:nvPr/>
        </p:nvPicPr>
        <p:blipFill>
          <a:blip r:embed="rId3"/>
          <a:stretch>
            <a:fillRect/>
          </a:stretch>
        </p:blipFill>
        <p:spPr>
          <a:xfrm>
            <a:off x="4610100" y="3540569"/>
            <a:ext cx="3995153" cy="2255142"/>
          </a:xfrm>
          <a:prstGeom prst="rect">
            <a:avLst/>
          </a:prstGeom>
        </p:spPr>
      </p:pic>
    </p:spTree>
    <p:extLst>
      <p:ext uri="{BB962C8B-B14F-4D97-AF65-F5344CB8AC3E}">
        <p14:creationId xmlns:p14="http://schemas.microsoft.com/office/powerpoint/2010/main" val="2931200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Management Center (RMC)</a:t>
            </a:r>
          </a:p>
        </p:txBody>
      </p:sp>
      <p:sp>
        <p:nvSpPr>
          <p:cNvPr id="3" name="Content Placeholder 2"/>
          <p:cNvSpPr>
            <a:spLocks noGrp="1"/>
          </p:cNvSpPr>
          <p:nvPr>
            <p:ph idx="1"/>
          </p:nvPr>
        </p:nvSpPr>
        <p:spPr>
          <a:xfrm>
            <a:off x="381000" y="1729596"/>
            <a:ext cx="8458200" cy="4724400"/>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Administers the State of California Public Records Act (CPRA), adopted in 1968 as Government Code Sections 6250-6270.</a:t>
            </a:r>
          </a:p>
          <a:p>
            <a:r>
              <a:rPr lang="en-US" sz="1800" dirty="0">
                <a:latin typeface="Verdana" panose="020B0604030504040204" pitchFamily="34" charset="0"/>
                <a:ea typeface="Verdana" panose="020B0604030504040204" pitchFamily="34" charset="0"/>
                <a:cs typeface="Times New Roman" panose="02020603050405020304" pitchFamily="18" charset="0"/>
              </a:rPr>
              <a:t>Gen 8 Records Management Policy and Records Retention Schedules, Gen 12 Records Requests, and Gen 56 Legal Holds</a:t>
            </a:r>
          </a:p>
          <a:p>
            <a:r>
              <a:rPr lang="en-US" sz="1800" dirty="0">
                <a:latin typeface="Verdana" panose="020B0604030504040204" pitchFamily="34" charset="0"/>
                <a:ea typeface="Verdana" panose="020B0604030504040204" pitchFamily="34" charset="0"/>
                <a:cs typeface="Times New Roman" panose="02020603050405020304" pitchFamily="18" charset="0"/>
              </a:rPr>
              <a:t>Oversight of digitization/scanning production</a:t>
            </a:r>
          </a:p>
          <a:p>
            <a:r>
              <a:rPr lang="en-US" sz="1800" dirty="0">
                <a:latin typeface="Verdana" panose="020B0604030504040204" pitchFamily="34" charset="0"/>
                <a:ea typeface="Verdana" panose="020B0604030504040204" pitchFamily="34" charset="0"/>
                <a:cs typeface="Times New Roman" panose="02020603050405020304" pitchFamily="18" charset="0"/>
              </a:rPr>
              <a:t>Oversight of inactive records stored off-site AKA box management, currently Iron Mountain</a:t>
            </a:r>
          </a:p>
        </p:txBody>
      </p:sp>
    </p:spTree>
    <p:extLst>
      <p:ext uri="{BB962C8B-B14F-4D97-AF65-F5344CB8AC3E}">
        <p14:creationId xmlns:p14="http://schemas.microsoft.com/office/powerpoint/2010/main" val="2422751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Management Center</a:t>
            </a:r>
          </a:p>
        </p:txBody>
      </p:sp>
      <p:sp>
        <p:nvSpPr>
          <p:cNvPr id="3" name="Content Placeholder 2"/>
          <p:cNvSpPr>
            <a:spLocks noGrp="1"/>
          </p:cNvSpPr>
          <p:nvPr>
            <p:ph idx="1"/>
          </p:nvPr>
        </p:nvSpPr>
        <p:spPr>
          <a:xfrm>
            <a:off x="381000" y="1608827"/>
            <a:ext cx="8458200" cy="4724400"/>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Currently researching and honoring an average of 2,000+ requests annually, a 300% increase since Measure R passed in 2008.</a:t>
            </a:r>
          </a:p>
          <a:p>
            <a:r>
              <a:rPr lang="en-US" sz="1800" dirty="0">
                <a:latin typeface="Verdana" panose="020B0604030504040204" pitchFamily="34" charset="0"/>
                <a:ea typeface="Verdana" panose="020B0604030504040204" pitchFamily="34" charset="0"/>
                <a:cs typeface="Times New Roman" panose="02020603050405020304" pitchFamily="18" charset="0"/>
              </a:rPr>
              <a:t>Now using </a:t>
            </a:r>
            <a:r>
              <a:rPr lang="en-US" sz="1800" dirty="0" err="1">
                <a:latin typeface="Verdana" panose="020B0604030504040204" pitchFamily="34" charset="0"/>
                <a:ea typeface="Verdana" panose="020B0604030504040204" pitchFamily="34" charset="0"/>
                <a:cs typeface="Times New Roman" panose="02020603050405020304" pitchFamily="18" charset="0"/>
              </a:rPr>
              <a:t>NextRequest</a:t>
            </a:r>
            <a:r>
              <a:rPr lang="en-US" sz="1800" dirty="0">
                <a:latin typeface="Verdana" panose="020B0604030504040204" pitchFamily="34" charset="0"/>
                <a:ea typeface="Verdana" panose="020B0604030504040204" pitchFamily="34" charset="0"/>
                <a:cs typeface="Times New Roman" panose="02020603050405020304" pitchFamily="18" charset="0"/>
              </a:rPr>
              <a:t> to manage the CPRA process at </a:t>
            </a:r>
            <a:r>
              <a:rPr lang="en-US" sz="1800" dirty="0">
                <a:latin typeface="Verdana" panose="020B0604030504040204" pitchFamily="34" charset="0"/>
                <a:ea typeface="Verdana" panose="020B0604030504040204" pitchFamily="34" charset="0"/>
                <a:cs typeface="Times New Roman" panose="02020603050405020304" pitchFamily="18" charset="0"/>
                <a:hlinkClick r:id="rId2"/>
              </a:rPr>
              <a:t>https://records.metro.net/</a:t>
            </a:r>
            <a:r>
              <a:rPr lang="en-US" sz="1800" dirty="0">
                <a:latin typeface="Verdana" panose="020B0604030504040204" pitchFamily="34" charset="0"/>
                <a:ea typeface="Verdana" panose="020B0604030504040204" pitchFamily="34" charset="0"/>
                <a:cs typeface="Times New Roman" panose="02020603050405020304" pitchFamily="18" charset="0"/>
              </a:rPr>
              <a:t> </a:t>
            </a:r>
          </a:p>
          <a:p>
            <a:r>
              <a:rPr lang="en-US" sz="1800" dirty="0">
                <a:latin typeface="Verdana" panose="020B0604030504040204" pitchFamily="34" charset="0"/>
                <a:ea typeface="Verdana" panose="020B0604030504040204" pitchFamily="34" charset="0"/>
                <a:cs typeface="Times New Roman" panose="02020603050405020304" pitchFamily="18" charset="0"/>
              </a:rPr>
              <a:t>Audits every cost center every two years for compliance with Gen 8 Records Management Policy</a:t>
            </a:r>
          </a:p>
          <a:p>
            <a:r>
              <a:rPr lang="en-US" sz="1800" dirty="0">
                <a:latin typeface="Verdana" panose="020B0604030504040204" pitchFamily="34" charset="0"/>
                <a:ea typeface="Verdana" panose="020B0604030504040204" pitchFamily="34" charset="0"/>
                <a:cs typeface="Times New Roman" panose="02020603050405020304" pitchFamily="18" charset="0"/>
              </a:rPr>
              <a:t>Using Relativity software to manage legal holds</a:t>
            </a:r>
          </a:p>
        </p:txBody>
      </p:sp>
    </p:spTree>
    <p:extLst>
      <p:ext uri="{BB962C8B-B14F-4D97-AF65-F5344CB8AC3E}">
        <p14:creationId xmlns:p14="http://schemas.microsoft.com/office/powerpoint/2010/main" val="784550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Next Request – https://records.metro.net</a:t>
            </a:r>
          </a:p>
        </p:txBody>
      </p:sp>
      <p:pic>
        <p:nvPicPr>
          <p:cNvPr id="4" name="Picture 3"/>
          <p:cNvPicPr>
            <a:picLocks noChangeAspect="1"/>
          </p:cNvPicPr>
          <p:nvPr/>
        </p:nvPicPr>
        <p:blipFill>
          <a:blip r:embed="rId2"/>
          <a:stretch>
            <a:fillRect/>
          </a:stretch>
        </p:blipFill>
        <p:spPr>
          <a:xfrm>
            <a:off x="381000" y="1231074"/>
            <a:ext cx="8493690" cy="3682449"/>
          </a:xfrm>
          <a:prstGeom prst="rect">
            <a:avLst/>
          </a:prstGeom>
        </p:spPr>
      </p:pic>
    </p:spTree>
    <p:extLst>
      <p:ext uri="{BB962C8B-B14F-4D97-AF65-F5344CB8AC3E}">
        <p14:creationId xmlns:p14="http://schemas.microsoft.com/office/powerpoint/2010/main" val="3812771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Next Request – https://records.metro.net</a:t>
            </a:r>
          </a:p>
        </p:txBody>
      </p:sp>
      <p:pic>
        <p:nvPicPr>
          <p:cNvPr id="4" name="Picture 3"/>
          <p:cNvPicPr>
            <a:picLocks noChangeAspect="1"/>
          </p:cNvPicPr>
          <p:nvPr/>
        </p:nvPicPr>
        <p:blipFill>
          <a:blip r:embed="rId2"/>
          <a:stretch>
            <a:fillRect/>
          </a:stretch>
        </p:blipFill>
        <p:spPr>
          <a:xfrm>
            <a:off x="86858" y="925418"/>
            <a:ext cx="8759772" cy="4682168"/>
          </a:xfrm>
          <a:prstGeom prst="rect">
            <a:avLst/>
          </a:prstGeom>
        </p:spPr>
      </p:pic>
    </p:spTree>
    <p:extLst>
      <p:ext uri="{BB962C8B-B14F-4D97-AF65-F5344CB8AC3E}">
        <p14:creationId xmlns:p14="http://schemas.microsoft.com/office/powerpoint/2010/main" val="1614125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1807152"/>
            <a:ext cx="7969426" cy="4141034"/>
          </a:xfrm>
          <a:prstGeom prst="rect">
            <a:avLst/>
          </a:prstGeom>
        </p:spPr>
      </p:pic>
      <p:sp>
        <p:nvSpPr>
          <p:cNvPr id="2" name="Title 1"/>
          <p:cNvSpPr>
            <a:spLocks noGrp="1"/>
          </p:cNvSpPr>
          <p:nvPr>
            <p:ph type="title"/>
          </p:nvPr>
        </p:nvSpPr>
        <p:spPr/>
        <p:txBody>
          <a:bodyPr/>
          <a:lstStyle/>
          <a:p>
            <a:r>
              <a:rPr lang="en-US" sz="3600" dirty="0"/>
              <a:t>Next Request – https://records.metro.net</a:t>
            </a:r>
          </a:p>
        </p:txBody>
      </p:sp>
      <p:sp>
        <p:nvSpPr>
          <p:cNvPr id="3" name="Content Placeholder 2"/>
          <p:cNvSpPr>
            <a:spLocks noGrp="1"/>
          </p:cNvSpPr>
          <p:nvPr>
            <p:ph idx="1"/>
          </p:nvPr>
        </p:nvSpPr>
        <p:spPr>
          <a:xfrm>
            <a:off x="381000" y="1143000"/>
            <a:ext cx="8458200" cy="542581"/>
          </a:xfrm>
        </p:spPr>
        <p:txBody>
          <a:bodyPr/>
          <a:lstStyle/>
          <a:p>
            <a:pPr marL="0" indent="0">
              <a:buNone/>
            </a:pPr>
            <a:r>
              <a:rPr lang="en-US" dirty="0">
                <a:latin typeface="Times New Roman" panose="02020603050405020304" pitchFamily="18" charset="0"/>
                <a:cs typeface="Times New Roman" panose="02020603050405020304" pitchFamily="18" charset="0"/>
              </a:rPr>
              <a:t>Simple Analytics</a:t>
            </a:r>
          </a:p>
        </p:txBody>
      </p:sp>
    </p:spTree>
    <p:extLst>
      <p:ext uri="{BB962C8B-B14F-4D97-AF65-F5344CB8AC3E}">
        <p14:creationId xmlns:p14="http://schemas.microsoft.com/office/powerpoint/2010/main" val="1868484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Relativity – Legal Holds Management</a:t>
            </a:r>
          </a:p>
        </p:txBody>
      </p:sp>
      <p:pic>
        <p:nvPicPr>
          <p:cNvPr id="4" name="Picture 3"/>
          <p:cNvPicPr>
            <a:picLocks noChangeAspect="1"/>
          </p:cNvPicPr>
          <p:nvPr/>
        </p:nvPicPr>
        <p:blipFill>
          <a:blip r:embed="rId2"/>
          <a:stretch>
            <a:fillRect/>
          </a:stretch>
        </p:blipFill>
        <p:spPr>
          <a:xfrm>
            <a:off x="82015" y="1509467"/>
            <a:ext cx="8841648" cy="4515151"/>
          </a:xfrm>
          <a:prstGeom prst="rect">
            <a:avLst/>
          </a:prstGeom>
        </p:spPr>
      </p:pic>
      <p:sp>
        <p:nvSpPr>
          <p:cNvPr id="5" name="Content Placeholder 2"/>
          <p:cNvSpPr>
            <a:spLocks noGrp="1"/>
          </p:cNvSpPr>
          <p:nvPr>
            <p:ph idx="1"/>
          </p:nvPr>
        </p:nvSpPr>
        <p:spPr>
          <a:xfrm>
            <a:off x="82015" y="966886"/>
            <a:ext cx="8458200" cy="542581"/>
          </a:xfrm>
        </p:spPr>
        <p:txBody>
          <a:bodyPr/>
          <a:lstStyle/>
          <a:p>
            <a:pPr marL="0" indent="0">
              <a:buNone/>
            </a:pPr>
            <a:r>
              <a:rPr lang="en-US" dirty="0">
                <a:latin typeface="Times New Roman" panose="02020603050405020304" pitchFamily="18" charset="0"/>
                <a:cs typeface="Times New Roman" panose="02020603050405020304" pitchFamily="18" charset="0"/>
              </a:rPr>
              <a:t>Simple Analytics</a:t>
            </a:r>
          </a:p>
        </p:txBody>
      </p:sp>
    </p:spTree>
    <p:extLst>
      <p:ext uri="{BB962C8B-B14F-4D97-AF65-F5344CB8AC3E}">
        <p14:creationId xmlns:p14="http://schemas.microsoft.com/office/powerpoint/2010/main" val="2898388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Library, Archive &amp; Records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68" y="1039562"/>
            <a:ext cx="2129010" cy="378490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2596" y="1039562"/>
            <a:ext cx="2129009" cy="378490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1382" y="1039562"/>
            <a:ext cx="2129010" cy="378490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2492" y="1039563"/>
            <a:ext cx="2138133" cy="3801125"/>
          </a:xfrm>
          <a:prstGeom prst="rect">
            <a:avLst/>
          </a:prstGeom>
        </p:spPr>
      </p:pic>
      <p:sp>
        <p:nvSpPr>
          <p:cNvPr id="10" name="TextBox 9"/>
          <p:cNvSpPr txBox="1"/>
          <p:nvPr/>
        </p:nvSpPr>
        <p:spPr>
          <a:xfrm>
            <a:off x="162216" y="5025831"/>
            <a:ext cx="2024913" cy="400110"/>
          </a:xfrm>
          <a:prstGeom prst="rect">
            <a:avLst/>
          </a:prstGeom>
          <a:noFill/>
        </p:spPr>
        <p:txBody>
          <a:bodyPr wrap="none" rtlCol="0">
            <a:spAutoFit/>
          </a:bodyPr>
          <a:lstStyle/>
          <a:p>
            <a:r>
              <a:rPr lang="en-US" sz="2000" dirty="0"/>
              <a:t>15</a:t>
            </a:r>
            <a:r>
              <a:rPr lang="en-US" sz="2000" baseline="30000" dirty="0"/>
              <a:t>th</a:t>
            </a:r>
            <a:r>
              <a:rPr lang="en-US" sz="2000" dirty="0"/>
              <a:t> Floor Library</a:t>
            </a:r>
          </a:p>
        </p:txBody>
      </p:sp>
      <p:sp>
        <p:nvSpPr>
          <p:cNvPr id="11" name="TextBox 10"/>
          <p:cNvSpPr txBox="1"/>
          <p:nvPr/>
        </p:nvSpPr>
        <p:spPr>
          <a:xfrm>
            <a:off x="2401661" y="5025831"/>
            <a:ext cx="2068451" cy="400110"/>
          </a:xfrm>
          <a:prstGeom prst="rect">
            <a:avLst/>
          </a:prstGeom>
          <a:noFill/>
        </p:spPr>
        <p:txBody>
          <a:bodyPr wrap="none" rtlCol="0">
            <a:spAutoFit/>
          </a:bodyPr>
          <a:lstStyle/>
          <a:p>
            <a:r>
              <a:rPr lang="en-US" sz="2000" dirty="0"/>
              <a:t>15</a:t>
            </a:r>
            <a:r>
              <a:rPr lang="en-US" sz="2000" baseline="30000" dirty="0"/>
              <a:t>th</a:t>
            </a:r>
            <a:r>
              <a:rPr lang="en-US" sz="2000" dirty="0"/>
              <a:t> Floor Archive</a:t>
            </a:r>
          </a:p>
        </p:txBody>
      </p:sp>
      <p:sp>
        <p:nvSpPr>
          <p:cNvPr id="12" name="TextBox 11"/>
          <p:cNvSpPr txBox="1"/>
          <p:nvPr/>
        </p:nvSpPr>
        <p:spPr>
          <a:xfrm>
            <a:off x="5010053" y="5025831"/>
            <a:ext cx="1374094" cy="400110"/>
          </a:xfrm>
          <a:prstGeom prst="rect">
            <a:avLst/>
          </a:prstGeom>
          <a:noFill/>
        </p:spPr>
        <p:txBody>
          <a:bodyPr wrap="none" rtlCol="0">
            <a:spAutoFit/>
          </a:bodyPr>
          <a:lstStyle/>
          <a:p>
            <a:r>
              <a:rPr lang="en-US" sz="2000" dirty="0"/>
              <a:t>Plaza RMC</a:t>
            </a:r>
          </a:p>
        </p:txBody>
      </p:sp>
      <p:sp>
        <p:nvSpPr>
          <p:cNvPr id="13" name="TextBox 12"/>
          <p:cNvSpPr txBox="1"/>
          <p:nvPr/>
        </p:nvSpPr>
        <p:spPr>
          <a:xfrm>
            <a:off x="7333897" y="5020456"/>
            <a:ext cx="1175322" cy="400110"/>
          </a:xfrm>
          <a:prstGeom prst="rect">
            <a:avLst/>
          </a:prstGeom>
          <a:noFill/>
        </p:spPr>
        <p:txBody>
          <a:bodyPr wrap="none" rtlCol="0">
            <a:spAutoFit/>
          </a:bodyPr>
          <a:lstStyle/>
          <a:p>
            <a:r>
              <a:rPr lang="en-US" sz="2000" dirty="0"/>
              <a:t>P-1 RMC</a:t>
            </a:r>
          </a:p>
        </p:txBody>
      </p:sp>
    </p:spTree>
    <p:extLst>
      <p:ext uri="{BB962C8B-B14F-4D97-AF65-F5344CB8AC3E}">
        <p14:creationId xmlns:p14="http://schemas.microsoft.com/office/powerpoint/2010/main" val="3728425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Digitizing paper records</a:t>
            </a:r>
          </a:p>
        </p:txBody>
      </p:sp>
      <p:sp>
        <p:nvSpPr>
          <p:cNvPr id="3" name="Content Placeholder 2"/>
          <p:cNvSpPr>
            <a:spLocks noGrp="1"/>
          </p:cNvSpPr>
          <p:nvPr>
            <p:ph idx="1"/>
          </p:nvPr>
        </p:nvSpPr>
        <p:spPr>
          <a:xfrm>
            <a:off x="381000" y="1755476"/>
            <a:ext cx="8458200" cy="4724400"/>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Metro continues to create voluminous paper “final” records, largely due to a lack of an electronic approval/signature standard and process. Quickly improving post pandemic.</a:t>
            </a:r>
          </a:p>
          <a:p>
            <a:r>
              <a:rPr lang="en-US" sz="1800" dirty="0">
                <a:latin typeface="Verdana" panose="020B0604030504040204" pitchFamily="34" charset="0"/>
                <a:ea typeface="Verdana" panose="020B0604030504040204" pitchFamily="34" charset="0"/>
                <a:cs typeface="Times New Roman" panose="02020603050405020304" pitchFamily="18" charset="0"/>
              </a:rPr>
              <a:t>Scanning &amp; Indexing 200k-300k pages annually</a:t>
            </a:r>
          </a:p>
          <a:p>
            <a:r>
              <a:rPr lang="en-US" sz="1800" dirty="0">
                <a:latin typeface="Verdana" panose="020B0604030504040204" pitchFamily="34" charset="0"/>
                <a:ea typeface="Verdana" panose="020B0604030504040204" pitchFamily="34" charset="0"/>
                <a:cs typeface="Times New Roman" panose="02020603050405020304" pitchFamily="18" charset="0"/>
              </a:rPr>
              <a:t>Storing in Oracle Universal Records Manager</a:t>
            </a:r>
          </a:p>
          <a:p>
            <a:r>
              <a:rPr lang="en-US" sz="1800" dirty="0">
                <a:latin typeface="Verdana" panose="020B0604030504040204" pitchFamily="34" charset="0"/>
                <a:ea typeface="Verdana" panose="020B0604030504040204" pitchFamily="34" charset="0"/>
                <a:cs typeface="Times New Roman" panose="02020603050405020304" pitchFamily="18" charset="0"/>
              </a:rPr>
              <a:t>New Federated Search by Fishbowl Solutions leverages our </a:t>
            </a:r>
            <a:r>
              <a:rPr lang="en-US" sz="1800" dirty="0" err="1">
                <a:latin typeface="Verdana" panose="020B0604030504040204" pitchFamily="34" charset="0"/>
                <a:ea typeface="Verdana" panose="020B0604030504040204" pitchFamily="34" charset="0"/>
                <a:cs typeface="Times New Roman" panose="02020603050405020304" pitchFamily="18" charset="0"/>
              </a:rPr>
              <a:t>Mindbreeze</a:t>
            </a:r>
            <a:r>
              <a:rPr lang="en-US" sz="1800" dirty="0">
                <a:latin typeface="Verdana" panose="020B0604030504040204" pitchFamily="34" charset="0"/>
                <a:ea typeface="Verdana" panose="020B0604030504040204" pitchFamily="34" charset="0"/>
                <a:cs typeface="Times New Roman" panose="02020603050405020304" pitchFamily="18" charset="0"/>
              </a:rPr>
              <a:t> Search Appliance and additional records repositories to make searching easier.</a:t>
            </a:r>
          </a:p>
        </p:txBody>
      </p:sp>
    </p:spTree>
    <p:extLst>
      <p:ext uri="{BB962C8B-B14F-4D97-AF65-F5344CB8AC3E}">
        <p14:creationId xmlns:p14="http://schemas.microsoft.com/office/powerpoint/2010/main" val="3951428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Records Management – Scan versus Store</a:t>
            </a:r>
          </a:p>
        </p:txBody>
      </p:sp>
      <p:sp>
        <p:nvSpPr>
          <p:cNvPr id="3" name="Content Placeholder 2"/>
          <p:cNvSpPr>
            <a:spLocks noGrp="1"/>
          </p:cNvSpPr>
          <p:nvPr>
            <p:ph idx="1"/>
          </p:nvPr>
        </p:nvSpPr>
        <p:spPr>
          <a:xfrm>
            <a:off x="290111" y="1322804"/>
            <a:ext cx="8563778" cy="4724400"/>
          </a:xfrm>
        </p:spPr>
        <p:txBody>
          <a:bodyPr/>
          <a:lstStyle/>
          <a:p>
            <a:pPr marL="0" indent="0">
              <a:buNone/>
            </a:pPr>
            <a:r>
              <a:rPr lang="en-US" sz="1800" dirty="0">
                <a:latin typeface="Verdana" panose="020B0604030504040204" pitchFamily="34" charset="0"/>
                <a:ea typeface="Verdana" panose="020B0604030504040204" pitchFamily="34" charset="0"/>
                <a:cs typeface="Times New Roman" panose="02020603050405020304" pitchFamily="18" charset="0"/>
              </a:rPr>
              <a:t>ROI - Storing paper costs $0.15 cents per box of 2,500 pages per month at Iron Mountain or $1.80 annually per box.</a:t>
            </a:r>
          </a:p>
          <a:p>
            <a:r>
              <a:rPr lang="en-US" sz="1800" dirty="0">
                <a:latin typeface="Verdana" panose="020B0604030504040204" pitchFamily="34" charset="0"/>
                <a:ea typeface="Verdana" panose="020B0604030504040204" pitchFamily="34" charset="0"/>
                <a:cs typeface="Times New Roman" panose="02020603050405020304" pitchFamily="18" charset="0"/>
              </a:rPr>
              <a:t>Iron Mountain Paper Storage: Example - Ethics Form 700 Statement of Economic Interests - about 2,500 pages created annually, or 1 box. 7 year retention = $12.60.  </a:t>
            </a:r>
          </a:p>
          <a:p>
            <a:r>
              <a:rPr lang="en-US" sz="1800" dirty="0">
                <a:latin typeface="Verdana" panose="020B0604030504040204" pitchFamily="34" charset="0"/>
                <a:ea typeface="Verdana" panose="020B0604030504040204" pitchFamily="34" charset="0"/>
                <a:cs typeface="Times New Roman" panose="02020603050405020304" pitchFamily="18" charset="0"/>
              </a:rPr>
              <a:t>But - Round Trip for a box from/to Iron Mountain is about $20 each time and requires manual searching of box contents.</a:t>
            </a:r>
          </a:p>
          <a:p>
            <a:r>
              <a:rPr lang="en-US" sz="1800" dirty="0">
                <a:latin typeface="Verdana" panose="020B0604030504040204" pitchFamily="34" charset="0"/>
                <a:ea typeface="Verdana" panose="020B0604030504040204" pitchFamily="34" charset="0"/>
                <a:cs typeface="Times New Roman" panose="02020603050405020304" pitchFamily="18" charset="0"/>
              </a:rPr>
              <a:t>Scanning costs: Labor + overhead for prep, scan, &amp; quality control; software licenses for scanning and database; + hardware. ROI is low for short lifespan docs, EXCEPT for retrieval and access costs.</a:t>
            </a:r>
          </a:p>
          <a:p>
            <a:r>
              <a:rPr lang="en-US" sz="1800" dirty="0">
                <a:latin typeface="Verdana" panose="020B0604030504040204" pitchFamily="34" charset="0"/>
                <a:ea typeface="Verdana" panose="020B0604030504040204" pitchFamily="34" charset="0"/>
                <a:cs typeface="Times New Roman" panose="02020603050405020304" pitchFamily="18" charset="0"/>
              </a:rPr>
              <a:t>Electronic/Scanned Records with either a high research/retrieval value, or a very long retention period (over 20-30 years) improves ROI.  </a:t>
            </a:r>
          </a:p>
        </p:txBody>
      </p:sp>
    </p:spTree>
    <p:extLst>
      <p:ext uri="{BB962C8B-B14F-4D97-AF65-F5344CB8AC3E}">
        <p14:creationId xmlns:p14="http://schemas.microsoft.com/office/powerpoint/2010/main" val="3013689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Electronic Records Management</a:t>
            </a:r>
          </a:p>
        </p:txBody>
      </p:sp>
      <p:sp>
        <p:nvSpPr>
          <p:cNvPr id="3" name="Content Placeholder 2"/>
          <p:cNvSpPr>
            <a:spLocks noGrp="1"/>
          </p:cNvSpPr>
          <p:nvPr>
            <p:ph idx="1"/>
          </p:nvPr>
        </p:nvSpPr>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Beginning to </a:t>
            </a:r>
            <a:r>
              <a:rPr lang="en-US" sz="1800" u="sng" dirty="0">
                <a:latin typeface="Verdana" panose="020B0604030504040204" pitchFamily="34" charset="0"/>
                <a:ea typeface="Verdana" panose="020B0604030504040204" pitchFamily="34" charset="0"/>
                <a:cs typeface="Times New Roman" panose="02020603050405020304" pitchFamily="18" charset="0"/>
              </a:rPr>
              <a:t>manage</a:t>
            </a:r>
            <a:r>
              <a:rPr lang="en-US" sz="1800" dirty="0">
                <a:latin typeface="Verdana" panose="020B0604030504040204" pitchFamily="34" charset="0"/>
                <a:ea typeface="Verdana" panose="020B0604030504040204" pitchFamily="34" charset="0"/>
                <a:cs typeface="Times New Roman" panose="02020603050405020304" pitchFamily="18" charset="0"/>
              </a:rPr>
              <a:t> born digital records</a:t>
            </a:r>
          </a:p>
          <a:p>
            <a:pPr marL="392113" lvl="1" indent="0">
              <a:buNone/>
            </a:pPr>
            <a:r>
              <a:rPr lang="en-US" sz="1800" b="1" u="sng" dirty="0">
                <a:latin typeface="Verdana" panose="020B0604030504040204" pitchFamily="34" charset="0"/>
                <a:ea typeface="Verdana" panose="020B0604030504040204" pitchFamily="34" charset="0"/>
                <a:cs typeface="Times New Roman" panose="02020603050405020304" pitchFamily="18" charset="0"/>
              </a:rPr>
              <a:t>Information Governance</a:t>
            </a:r>
            <a:r>
              <a:rPr lang="en-US" sz="1800" dirty="0">
                <a:latin typeface="Verdana" panose="020B0604030504040204" pitchFamily="34" charset="0"/>
                <a:ea typeface="Verdana" panose="020B0604030504040204" pitchFamily="34" charset="0"/>
                <a:cs typeface="Times New Roman" panose="02020603050405020304" pitchFamily="18" charset="0"/>
              </a:rPr>
              <a:t> is the set of multi-disciplinary structures, policies, procedures, processes and controls implemented to manage information at an enterprise level, supporting an organization's immediate and future regulatory, legal, risk, environmental and operational requirements. Information governance should determine the balance point between two potentially divergent organizational goals: extracting value from information and reducing the potential risk of information.</a:t>
            </a:r>
          </a:p>
          <a:p>
            <a:pPr lvl="1"/>
            <a:r>
              <a:rPr lang="en-US" sz="1800" dirty="0">
                <a:latin typeface="Verdana" panose="020B0604030504040204" pitchFamily="34" charset="0"/>
                <a:ea typeface="Verdana" panose="020B0604030504040204" pitchFamily="34" charset="0"/>
                <a:cs typeface="Times New Roman" panose="02020603050405020304" pitchFamily="18" charset="0"/>
              </a:rPr>
              <a:t>Regulations and Policies</a:t>
            </a:r>
          </a:p>
        </p:txBody>
      </p:sp>
      <p:sp>
        <p:nvSpPr>
          <p:cNvPr id="4" name="Content Placeholder 2"/>
          <p:cNvSpPr txBox="1">
            <a:spLocks/>
          </p:cNvSpPr>
          <p:nvPr/>
        </p:nvSpPr>
        <p:spPr bwMode="auto">
          <a:xfrm>
            <a:off x="904972" y="4180165"/>
            <a:ext cx="7934228" cy="179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2" anchor="t" anchorCtr="0" compatLnSpc="1">
            <a:prstTxWarp prst="textNoShape">
              <a:avLst/>
            </a:prstTxWarp>
            <a:noAutofit/>
          </a:bodyPr>
          <a:lstStyle>
            <a:lvl1pPr marL="295275" indent="-295275" algn="l" defTabSz="787400" rtl="0" eaLnBrk="0" fontAlgn="base" hangingPunct="0">
              <a:spcBef>
                <a:spcPct val="20000"/>
              </a:spcBef>
              <a:spcAft>
                <a:spcPct val="0"/>
              </a:spcAft>
              <a:buChar char="•"/>
              <a:defRPr sz="3200">
                <a:solidFill>
                  <a:schemeClr val="tx1"/>
                </a:solidFill>
                <a:latin typeface="ScalaSans-Regular" pitchFamily="50" charset="0"/>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ScalaSans-Regular" pitchFamily="50" charset="0"/>
              </a:defRPr>
            </a:lvl2pPr>
            <a:lvl3pPr marL="982663" indent="-195263" algn="l" defTabSz="787400" rtl="0" eaLnBrk="0" fontAlgn="base" hangingPunct="0">
              <a:spcBef>
                <a:spcPct val="20000"/>
              </a:spcBef>
              <a:spcAft>
                <a:spcPct val="0"/>
              </a:spcAft>
              <a:buChar char="•"/>
              <a:defRPr sz="2400">
                <a:solidFill>
                  <a:schemeClr val="tx1"/>
                </a:solidFill>
                <a:latin typeface="ScalaSans-Regular" pitchFamily="50" charset="0"/>
              </a:defRPr>
            </a:lvl3pPr>
            <a:lvl4pPr marL="1377950" indent="-198438" algn="l" defTabSz="787400" rtl="0" eaLnBrk="0" fontAlgn="base" hangingPunct="0">
              <a:spcBef>
                <a:spcPct val="20000"/>
              </a:spcBef>
              <a:spcAft>
                <a:spcPct val="0"/>
              </a:spcAft>
              <a:buChar char="–"/>
              <a:defRPr sz="2000">
                <a:solidFill>
                  <a:schemeClr val="tx1"/>
                </a:solidFill>
                <a:latin typeface="ScalaSans-Regular" pitchFamily="50" charset="0"/>
              </a:defRPr>
            </a:lvl4pPr>
            <a:lvl5pPr marL="1770063" indent="-196850" algn="l" defTabSz="787400" rtl="0" eaLnBrk="0" fontAlgn="base" hangingPunct="0">
              <a:spcBef>
                <a:spcPct val="20000"/>
              </a:spcBef>
              <a:spcAft>
                <a:spcPct val="0"/>
              </a:spcAft>
              <a:buChar char="»"/>
              <a:defRPr sz="1600">
                <a:solidFill>
                  <a:schemeClr val="tx1"/>
                </a:solidFill>
                <a:latin typeface="ScalaSans-Regular" pitchFamily="50" charset="0"/>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a:lstStyle>
          <a:p>
            <a:pPr marL="227013" lvl="2">
              <a:buFont typeface="Courier New" panose="02070309020205020404" pitchFamily="49" charset="0"/>
              <a:buChar char="o"/>
            </a:pPr>
            <a:r>
              <a:rPr lang="fr-FR" sz="1800" kern="0" dirty="0">
                <a:latin typeface="Verdana" panose="020B0604030504040204" pitchFamily="34" charset="0"/>
                <a:ea typeface="Verdana" panose="020B0604030504040204" pitchFamily="34" charset="0"/>
                <a:cs typeface="Times New Roman" panose="02020603050405020304" pitchFamily="18" charset="0"/>
              </a:rPr>
              <a:t>Ralph M. Brown </a:t>
            </a:r>
            <a:r>
              <a:rPr lang="fr-FR" sz="1800" kern="0" dirty="0" err="1">
                <a:latin typeface="Verdana" panose="020B0604030504040204" pitchFamily="34" charset="0"/>
                <a:ea typeface="Verdana" panose="020B0604030504040204" pitchFamily="34" charset="0"/>
                <a:cs typeface="Times New Roman" panose="02020603050405020304" pitchFamily="18" charset="0"/>
              </a:rPr>
              <a:t>Act</a:t>
            </a:r>
            <a:r>
              <a:rPr lang="fr-FR" sz="1800" kern="0" dirty="0">
                <a:latin typeface="Verdana" panose="020B0604030504040204" pitchFamily="34" charset="0"/>
                <a:ea typeface="Verdana" panose="020B0604030504040204" pitchFamily="34" charset="0"/>
                <a:cs typeface="Times New Roman" panose="02020603050405020304" pitchFamily="18" charset="0"/>
              </a:rPr>
              <a:t> (</a:t>
            </a:r>
            <a:r>
              <a:rPr lang="fr-FR" sz="1800" kern="0" dirty="0" err="1">
                <a:latin typeface="Verdana" panose="020B0604030504040204" pitchFamily="34" charset="0"/>
                <a:ea typeface="Verdana" panose="020B0604030504040204" pitchFamily="34" charset="0"/>
                <a:cs typeface="Times New Roman" panose="02020603050405020304" pitchFamily="18" charset="0"/>
              </a:rPr>
              <a:t>California</a:t>
            </a:r>
            <a:r>
              <a:rPr lang="fr-FR" sz="1800" kern="0" dirty="0">
                <a:latin typeface="Verdana" panose="020B0604030504040204" pitchFamily="34" charset="0"/>
                <a:ea typeface="Verdana" panose="020B0604030504040204" pitchFamily="34" charset="0"/>
                <a:cs typeface="Times New Roman" panose="02020603050405020304" pitchFamily="18" charset="0"/>
              </a:rPr>
              <a:t> </a:t>
            </a:r>
            <a:r>
              <a:rPr lang="fr-FR" sz="1800" kern="0" dirty="0" err="1">
                <a:latin typeface="Verdana" panose="020B0604030504040204" pitchFamily="34" charset="0"/>
                <a:ea typeface="Verdana" panose="020B0604030504040204" pitchFamily="34" charset="0"/>
                <a:cs typeface="Times New Roman" panose="02020603050405020304" pitchFamily="18" charset="0"/>
              </a:rPr>
              <a:t>Government</a:t>
            </a:r>
            <a:r>
              <a:rPr lang="fr-FR" sz="1800" kern="0" dirty="0">
                <a:latin typeface="Verdana" panose="020B0604030504040204" pitchFamily="34" charset="0"/>
                <a:ea typeface="Verdana" panose="020B0604030504040204" pitchFamily="34" charset="0"/>
                <a:cs typeface="Times New Roman" panose="02020603050405020304" pitchFamily="18" charset="0"/>
              </a:rPr>
              <a:t> Code 54950)</a:t>
            </a:r>
          </a:p>
          <a:p>
            <a:pPr marL="227013" lvl="2">
              <a:buFont typeface="Courier New" panose="02070309020205020404" pitchFamily="49" charset="0"/>
              <a:buChar char="o"/>
            </a:pPr>
            <a:r>
              <a:rPr lang="fr-FR" sz="1800" kern="0" dirty="0" err="1">
                <a:latin typeface="Verdana" panose="020B0604030504040204" pitchFamily="34" charset="0"/>
                <a:ea typeface="Verdana" panose="020B0604030504040204" pitchFamily="34" charset="0"/>
                <a:cs typeface="Times New Roman" panose="02020603050405020304" pitchFamily="18" charset="0"/>
              </a:rPr>
              <a:t>California</a:t>
            </a:r>
            <a:r>
              <a:rPr lang="fr-FR" sz="1800" kern="0" dirty="0">
                <a:latin typeface="Verdana" panose="020B0604030504040204" pitchFamily="34" charset="0"/>
                <a:ea typeface="Verdana" panose="020B0604030504040204" pitchFamily="34" charset="0"/>
                <a:cs typeface="Times New Roman" panose="02020603050405020304" pitchFamily="18" charset="0"/>
              </a:rPr>
              <a:t> Public Records </a:t>
            </a:r>
            <a:r>
              <a:rPr lang="fr-FR" sz="1800" kern="0" dirty="0" err="1">
                <a:latin typeface="Verdana" panose="020B0604030504040204" pitchFamily="34" charset="0"/>
                <a:ea typeface="Verdana" panose="020B0604030504040204" pitchFamily="34" charset="0"/>
                <a:cs typeface="Times New Roman" panose="02020603050405020304" pitchFamily="18" charset="0"/>
              </a:rPr>
              <a:t>Act</a:t>
            </a:r>
            <a:r>
              <a:rPr lang="fr-FR" sz="1800" kern="0" dirty="0">
                <a:latin typeface="Verdana" panose="020B0604030504040204" pitchFamily="34" charset="0"/>
                <a:ea typeface="Verdana" panose="020B0604030504040204" pitchFamily="34" charset="0"/>
                <a:cs typeface="Times New Roman" panose="02020603050405020304" pitchFamily="18" charset="0"/>
              </a:rPr>
              <a:t> (</a:t>
            </a:r>
            <a:r>
              <a:rPr lang="fr-FR" sz="1800" kern="0" dirty="0" err="1">
                <a:latin typeface="Verdana" panose="020B0604030504040204" pitchFamily="34" charset="0"/>
                <a:ea typeface="Verdana" panose="020B0604030504040204" pitchFamily="34" charset="0"/>
                <a:cs typeface="Times New Roman" panose="02020603050405020304" pitchFamily="18" charset="0"/>
              </a:rPr>
              <a:t>Government</a:t>
            </a:r>
            <a:r>
              <a:rPr lang="fr-FR" sz="1800" kern="0" dirty="0">
                <a:latin typeface="Verdana" panose="020B0604030504040204" pitchFamily="34" charset="0"/>
                <a:ea typeface="Verdana" panose="020B0604030504040204" pitchFamily="34" charset="0"/>
                <a:cs typeface="Times New Roman" panose="02020603050405020304" pitchFamily="18" charset="0"/>
              </a:rPr>
              <a:t> Code Section 6250-6270)</a:t>
            </a:r>
          </a:p>
          <a:p>
            <a:pPr marL="227013" lvl="2">
              <a:buFont typeface="Courier New" panose="02070309020205020404" pitchFamily="49" charset="0"/>
              <a:buChar char="o"/>
            </a:pPr>
            <a:r>
              <a:rPr lang="fr-FR" sz="1800" kern="0" dirty="0" err="1">
                <a:latin typeface="Verdana" panose="020B0604030504040204" pitchFamily="34" charset="0"/>
                <a:ea typeface="Verdana" panose="020B0604030504040204" pitchFamily="34" charset="0"/>
                <a:cs typeface="Times New Roman" panose="02020603050405020304" pitchFamily="18" charset="0"/>
              </a:rPr>
              <a:t>California</a:t>
            </a:r>
            <a:r>
              <a:rPr lang="fr-FR" sz="1800" kern="0" dirty="0">
                <a:latin typeface="Verdana" panose="020B0604030504040204" pitchFamily="34" charset="0"/>
                <a:ea typeface="Verdana" panose="020B0604030504040204" pitchFamily="34" charset="0"/>
                <a:cs typeface="Times New Roman" panose="02020603050405020304" pitchFamily="18" charset="0"/>
              </a:rPr>
              <a:t> </a:t>
            </a:r>
            <a:r>
              <a:rPr lang="fr-FR" sz="1800" kern="0" dirty="0" err="1">
                <a:latin typeface="Verdana" panose="020B0604030504040204" pitchFamily="34" charset="0"/>
                <a:ea typeface="Verdana" panose="020B0604030504040204" pitchFamily="34" charset="0"/>
                <a:cs typeface="Times New Roman" panose="02020603050405020304" pitchFamily="18" charset="0"/>
              </a:rPr>
              <a:t>E-Discovery</a:t>
            </a:r>
            <a:r>
              <a:rPr lang="fr-FR" sz="1800" kern="0" dirty="0">
                <a:latin typeface="Verdana" panose="020B0604030504040204" pitchFamily="34" charset="0"/>
                <a:ea typeface="Verdana" panose="020B0604030504040204" pitchFamily="34" charset="0"/>
                <a:cs typeface="Times New Roman" panose="02020603050405020304" pitchFamily="18" charset="0"/>
              </a:rPr>
              <a:t> </a:t>
            </a:r>
            <a:r>
              <a:rPr lang="fr-FR" sz="1800" kern="0" dirty="0" err="1">
                <a:latin typeface="Verdana" panose="020B0604030504040204" pitchFamily="34" charset="0"/>
                <a:ea typeface="Verdana" panose="020B0604030504040204" pitchFamily="34" charset="0"/>
                <a:cs typeface="Times New Roman" panose="02020603050405020304" pitchFamily="18" charset="0"/>
              </a:rPr>
              <a:t>Act</a:t>
            </a:r>
            <a:r>
              <a:rPr lang="fr-FR" sz="1800" kern="0" dirty="0">
                <a:latin typeface="Verdana" panose="020B0604030504040204" pitchFamily="34" charset="0"/>
                <a:ea typeface="Verdana" panose="020B0604030504040204" pitchFamily="34" charset="0"/>
                <a:cs typeface="Times New Roman" panose="02020603050405020304" pitchFamily="18" charset="0"/>
              </a:rPr>
              <a:t> (AB5)</a:t>
            </a:r>
          </a:p>
          <a:p>
            <a:pPr marL="227013" lvl="2">
              <a:buFont typeface="Courier New" panose="02070309020205020404" pitchFamily="49" charset="0"/>
              <a:buChar char="o"/>
            </a:pPr>
            <a:r>
              <a:rPr lang="fr-FR" sz="1800" kern="0" dirty="0" err="1">
                <a:latin typeface="Verdana" panose="020B0604030504040204" pitchFamily="34" charset="0"/>
                <a:ea typeface="Verdana" panose="020B0604030504040204" pitchFamily="34" charset="0"/>
                <a:cs typeface="Times New Roman" panose="02020603050405020304" pitchFamily="18" charset="0"/>
              </a:rPr>
              <a:t>Senate</a:t>
            </a:r>
            <a:r>
              <a:rPr lang="fr-FR" sz="1800" kern="0" dirty="0">
                <a:latin typeface="Verdana" panose="020B0604030504040204" pitchFamily="34" charset="0"/>
                <a:ea typeface="Verdana" panose="020B0604030504040204" pitchFamily="34" charset="0"/>
                <a:cs typeface="Times New Roman" panose="02020603050405020304" pitchFamily="18" charset="0"/>
              </a:rPr>
              <a:t> Bill 272, </a:t>
            </a:r>
            <a:r>
              <a:rPr lang="fr-FR" sz="1800" kern="0" dirty="0" err="1">
                <a:latin typeface="Verdana" panose="020B0604030504040204" pitchFamily="34" charset="0"/>
                <a:ea typeface="Verdana" panose="020B0604030504040204" pitchFamily="34" charset="0"/>
                <a:cs typeface="Times New Roman" panose="02020603050405020304" pitchFamily="18" charset="0"/>
              </a:rPr>
              <a:t>Chapter</a:t>
            </a:r>
            <a:r>
              <a:rPr lang="fr-FR" sz="1800" kern="0" dirty="0">
                <a:latin typeface="Verdana" panose="020B0604030504040204" pitchFamily="34" charset="0"/>
                <a:ea typeface="Verdana" panose="020B0604030504040204" pitchFamily="34" charset="0"/>
                <a:cs typeface="Times New Roman" panose="02020603050405020304" pitchFamily="18" charset="0"/>
              </a:rPr>
              <a:t> 795 (</a:t>
            </a:r>
            <a:r>
              <a:rPr lang="fr-FR" sz="1800" kern="0" dirty="0" err="1">
                <a:latin typeface="Verdana" panose="020B0604030504040204" pitchFamily="34" charset="0"/>
                <a:ea typeface="Verdana" panose="020B0604030504040204" pitchFamily="34" charset="0"/>
                <a:cs typeface="Times New Roman" panose="02020603050405020304" pitchFamily="18" charset="0"/>
              </a:rPr>
              <a:t>Government</a:t>
            </a:r>
            <a:r>
              <a:rPr lang="fr-FR" sz="1800" kern="0" dirty="0">
                <a:latin typeface="Verdana" panose="020B0604030504040204" pitchFamily="34" charset="0"/>
                <a:ea typeface="Verdana" panose="020B0604030504040204" pitchFamily="34" charset="0"/>
                <a:cs typeface="Times New Roman" panose="02020603050405020304" pitchFamily="18" charset="0"/>
              </a:rPr>
              <a:t> Code Section 6270.5)</a:t>
            </a:r>
          </a:p>
          <a:p>
            <a:pPr marL="227013" lvl="2">
              <a:buFont typeface="Courier New" panose="02070309020205020404" pitchFamily="49" charset="0"/>
              <a:buChar char="o"/>
            </a:pPr>
            <a:r>
              <a:rPr lang="fr-FR" sz="1800" kern="0" dirty="0">
                <a:latin typeface="Verdana" panose="020B0604030504040204" pitchFamily="34" charset="0"/>
                <a:ea typeface="Verdana" panose="020B0604030504040204" pitchFamily="34" charset="0"/>
                <a:cs typeface="Times New Roman" panose="02020603050405020304" pitchFamily="18" charset="0"/>
              </a:rPr>
              <a:t>Metro </a:t>
            </a:r>
            <a:r>
              <a:rPr lang="fr-FR" sz="1800" kern="0" dirty="0" err="1">
                <a:latin typeface="Verdana" panose="020B0604030504040204" pitchFamily="34" charset="0"/>
                <a:ea typeface="Verdana" panose="020B0604030504040204" pitchFamily="34" charset="0"/>
                <a:cs typeface="Times New Roman" panose="02020603050405020304" pitchFamily="18" charset="0"/>
              </a:rPr>
              <a:t>Legal</a:t>
            </a:r>
            <a:r>
              <a:rPr lang="fr-FR" sz="1800" kern="0" dirty="0">
                <a:latin typeface="Verdana" panose="020B0604030504040204" pitchFamily="34" charset="0"/>
                <a:ea typeface="Verdana" panose="020B0604030504040204" pitchFamily="34" charset="0"/>
                <a:cs typeface="Times New Roman" panose="02020603050405020304" pitchFamily="18" charset="0"/>
              </a:rPr>
              <a:t> </a:t>
            </a:r>
            <a:r>
              <a:rPr lang="fr-FR" sz="1800" kern="0" dirty="0" err="1">
                <a:latin typeface="Verdana" panose="020B0604030504040204" pitchFamily="34" charset="0"/>
                <a:ea typeface="Verdana" panose="020B0604030504040204" pitchFamily="34" charset="0"/>
                <a:cs typeface="Times New Roman" panose="02020603050405020304" pitchFamily="18" charset="0"/>
              </a:rPr>
              <a:t>Hold</a:t>
            </a:r>
            <a:r>
              <a:rPr lang="fr-FR" sz="1800" kern="0" dirty="0">
                <a:latin typeface="Verdana" panose="020B0604030504040204" pitchFamily="34" charset="0"/>
                <a:ea typeface="Verdana" panose="020B0604030504040204" pitchFamily="34" charset="0"/>
                <a:cs typeface="Times New Roman" panose="02020603050405020304" pitchFamily="18" charset="0"/>
              </a:rPr>
              <a:t> Policy (GEN 56)</a:t>
            </a:r>
          </a:p>
          <a:p>
            <a:pPr marL="227013" lvl="2">
              <a:buFont typeface="Courier New" panose="02070309020205020404" pitchFamily="49" charset="0"/>
              <a:buChar char="o"/>
            </a:pPr>
            <a:r>
              <a:rPr lang="fr-FR" sz="1800" kern="0" dirty="0">
                <a:latin typeface="Verdana" panose="020B0604030504040204" pitchFamily="34" charset="0"/>
                <a:ea typeface="Verdana" panose="020B0604030504040204" pitchFamily="34" charset="0"/>
                <a:cs typeface="Times New Roman" panose="02020603050405020304" pitchFamily="18" charset="0"/>
              </a:rPr>
              <a:t>Metro Records Management Policy (GEN 8)</a:t>
            </a:r>
          </a:p>
        </p:txBody>
      </p:sp>
    </p:spTree>
    <p:extLst>
      <p:ext uri="{BB962C8B-B14F-4D97-AF65-F5344CB8AC3E}">
        <p14:creationId xmlns:p14="http://schemas.microsoft.com/office/powerpoint/2010/main" val="581361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Electronic Records Management</a:t>
            </a:r>
          </a:p>
        </p:txBody>
      </p:sp>
      <p:sp>
        <p:nvSpPr>
          <p:cNvPr id="3" name="Content Placeholder 2"/>
          <p:cNvSpPr>
            <a:spLocks noGrp="1"/>
          </p:cNvSpPr>
          <p:nvPr>
            <p:ph idx="1"/>
          </p:nvPr>
        </p:nvSpPr>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Digital records (continued)</a:t>
            </a:r>
          </a:p>
          <a:p>
            <a:pPr lvl="1"/>
            <a:r>
              <a:rPr lang="en-US" sz="1800" dirty="0">
                <a:latin typeface="Verdana" panose="020B0604030504040204" pitchFamily="34" charset="0"/>
                <a:ea typeface="Verdana" panose="020B0604030504040204" pitchFamily="34" charset="0"/>
                <a:cs typeface="Times New Roman" panose="02020603050405020304" pitchFamily="18" charset="0"/>
              </a:rPr>
              <a:t>Board Meeting records:</a:t>
            </a:r>
            <a:br>
              <a:rPr lang="en-US" sz="1800" dirty="0">
                <a:latin typeface="Verdana" panose="020B0604030504040204" pitchFamily="34" charset="0"/>
                <a:ea typeface="Verdana" panose="020B0604030504040204" pitchFamily="34" charset="0"/>
                <a:cs typeface="Times New Roman" panose="02020603050405020304" pitchFamily="18" charset="0"/>
              </a:rPr>
            </a:br>
            <a:r>
              <a:rPr lang="en-US" sz="1800" i="1" dirty="0">
                <a:latin typeface="Verdana" panose="020B0604030504040204" pitchFamily="34" charset="0"/>
                <a:ea typeface="Verdana" panose="020B0604030504040204" pitchFamily="34" charset="0"/>
                <a:cs typeface="Times New Roman" panose="02020603050405020304" pitchFamily="18" charset="0"/>
              </a:rPr>
              <a:t>Granicus, Legistar, Councilmatic</a:t>
            </a:r>
            <a:r>
              <a:rPr lang="en-US" sz="1800" dirty="0">
                <a:latin typeface="Verdana" panose="020B0604030504040204" pitchFamily="34" charset="0"/>
                <a:ea typeface="Verdana" panose="020B0604030504040204" pitchFamily="34" charset="0"/>
                <a:cs typeface="Times New Roman" panose="02020603050405020304" pitchFamily="18" charset="0"/>
              </a:rPr>
              <a:t>.</a:t>
            </a:r>
          </a:p>
          <a:p>
            <a:pPr lvl="2"/>
            <a:r>
              <a:rPr lang="en-US" sz="1800" dirty="0">
                <a:latin typeface="Verdana" panose="020B0604030504040204" pitchFamily="34" charset="0"/>
                <a:ea typeface="Verdana" panose="020B0604030504040204" pitchFamily="34" charset="0"/>
                <a:cs typeface="Times New Roman" panose="02020603050405020304" pitchFamily="18" charset="0"/>
              </a:rPr>
              <a:t>High number of stakeholders in varying areas: Board of Directors (&amp;Staff), Office of the CEO, Office of the Board Secretary, and the Public.</a:t>
            </a:r>
          </a:p>
          <a:p>
            <a:pPr lvl="2"/>
            <a:r>
              <a:rPr lang="en-US" sz="1800" dirty="0">
                <a:latin typeface="Verdana" panose="020B0604030504040204" pitchFamily="34" charset="0"/>
                <a:ea typeface="Verdana" panose="020B0604030504040204" pitchFamily="34" charset="0"/>
                <a:cs typeface="Times New Roman" panose="02020603050405020304" pitchFamily="18" charset="0"/>
              </a:rPr>
              <a:t>Goals:</a:t>
            </a:r>
          </a:p>
          <a:p>
            <a:pPr lvl="1"/>
            <a:endParaRPr lang="en-US" sz="1800" dirty="0">
              <a:latin typeface="Verdana" panose="020B0604030504040204" pitchFamily="34" charset="0"/>
              <a:ea typeface="Verdana" panose="020B0604030504040204" pitchFamily="34" charset="0"/>
              <a:cs typeface="Times New Roman" panose="02020603050405020304" pitchFamily="18" charset="0"/>
            </a:endParaRPr>
          </a:p>
          <a:p>
            <a:pPr lvl="1"/>
            <a:endParaRPr lang="en-US" sz="1800" dirty="0">
              <a:latin typeface="Verdana" panose="020B0604030504040204" pitchFamily="34" charset="0"/>
              <a:ea typeface="Verdana" panose="020B0604030504040204" pitchFamily="34"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
        <p:nvSpPr>
          <p:cNvPr id="6" name="Content Placeholder 2"/>
          <p:cNvSpPr txBox="1">
            <a:spLocks/>
          </p:cNvSpPr>
          <p:nvPr/>
        </p:nvSpPr>
        <p:spPr bwMode="auto">
          <a:xfrm>
            <a:off x="896346" y="3505200"/>
            <a:ext cx="6881568" cy="164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2" anchor="t" anchorCtr="0" compatLnSpc="1">
            <a:prstTxWarp prst="textNoShape">
              <a:avLst/>
            </a:prstTxWarp>
            <a:normAutofit fontScale="85000" lnSpcReduction="20000"/>
          </a:bodyPr>
          <a:lstStyle>
            <a:lvl1pPr marL="295275" indent="-295275" algn="l" defTabSz="787400" rtl="0" eaLnBrk="0" fontAlgn="base" hangingPunct="0">
              <a:spcBef>
                <a:spcPct val="20000"/>
              </a:spcBef>
              <a:spcAft>
                <a:spcPct val="0"/>
              </a:spcAft>
              <a:buChar char="•"/>
              <a:defRPr sz="3200">
                <a:solidFill>
                  <a:schemeClr val="tx1"/>
                </a:solidFill>
                <a:latin typeface="ScalaSans-Regular" pitchFamily="50" charset="0"/>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ScalaSans-Regular" pitchFamily="50" charset="0"/>
              </a:defRPr>
            </a:lvl2pPr>
            <a:lvl3pPr marL="982663" indent="-195263" algn="l" defTabSz="787400" rtl="0" eaLnBrk="0" fontAlgn="base" hangingPunct="0">
              <a:spcBef>
                <a:spcPct val="20000"/>
              </a:spcBef>
              <a:spcAft>
                <a:spcPct val="0"/>
              </a:spcAft>
              <a:buChar char="•"/>
              <a:defRPr sz="2400">
                <a:solidFill>
                  <a:schemeClr val="tx1"/>
                </a:solidFill>
                <a:latin typeface="ScalaSans-Regular" pitchFamily="50" charset="0"/>
              </a:defRPr>
            </a:lvl3pPr>
            <a:lvl4pPr marL="1377950" indent="-198438" algn="l" defTabSz="787400" rtl="0" eaLnBrk="0" fontAlgn="base" hangingPunct="0">
              <a:spcBef>
                <a:spcPct val="20000"/>
              </a:spcBef>
              <a:spcAft>
                <a:spcPct val="0"/>
              </a:spcAft>
              <a:buChar char="–"/>
              <a:defRPr sz="2000">
                <a:solidFill>
                  <a:schemeClr val="tx1"/>
                </a:solidFill>
                <a:latin typeface="ScalaSans-Regular" pitchFamily="50" charset="0"/>
              </a:defRPr>
            </a:lvl4pPr>
            <a:lvl5pPr marL="1770063" indent="-196850" algn="l" defTabSz="787400" rtl="0" eaLnBrk="0" fontAlgn="base" hangingPunct="0">
              <a:spcBef>
                <a:spcPct val="20000"/>
              </a:spcBef>
              <a:spcAft>
                <a:spcPct val="0"/>
              </a:spcAft>
              <a:buChar char="»"/>
              <a:defRPr sz="1600">
                <a:solidFill>
                  <a:schemeClr val="tx1"/>
                </a:solidFill>
                <a:latin typeface="ScalaSans-Regular" pitchFamily="50" charset="0"/>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a:lstStyle>
          <a:p>
            <a:pPr lvl="2">
              <a:buFont typeface="Courier New" panose="02070309020205020404" pitchFamily="49" charset="0"/>
              <a:buChar char="o"/>
            </a:pPr>
            <a:r>
              <a:rPr lang="en-US" sz="2100" kern="0" dirty="0">
                <a:latin typeface="Verdana" panose="020B0604030504040204" pitchFamily="34" charset="0"/>
                <a:ea typeface="Verdana" panose="020B0604030504040204" pitchFamily="34" charset="0"/>
                <a:cs typeface="Times New Roman" panose="02020603050405020304" pitchFamily="18" charset="0"/>
              </a:rPr>
              <a:t>Consistency</a:t>
            </a:r>
          </a:p>
          <a:p>
            <a:pPr lvl="2">
              <a:buFont typeface="Courier New" panose="02070309020205020404" pitchFamily="49" charset="0"/>
              <a:buChar char="o"/>
            </a:pPr>
            <a:r>
              <a:rPr lang="en-US" sz="2100" kern="0" dirty="0">
                <a:latin typeface="Verdana" panose="020B0604030504040204" pitchFamily="34" charset="0"/>
                <a:ea typeface="Verdana" panose="020B0604030504040204" pitchFamily="34" charset="0"/>
                <a:cs typeface="Times New Roman" panose="02020603050405020304" pitchFamily="18" charset="0"/>
              </a:rPr>
              <a:t>Paperless Workflow</a:t>
            </a:r>
          </a:p>
          <a:p>
            <a:pPr lvl="2">
              <a:buFont typeface="Courier New" panose="02070309020205020404" pitchFamily="49" charset="0"/>
              <a:buChar char="o"/>
            </a:pPr>
            <a:r>
              <a:rPr lang="en-US" sz="2100" kern="0" dirty="0">
                <a:latin typeface="Verdana" panose="020B0604030504040204" pitchFamily="34" charset="0"/>
                <a:ea typeface="Verdana" panose="020B0604030504040204" pitchFamily="34" charset="0"/>
                <a:cs typeface="Times New Roman" panose="02020603050405020304" pitchFamily="18" charset="0"/>
              </a:rPr>
              <a:t>Progress Insight</a:t>
            </a:r>
          </a:p>
          <a:p>
            <a:pPr lvl="2">
              <a:buFont typeface="Courier New" panose="02070309020205020404" pitchFamily="49" charset="0"/>
              <a:buChar char="o"/>
            </a:pPr>
            <a:r>
              <a:rPr lang="en-US" sz="2100" kern="0" dirty="0">
                <a:latin typeface="Verdana" panose="020B0604030504040204" pitchFamily="34" charset="0"/>
                <a:ea typeface="Verdana" panose="020B0604030504040204" pitchFamily="34" charset="0"/>
                <a:cs typeface="Times New Roman" panose="02020603050405020304" pitchFamily="18" charset="0"/>
              </a:rPr>
              <a:t>Centralized Repository</a:t>
            </a:r>
          </a:p>
          <a:p>
            <a:pPr lvl="2">
              <a:buFont typeface="Courier New" panose="02070309020205020404" pitchFamily="49" charset="0"/>
              <a:buChar char="o"/>
            </a:pPr>
            <a:endParaRPr lang="en-US" sz="2100" kern="0" dirty="0">
              <a:latin typeface="Verdana" panose="020B0604030504040204" pitchFamily="34" charset="0"/>
              <a:ea typeface="Verdana" panose="020B0604030504040204" pitchFamily="34" charset="0"/>
              <a:cs typeface="Times New Roman" panose="02020603050405020304" pitchFamily="18" charset="0"/>
            </a:endParaRPr>
          </a:p>
          <a:p>
            <a:pPr lvl="2">
              <a:buFont typeface="Courier New" panose="02070309020205020404" pitchFamily="49" charset="0"/>
              <a:buChar char="o"/>
            </a:pPr>
            <a:r>
              <a:rPr lang="en-US" sz="2100" kern="0" dirty="0">
                <a:latin typeface="Verdana" panose="020B0604030504040204" pitchFamily="34" charset="0"/>
                <a:ea typeface="Verdana" panose="020B0604030504040204" pitchFamily="34" charset="0"/>
                <a:cs typeface="Times New Roman" panose="02020603050405020304" pitchFamily="18" charset="0"/>
              </a:rPr>
              <a:t>Customer-Friendly User Experience</a:t>
            </a:r>
          </a:p>
          <a:p>
            <a:pPr lvl="2">
              <a:buFont typeface="Courier New" panose="02070309020205020404" pitchFamily="49" charset="0"/>
              <a:buChar char="o"/>
            </a:pPr>
            <a:r>
              <a:rPr lang="en-US" sz="2100" kern="0" dirty="0" err="1">
                <a:latin typeface="Verdana" panose="020B0604030504040204" pitchFamily="34" charset="0"/>
                <a:ea typeface="Verdana" panose="020B0604030504040204" pitchFamily="34" charset="0"/>
                <a:cs typeface="Times New Roman" panose="02020603050405020304" pitchFamily="18" charset="0"/>
              </a:rPr>
              <a:t>Searchability</a:t>
            </a:r>
            <a:endParaRPr lang="en-US" sz="2100" kern="0" dirty="0">
              <a:latin typeface="Verdana" panose="020B0604030504040204" pitchFamily="34" charset="0"/>
              <a:ea typeface="Verdana" panose="020B0604030504040204" pitchFamily="34" charset="0"/>
              <a:cs typeface="Times New Roman" panose="02020603050405020304" pitchFamily="18" charset="0"/>
            </a:endParaRPr>
          </a:p>
          <a:p>
            <a:pPr lvl="2">
              <a:buFont typeface="Courier New" panose="02070309020205020404" pitchFamily="49" charset="0"/>
              <a:buChar char="o"/>
            </a:pPr>
            <a:r>
              <a:rPr lang="en-US" sz="2100" kern="0" dirty="0">
                <a:latin typeface="Verdana" panose="020B0604030504040204" pitchFamily="34" charset="0"/>
                <a:ea typeface="Verdana" panose="020B0604030504040204" pitchFamily="34" charset="0"/>
                <a:cs typeface="Times New Roman" panose="02020603050405020304" pitchFamily="18" charset="0"/>
              </a:rPr>
              <a:t>Findability</a:t>
            </a:r>
          </a:p>
          <a:p>
            <a:pPr lvl="2">
              <a:buFont typeface="Courier New" panose="02070309020205020404" pitchFamily="49" charset="0"/>
              <a:buChar char="o"/>
            </a:pPr>
            <a:endParaRPr lang="en-US"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2076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Electronic Records Management</a:t>
            </a:r>
          </a:p>
        </p:txBody>
      </p:sp>
      <p:sp>
        <p:nvSpPr>
          <p:cNvPr id="3" name="Content Placeholder 2"/>
          <p:cNvSpPr>
            <a:spLocks noGrp="1"/>
          </p:cNvSpPr>
          <p:nvPr>
            <p:ph idx="1"/>
          </p:nvPr>
        </p:nvSpPr>
        <p:spPr>
          <a:xfrm>
            <a:off x="381000" y="1143000"/>
            <a:ext cx="8458200" cy="5288622"/>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Digital records (continued)</a:t>
            </a:r>
          </a:p>
          <a:p>
            <a:pPr lvl="1"/>
            <a:r>
              <a:rPr lang="en-US" sz="1800" dirty="0">
                <a:latin typeface="Verdana" panose="020B0604030504040204" pitchFamily="34" charset="0"/>
                <a:ea typeface="Verdana" panose="020B0604030504040204" pitchFamily="34" charset="0"/>
                <a:cs typeface="Times New Roman" panose="02020603050405020304" pitchFamily="18" charset="0"/>
              </a:rPr>
              <a:t>Federated Search:</a:t>
            </a:r>
            <a:br>
              <a:rPr lang="en-US" sz="1800" dirty="0">
                <a:latin typeface="Verdana" panose="020B0604030504040204" pitchFamily="34" charset="0"/>
                <a:ea typeface="Verdana" panose="020B0604030504040204" pitchFamily="34" charset="0"/>
                <a:cs typeface="Times New Roman" panose="02020603050405020304" pitchFamily="18" charset="0"/>
              </a:rPr>
            </a:br>
            <a:r>
              <a:rPr lang="en-US" sz="1800" i="1" dirty="0" err="1">
                <a:latin typeface="Verdana" panose="020B0604030504040204" pitchFamily="34" charset="0"/>
                <a:ea typeface="Verdana" panose="020B0604030504040204" pitchFamily="34" charset="0"/>
                <a:cs typeface="Times New Roman" panose="02020603050405020304" pitchFamily="18" charset="0"/>
              </a:rPr>
              <a:t>Mindbreeze</a:t>
            </a:r>
            <a:r>
              <a:rPr lang="en-US" sz="1800" i="1" dirty="0">
                <a:latin typeface="Verdana" panose="020B0604030504040204" pitchFamily="34" charset="0"/>
                <a:ea typeface="Verdana" panose="020B0604030504040204" pitchFamily="34" charset="0"/>
                <a:cs typeface="Times New Roman" panose="02020603050405020304" pitchFamily="18" charset="0"/>
              </a:rPr>
              <a:t> Search, Oracle URM, </a:t>
            </a:r>
            <a:r>
              <a:rPr lang="en-US" sz="1800" i="1" dirty="0" err="1">
                <a:latin typeface="Verdana" panose="020B0604030504040204" pitchFamily="34" charset="0"/>
                <a:ea typeface="Verdana" panose="020B0604030504040204" pitchFamily="34" charset="0"/>
                <a:cs typeface="Times New Roman" panose="02020603050405020304" pitchFamily="18" charset="0"/>
              </a:rPr>
              <a:t>Inactives</a:t>
            </a:r>
            <a:r>
              <a:rPr lang="en-US" sz="1800" i="1" dirty="0">
                <a:latin typeface="Verdana" panose="020B0604030504040204" pitchFamily="34" charset="0"/>
                <a:ea typeface="Verdana" panose="020B0604030504040204" pitchFamily="34" charset="0"/>
                <a:cs typeface="Times New Roman" panose="02020603050405020304" pitchFamily="18" charset="0"/>
              </a:rPr>
              <a:t> (off-site records), and Metro.net</a:t>
            </a:r>
            <a:r>
              <a:rPr lang="en-US" sz="1800" dirty="0">
                <a:latin typeface="Verdana" panose="020B0604030504040204" pitchFamily="34" charset="0"/>
                <a:ea typeface="Verdana" panose="020B0604030504040204" pitchFamily="34" charset="0"/>
                <a:cs typeface="Times New Roman" panose="02020603050405020304" pitchFamily="18" charset="0"/>
              </a:rPr>
              <a:t>.</a:t>
            </a:r>
          </a:p>
          <a:p>
            <a:pPr lvl="2"/>
            <a:r>
              <a:rPr lang="en-US" sz="1800" dirty="0">
                <a:latin typeface="Verdana" panose="020B0604030504040204" pitchFamily="34" charset="0"/>
                <a:ea typeface="Verdana" panose="020B0604030504040204" pitchFamily="34" charset="0"/>
                <a:cs typeface="Times New Roman" panose="02020603050405020304" pitchFamily="18" charset="0"/>
              </a:rPr>
              <a:t>Simultaneous search of multiple repositories from a single query. (“One-stop shop”)</a:t>
            </a:r>
          </a:p>
          <a:p>
            <a:pPr lvl="1"/>
            <a:r>
              <a:rPr lang="en-US" sz="1800" dirty="0" err="1">
                <a:latin typeface="Verdana" panose="020B0604030504040204" pitchFamily="34" charset="0"/>
                <a:ea typeface="Verdana" panose="020B0604030504040204" pitchFamily="34" charset="0"/>
                <a:cs typeface="Times New Roman" panose="02020603050405020304" pitchFamily="18" charset="0"/>
              </a:rPr>
              <a:t>SmartLogic</a:t>
            </a:r>
            <a:r>
              <a:rPr lang="en-US" sz="1800" dirty="0">
                <a:latin typeface="Verdana" panose="020B0604030504040204" pitchFamily="34" charset="0"/>
                <a:ea typeface="Verdana" panose="020B0604030504040204" pitchFamily="34" charset="0"/>
                <a:cs typeface="Times New Roman" panose="02020603050405020304" pitchFamily="18" charset="0"/>
              </a:rPr>
              <a:t>/Semaphore Ontology System</a:t>
            </a:r>
          </a:p>
          <a:p>
            <a:pPr lvl="2"/>
            <a:r>
              <a:rPr lang="en-US" sz="1800" dirty="0">
                <a:latin typeface="Verdana" panose="020B0604030504040204" pitchFamily="34" charset="0"/>
                <a:ea typeface="Verdana" panose="020B0604030504040204" pitchFamily="34" charset="0"/>
                <a:cs typeface="Times New Roman" panose="02020603050405020304" pitchFamily="18" charset="0"/>
              </a:rPr>
              <a:t>Official taxonomy of Metro, over 15,000 managed terms</a:t>
            </a:r>
          </a:p>
          <a:p>
            <a:pPr lvl="2"/>
            <a:r>
              <a:rPr lang="en-US" sz="1800" dirty="0">
                <a:latin typeface="Verdana" panose="020B0604030504040204" pitchFamily="34" charset="0"/>
                <a:ea typeface="Verdana" panose="020B0604030504040204" pitchFamily="34" charset="0"/>
                <a:cs typeface="Times New Roman" panose="02020603050405020304" pitchFamily="18" charset="0"/>
              </a:rPr>
              <a:t>Compliance with State/Federal E-Discovery laws</a:t>
            </a:r>
          </a:p>
          <a:p>
            <a:pPr lvl="2"/>
            <a:r>
              <a:rPr lang="en-US" sz="1800" dirty="0">
                <a:latin typeface="Verdana" panose="020B0604030504040204" pitchFamily="34" charset="0"/>
                <a:ea typeface="Verdana" panose="020B0604030504040204" pitchFamily="34" charset="0"/>
                <a:cs typeface="Times New Roman" panose="02020603050405020304" pitchFamily="18" charset="0"/>
              </a:rPr>
              <a:t>Tagging of stored electronic information</a:t>
            </a:r>
          </a:p>
          <a:p>
            <a:pPr lvl="2"/>
            <a:r>
              <a:rPr lang="en-US" sz="1800" dirty="0">
                <a:latin typeface="Verdana" panose="020B0604030504040204" pitchFamily="34" charset="0"/>
                <a:ea typeface="Verdana" panose="020B0604030504040204" pitchFamily="34" charset="0"/>
                <a:cs typeface="Times New Roman" panose="02020603050405020304" pitchFamily="18" charset="0"/>
              </a:rPr>
              <a:t>See search enhancements in </a:t>
            </a:r>
            <a:r>
              <a:rPr lang="en-US" sz="1800" dirty="0">
                <a:solidFill>
                  <a:srgbClr val="4991C5"/>
                </a:solidFill>
                <a:latin typeface="Verdana" panose="020B0604030504040204" pitchFamily="34" charset="0"/>
                <a:ea typeface="Verdana" panose="020B060403050404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BoardAgendas.metro.net</a:t>
            </a:r>
            <a:r>
              <a:rPr lang="en-US" sz="1800" dirty="0">
                <a:latin typeface="Verdana" panose="020B0604030504040204" pitchFamily="34" charset="0"/>
                <a:ea typeface="Verdana" panose="020B0604030504040204" pitchFamily="34" charset="0"/>
                <a:cs typeface="Times New Roman" panose="02020603050405020304" pitchFamily="18" charset="0"/>
              </a:rPr>
              <a:t>  </a:t>
            </a: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775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Times New Roman" panose="02020603050405020304" pitchFamily="18" charset="0"/>
                <a:cs typeface="Times New Roman" panose="02020603050405020304" pitchFamily="18" charset="0"/>
              </a:rPr>
              <a:t>Oracle URM Scanned Records Search</a:t>
            </a:r>
          </a:p>
        </p:txBody>
      </p:sp>
      <p:pic>
        <p:nvPicPr>
          <p:cNvPr id="5" name="Picture 4"/>
          <p:cNvPicPr>
            <a:picLocks noChangeAspect="1"/>
          </p:cNvPicPr>
          <p:nvPr/>
        </p:nvPicPr>
        <p:blipFill>
          <a:blip r:embed="rId2"/>
          <a:stretch>
            <a:fillRect/>
          </a:stretch>
        </p:blipFill>
        <p:spPr>
          <a:xfrm>
            <a:off x="1575412" y="927294"/>
            <a:ext cx="6652008" cy="5930706"/>
          </a:xfrm>
          <a:prstGeom prst="rect">
            <a:avLst/>
          </a:prstGeom>
        </p:spPr>
      </p:pic>
    </p:spTree>
    <p:extLst>
      <p:ext uri="{BB962C8B-B14F-4D97-AF65-F5344CB8AC3E}">
        <p14:creationId xmlns:p14="http://schemas.microsoft.com/office/powerpoint/2010/main" val="1176027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Times New Roman" panose="02020603050405020304" pitchFamily="18" charset="0"/>
                <a:cs typeface="Times New Roman" panose="02020603050405020304" pitchFamily="18" charset="0"/>
              </a:rPr>
              <a:t>Oracle URM Records – </a:t>
            </a:r>
            <a:r>
              <a:rPr lang="en-US" sz="3200" b="1" dirty="0" err="1">
                <a:latin typeface="Times New Roman" panose="02020603050405020304" pitchFamily="18" charset="0"/>
                <a:cs typeface="Times New Roman" panose="02020603050405020304" pitchFamily="18" charset="0"/>
              </a:rPr>
              <a:t>Mindbreeze</a:t>
            </a:r>
            <a:r>
              <a:rPr lang="en-US" sz="3200" b="1" dirty="0">
                <a:latin typeface="Times New Roman" panose="02020603050405020304" pitchFamily="18" charset="0"/>
                <a:cs typeface="Times New Roman" panose="02020603050405020304" pitchFamily="18" charset="0"/>
              </a:rPr>
              <a:t> Search</a:t>
            </a:r>
          </a:p>
        </p:txBody>
      </p:sp>
      <p:sp>
        <p:nvSpPr>
          <p:cNvPr id="5" name="TextBox 4"/>
          <p:cNvSpPr txBox="1"/>
          <p:nvPr/>
        </p:nvSpPr>
        <p:spPr>
          <a:xfrm>
            <a:off x="-2279" y="986038"/>
            <a:ext cx="9146279" cy="923330"/>
          </a:xfrm>
          <a:prstGeom prst="rect">
            <a:avLst/>
          </a:prstGeom>
          <a:noFill/>
        </p:spPr>
        <p:txBody>
          <a:bodyPr wrap="square" rtlCol="0">
            <a:spAutoFit/>
          </a:bodyPr>
          <a:lstStyle/>
          <a:p>
            <a:pPr algn="ctr"/>
            <a:r>
              <a:rPr lang="en-US" sz="1800" b="1" dirty="0">
                <a:latin typeface="Verdana" panose="020B0604030504040204" pitchFamily="34" charset="0"/>
                <a:ea typeface="Verdana" panose="020B0604030504040204" pitchFamily="34" charset="0"/>
              </a:rPr>
              <a:t>New </a:t>
            </a:r>
            <a:r>
              <a:rPr lang="en-US" sz="1800" b="1" dirty="0" err="1">
                <a:latin typeface="Verdana" panose="020B0604030504040204" pitchFamily="34" charset="0"/>
                <a:ea typeface="Verdana" panose="020B0604030504040204" pitchFamily="34" charset="0"/>
              </a:rPr>
              <a:t>Mindbreeze</a:t>
            </a:r>
            <a:r>
              <a:rPr lang="en-US" sz="1800" b="1" dirty="0">
                <a:latin typeface="Verdana" panose="020B0604030504040204" pitchFamily="34" charset="0"/>
                <a:ea typeface="Verdana" panose="020B0604030504040204" pitchFamily="34" charset="0"/>
              </a:rPr>
              <a:t> based federated search returns more relevant results with document previews and filtering through dynamic navigation</a:t>
            </a:r>
          </a:p>
        </p:txBody>
      </p:sp>
      <p:pic>
        <p:nvPicPr>
          <p:cNvPr id="6" name="Picture 5">
            <a:extLst>
              <a:ext uri="{FF2B5EF4-FFF2-40B4-BE49-F238E27FC236}">
                <a16:creationId xmlns:a16="http://schemas.microsoft.com/office/drawing/2014/main" id="{1E00638E-0A0B-0D75-E7E6-B47393938BAC}"/>
              </a:ext>
            </a:extLst>
          </p:cNvPr>
          <p:cNvPicPr>
            <a:picLocks noChangeAspect="1"/>
          </p:cNvPicPr>
          <p:nvPr/>
        </p:nvPicPr>
        <p:blipFill>
          <a:blip r:embed="rId2"/>
          <a:stretch>
            <a:fillRect/>
          </a:stretch>
        </p:blipFill>
        <p:spPr>
          <a:xfrm>
            <a:off x="776376" y="1693924"/>
            <a:ext cx="7798279" cy="5161089"/>
          </a:xfrm>
          <a:prstGeom prst="rect">
            <a:avLst/>
          </a:prstGeom>
        </p:spPr>
      </p:pic>
    </p:spTree>
    <p:extLst>
      <p:ext uri="{BB962C8B-B14F-4D97-AF65-F5344CB8AC3E}">
        <p14:creationId xmlns:p14="http://schemas.microsoft.com/office/powerpoint/2010/main" val="3700172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Electronic Records Management</a:t>
            </a:r>
          </a:p>
        </p:txBody>
      </p:sp>
      <p:sp>
        <p:nvSpPr>
          <p:cNvPr id="3" name="Content Placeholder 2"/>
          <p:cNvSpPr>
            <a:spLocks noGrp="1"/>
          </p:cNvSpPr>
          <p:nvPr>
            <p:ph idx="1"/>
          </p:nvPr>
        </p:nvSpPr>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Digital records (continued)</a:t>
            </a:r>
          </a:p>
          <a:p>
            <a:pPr lvl="1"/>
            <a:r>
              <a:rPr lang="en-US" sz="1800" dirty="0">
                <a:latin typeface="Verdana" panose="020B0604030504040204" pitchFamily="34" charset="0"/>
                <a:ea typeface="Verdana" panose="020B0604030504040204" pitchFamily="34" charset="0"/>
                <a:cs typeface="Times New Roman" panose="02020603050405020304" pitchFamily="18" charset="0"/>
              </a:rPr>
              <a:t>eDiscovery:</a:t>
            </a:r>
          </a:p>
          <a:p>
            <a:pPr lvl="2"/>
            <a:r>
              <a:rPr lang="en-US" sz="1800" dirty="0">
                <a:latin typeface="Verdana" panose="020B0604030504040204" pitchFamily="34" charset="0"/>
                <a:ea typeface="Verdana" panose="020B0604030504040204" pitchFamily="34" charset="0"/>
                <a:cs typeface="Times New Roman" panose="02020603050405020304" pitchFamily="18" charset="0"/>
              </a:rPr>
              <a:t>Legal Hold Management</a:t>
            </a:r>
          </a:p>
          <a:p>
            <a:pPr lvl="3"/>
            <a:r>
              <a:rPr lang="en-US" sz="1800" dirty="0">
                <a:latin typeface="Verdana" panose="020B0604030504040204" pitchFamily="34" charset="0"/>
                <a:ea typeface="Verdana" panose="020B0604030504040204" pitchFamily="34" charset="0"/>
                <a:cs typeface="Times New Roman" panose="02020603050405020304" pitchFamily="18" charset="0"/>
              </a:rPr>
              <a:t>Automated management of Legal Holds notifications and reminders.</a:t>
            </a:r>
          </a:p>
          <a:p>
            <a:pPr lvl="2"/>
            <a:r>
              <a:rPr lang="en-US" sz="1800" dirty="0">
                <a:latin typeface="Verdana" panose="020B0604030504040204" pitchFamily="34" charset="0"/>
                <a:ea typeface="Verdana" panose="020B0604030504040204" pitchFamily="34" charset="0"/>
                <a:cs typeface="Times New Roman" panose="02020603050405020304" pitchFamily="18" charset="0"/>
              </a:rPr>
              <a:t>Auto-Classification</a:t>
            </a:r>
          </a:p>
          <a:p>
            <a:pPr marL="1179512" lvl="3" indent="0">
              <a:buNone/>
            </a:pPr>
            <a:r>
              <a:rPr lang="en-US" sz="1800" dirty="0">
                <a:latin typeface="Verdana" panose="020B0604030504040204" pitchFamily="34" charset="0"/>
                <a:ea typeface="Verdana" panose="020B0604030504040204" pitchFamily="34" charset="0"/>
                <a:cs typeface="Times New Roman" panose="02020603050405020304" pitchFamily="18" charset="0"/>
              </a:rPr>
              <a:t>Automated classification and retention based on metadata, pattern/forms recognition, key and system field matching, Semantic Content Analytics ( i.e. concepts, topics, sentiment, similar, summary, vocabulary.)</a:t>
            </a:r>
          </a:p>
          <a:p>
            <a:pPr lvl="3"/>
            <a:r>
              <a:rPr lang="en-US" sz="1800" dirty="0">
                <a:latin typeface="Verdana" panose="020B0604030504040204" pitchFamily="34" charset="0"/>
                <a:ea typeface="Verdana" panose="020B0604030504040204" pitchFamily="34" charset="0"/>
                <a:cs typeface="Times New Roman" panose="02020603050405020304" pitchFamily="18" charset="0"/>
              </a:rPr>
              <a:t>Proof of Concept: Email &amp; attachments</a:t>
            </a:r>
          </a:p>
          <a:p>
            <a:pPr lvl="3"/>
            <a:r>
              <a:rPr lang="en-US" sz="1800" dirty="0">
                <a:latin typeface="Verdana" panose="020B0604030504040204" pitchFamily="34" charset="0"/>
                <a:ea typeface="Verdana" panose="020B0604030504040204" pitchFamily="34" charset="0"/>
                <a:cs typeface="Times New Roman" panose="02020603050405020304" pitchFamily="18" charset="0"/>
              </a:rPr>
              <a:t>Next step: On Hold.</a:t>
            </a: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803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drm.net/wp-content/uploads/2014/05/EDRM-Chart_v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7626" y="2026767"/>
            <a:ext cx="7009482" cy="38235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Electronic Records Management</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Digital records (continued)</a:t>
            </a:r>
          </a:p>
          <a:p>
            <a:pPr lvl="1"/>
            <a:r>
              <a:rPr lang="en-US" dirty="0">
                <a:latin typeface="Times New Roman" panose="02020603050405020304" pitchFamily="18" charset="0"/>
                <a:cs typeface="Times New Roman" panose="02020603050405020304" pitchFamily="18" charset="0"/>
              </a:rPr>
              <a:t>Infographics</a:t>
            </a:r>
          </a:p>
          <a:p>
            <a:pPr marL="392113" lvl="1" indent="0">
              <a:buNone/>
            </a:pPr>
            <a:endParaRPr lang="en-US" dirty="0">
              <a:latin typeface="Times New Roman" panose="02020603050405020304" pitchFamily="18" charset="0"/>
              <a:cs typeface="Times New Roman" panose="02020603050405020304" pitchFamily="18" charset="0"/>
            </a:endParaRPr>
          </a:p>
        </p:txBody>
      </p:sp>
      <p:graphicFrame>
        <p:nvGraphicFramePr>
          <p:cNvPr id="37" name="Diagram 36"/>
          <p:cNvGraphicFramePr/>
          <p:nvPr/>
        </p:nvGraphicFramePr>
        <p:xfrm>
          <a:off x="1524000" y="5052767"/>
          <a:ext cx="6096000" cy="1572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9991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lgn="l"/>
            <a:r>
              <a:rPr lang="en-US" altLang="en-US" sz="3600" b="1"/>
              <a:t>Contact Info &amp; Links</a:t>
            </a:r>
            <a:endParaRPr lang="en-US" altLang="en-US" sz="3600">
              <a:latin typeface="ScalaSansLF-Regular" pitchFamily="2" charset="0"/>
            </a:endParaRPr>
          </a:p>
        </p:txBody>
      </p:sp>
      <p:sp>
        <p:nvSpPr>
          <p:cNvPr id="5" name="Content Placeholder 1"/>
          <p:cNvSpPr txBox="1">
            <a:spLocks/>
          </p:cNvSpPr>
          <p:nvPr/>
        </p:nvSpPr>
        <p:spPr bwMode="auto">
          <a:xfrm>
            <a:off x="381000" y="990600"/>
            <a:ext cx="8153400" cy="93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algn="l" defTabSz="787400" rtl="0" eaLnBrk="0" fontAlgn="base" hangingPunct="0">
              <a:spcBef>
                <a:spcPct val="20000"/>
              </a:spcBef>
              <a:spcAft>
                <a:spcPct val="0"/>
              </a:spcAft>
              <a:buChar char="•"/>
              <a:defRPr sz="3200">
                <a:solidFill>
                  <a:schemeClr val="tx1"/>
                </a:solidFill>
                <a:latin typeface="ScalaSans-Regular" pitchFamily="50" charset="0"/>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ScalaSans-Regular" pitchFamily="50" charset="0"/>
              </a:defRPr>
            </a:lvl2pPr>
            <a:lvl3pPr marL="982663" indent="-195263" algn="l" defTabSz="787400" rtl="0" eaLnBrk="0" fontAlgn="base" hangingPunct="0">
              <a:spcBef>
                <a:spcPct val="20000"/>
              </a:spcBef>
              <a:spcAft>
                <a:spcPct val="0"/>
              </a:spcAft>
              <a:buChar char="•"/>
              <a:defRPr sz="2400">
                <a:solidFill>
                  <a:schemeClr val="tx1"/>
                </a:solidFill>
                <a:latin typeface="ScalaSans-Regular" pitchFamily="50" charset="0"/>
              </a:defRPr>
            </a:lvl3pPr>
            <a:lvl4pPr marL="1377950" indent="-198438" algn="l" defTabSz="787400" rtl="0" eaLnBrk="0" fontAlgn="base" hangingPunct="0">
              <a:spcBef>
                <a:spcPct val="20000"/>
              </a:spcBef>
              <a:spcAft>
                <a:spcPct val="0"/>
              </a:spcAft>
              <a:buChar char="–"/>
              <a:defRPr sz="2000">
                <a:solidFill>
                  <a:schemeClr val="tx1"/>
                </a:solidFill>
                <a:latin typeface="ScalaSans-Regular" pitchFamily="50" charset="0"/>
              </a:defRPr>
            </a:lvl4pPr>
            <a:lvl5pPr marL="1770063" indent="-196850" algn="l" defTabSz="787400" rtl="0" eaLnBrk="0" fontAlgn="base" hangingPunct="0">
              <a:spcBef>
                <a:spcPct val="20000"/>
              </a:spcBef>
              <a:spcAft>
                <a:spcPct val="0"/>
              </a:spcAft>
              <a:buChar char="»"/>
              <a:defRPr sz="1600">
                <a:solidFill>
                  <a:schemeClr val="tx1"/>
                </a:solidFill>
                <a:latin typeface="ScalaSans-Regular" pitchFamily="50" charset="0"/>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a:lstStyle>
          <a:p>
            <a:pPr marL="0" indent="0">
              <a:buFontTx/>
              <a:buNone/>
              <a:defRPr/>
            </a:pPr>
            <a:r>
              <a:rPr lang="en-US" altLang="en-US" sz="2800" kern="0" dirty="0">
                <a:latin typeface="+mn-lt"/>
              </a:rPr>
              <a:t>Transportation Research Library, Archive &amp; Records Management</a:t>
            </a:r>
          </a:p>
        </p:txBody>
      </p:sp>
      <p:sp>
        <p:nvSpPr>
          <p:cNvPr id="6" name="Content Placeholder 1"/>
          <p:cNvSpPr txBox="1">
            <a:spLocks/>
          </p:cNvSpPr>
          <p:nvPr/>
        </p:nvSpPr>
        <p:spPr bwMode="auto">
          <a:xfrm>
            <a:off x="430212" y="2133600"/>
            <a:ext cx="82835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algn="l" defTabSz="787400" rtl="0" eaLnBrk="0" fontAlgn="base" hangingPunct="0">
              <a:spcBef>
                <a:spcPct val="20000"/>
              </a:spcBef>
              <a:spcAft>
                <a:spcPct val="0"/>
              </a:spcAft>
              <a:buChar char="•"/>
              <a:defRPr sz="3200">
                <a:solidFill>
                  <a:schemeClr val="tx1"/>
                </a:solidFill>
                <a:latin typeface="ScalaSans-Regular" pitchFamily="50" charset="0"/>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ScalaSans-Regular" pitchFamily="50" charset="0"/>
              </a:defRPr>
            </a:lvl2pPr>
            <a:lvl3pPr marL="982663" indent="-195263" algn="l" defTabSz="787400" rtl="0" eaLnBrk="0" fontAlgn="base" hangingPunct="0">
              <a:spcBef>
                <a:spcPct val="20000"/>
              </a:spcBef>
              <a:spcAft>
                <a:spcPct val="0"/>
              </a:spcAft>
              <a:buChar char="•"/>
              <a:defRPr sz="2400">
                <a:solidFill>
                  <a:schemeClr val="tx1"/>
                </a:solidFill>
                <a:latin typeface="ScalaSans-Regular" pitchFamily="50" charset="0"/>
              </a:defRPr>
            </a:lvl3pPr>
            <a:lvl4pPr marL="1377950" indent="-198438" algn="l" defTabSz="787400" rtl="0" eaLnBrk="0" fontAlgn="base" hangingPunct="0">
              <a:spcBef>
                <a:spcPct val="20000"/>
              </a:spcBef>
              <a:spcAft>
                <a:spcPct val="0"/>
              </a:spcAft>
              <a:buChar char="–"/>
              <a:defRPr sz="2000">
                <a:solidFill>
                  <a:schemeClr val="tx1"/>
                </a:solidFill>
                <a:latin typeface="ScalaSans-Regular" pitchFamily="50" charset="0"/>
              </a:defRPr>
            </a:lvl4pPr>
            <a:lvl5pPr marL="1770063" indent="-196850" algn="l" defTabSz="787400" rtl="0" eaLnBrk="0" fontAlgn="base" hangingPunct="0">
              <a:spcBef>
                <a:spcPct val="20000"/>
              </a:spcBef>
              <a:spcAft>
                <a:spcPct val="0"/>
              </a:spcAft>
              <a:buChar char="»"/>
              <a:defRPr sz="1600">
                <a:solidFill>
                  <a:schemeClr val="tx1"/>
                </a:solidFill>
                <a:latin typeface="ScalaSans-Regular" pitchFamily="50" charset="0"/>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a:lstStyle>
          <a:p>
            <a:pPr>
              <a:spcBef>
                <a:spcPts val="0"/>
              </a:spcBef>
              <a:spcAft>
                <a:spcPts val="0"/>
              </a:spcAft>
              <a:defRPr/>
            </a:pPr>
            <a:r>
              <a:rPr lang="en-US" sz="1800" dirty="0">
                <a:solidFill>
                  <a:srgbClr val="000000"/>
                </a:solidFill>
                <a:latin typeface="Verdana" panose="020B0604030504040204" pitchFamily="34" charset="0"/>
                <a:ea typeface="Verdana" panose="020B0604030504040204" pitchFamily="34" charset="0"/>
                <a:cs typeface="Times New Roman" panose="02020603050405020304" pitchFamily="18" charset="0"/>
              </a:rPr>
              <a:t>Contact us via: </a:t>
            </a:r>
          </a:p>
          <a:p>
            <a:pPr lvl="1">
              <a:spcBef>
                <a:spcPts val="0"/>
              </a:spcBef>
              <a:spcAft>
                <a:spcPts val="600"/>
              </a:spcAft>
              <a:defRPr/>
            </a:pPr>
            <a:r>
              <a:rPr lang="en-US" sz="1800" dirty="0">
                <a:latin typeface="Verdana" panose="020B0604030504040204" pitchFamily="34" charset="0"/>
                <a:ea typeface="Verdana" panose="020B0604030504040204" pitchFamily="34" charset="0"/>
                <a:cs typeface="Times New Roman" panose="02020603050405020304" pitchFamily="18" charset="0"/>
              </a:rPr>
              <a:t>library@metro.net, rmc@metro.net, &amp;</a:t>
            </a:r>
            <a:r>
              <a:rPr lang="en-US" sz="1800" dirty="0">
                <a:latin typeface="Verdana" panose="020B0604030504040204" pitchFamily="34" charset="0"/>
                <a:ea typeface="Verdana" panose="020B0604030504040204" pitchFamily="34" charset="0"/>
                <a:cs typeface="Times New Roman" panose="02020603050405020304" pitchFamily="18" charset="0"/>
                <a:hlinkClick r:id="rId3"/>
              </a:rPr>
              <a:t> </a:t>
            </a:r>
            <a:r>
              <a:rPr lang="en-US" sz="1800" dirty="0">
                <a:latin typeface="Verdana" panose="020B0604030504040204" pitchFamily="34" charset="0"/>
                <a:ea typeface="Verdana" panose="020B0604030504040204" pitchFamily="34" charset="0"/>
                <a:cs typeface="Times New Roman" panose="02020603050405020304" pitchFamily="18" charset="0"/>
              </a:rPr>
              <a:t>boardreport@metro.net</a:t>
            </a:r>
            <a:r>
              <a:rPr lang="en-US" sz="1800" dirty="0">
                <a:solidFill>
                  <a:srgbClr val="FF0000"/>
                </a:solidFill>
                <a:latin typeface="Verdana" panose="020B0604030504040204" pitchFamily="34" charset="0"/>
                <a:ea typeface="Verdana" panose="020B0604030504040204" pitchFamily="34" charset="0"/>
                <a:cs typeface="Times New Roman" panose="02020603050405020304" pitchFamily="18" charset="0"/>
              </a:rPr>
              <a:t> </a:t>
            </a:r>
          </a:p>
          <a:p>
            <a:pPr>
              <a:spcBef>
                <a:spcPts val="0"/>
              </a:spcBef>
              <a:spcAft>
                <a:spcPts val="0"/>
              </a:spcAft>
              <a:defRPr/>
            </a:pPr>
            <a:r>
              <a:rPr lang="en-US" sz="1800" dirty="0">
                <a:latin typeface="Verdana" panose="020B0604030504040204" pitchFamily="34" charset="0"/>
                <a:ea typeface="Verdana" panose="020B0604030504040204" pitchFamily="34" charset="0"/>
                <a:cs typeface="Times New Roman" panose="02020603050405020304" pitchFamily="18" charset="0"/>
              </a:rPr>
              <a:t>In Person: </a:t>
            </a:r>
          </a:p>
          <a:p>
            <a:pPr lvl="1">
              <a:spcBef>
                <a:spcPts val="0"/>
              </a:spcBef>
              <a:spcAft>
                <a:spcPts val="600"/>
              </a:spcAft>
              <a:defRPr/>
            </a:pPr>
            <a:r>
              <a:rPr lang="en-US" sz="1800" dirty="0">
                <a:latin typeface="Verdana" panose="020B0604030504040204" pitchFamily="34" charset="0"/>
                <a:ea typeface="Verdana" panose="020B0604030504040204" pitchFamily="34" charset="0"/>
                <a:cs typeface="Times New Roman" panose="02020603050405020304" pitchFamily="18" charset="0"/>
              </a:rPr>
              <a:t>Library &amp; Archive, 15</a:t>
            </a:r>
            <a:r>
              <a:rPr lang="en-US" sz="1800" baseline="30000" dirty="0">
                <a:latin typeface="Verdana" panose="020B0604030504040204" pitchFamily="34" charset="0"/>
                <a:ea typeface="Verdana" panose="020B0604030504040204" pitchFamily="34" charset="0"/>
                <a:cs typeface="Times New Roman" panose="02020603050405020304" pitchFamily="18" charset="0"/>
              </a:rPr>
              <a:t>th</a:t>
            </a:r>
            <a:r>
              <a:rPr lang="en-US" sz="1800" dirty="0">
                <a:latin typeface="Verdana" panose="020B0604030504040204" pitchFamily="34" charset="0"/>
                <a:ea typeface="Verdana" panose="020B0604030504040204" pitchFamily="34" charset="0"/>
                <a:cs typeface="Times New Roman" panose="02020603050405020304" pitchFamily="18" charset="0"/>
              </a:rPr>
              <a:t> Floor, or the Records Center, Plaza Level</a:t>
            </a:r>
          </a:p>
          <a:p>
            <a:pPr>
              <a:spcBef>
                <a:spcPts val="0"/>
              </a:spcBef>
              <a:spcAft>
                <a:spcPts val="0"/>
              </a:spcAft>
              <a:defRPr/>
            </a:pPr>
            <a:r>
              <a:rPr lang="en-US" sz="1800" dirty="0">
                <a:latin typeface="Verdana" panose="020B0604030504040204" pitchFamily="34" charset="0"/>
                <a:ea typeface="Verdana" panose="020B0604030504040204" pitchFamily="34" charset="0"/>
                <a:cs typeface="Times New Roman" panose="02020603050405020304" pitchFamily="18" charset="0"/>
              </a:rPr>
              <a:t>Intranet Online (Quick Links Menu, Research Library): </a:t>
            </a:r>
          </a:p>
          <a:p>
            <a:pPr lvl="1">
              <a:spcBef>
                <a:spcPts val="0"/>
              </a:spcBef>
              <a:spcAft>
                <a:spcPts val="600"/>
              </a:spcAft>
              <a:defRPr/>
            </a:pPr>
            <a:r>
              <a:rPr lang="en-US" sz="1800" dirty="0">
                <a:latin typeface="Verdana" panose="020B0604030504040204" pitchFamily="34" charset="0"/>
                <a:ea typeface="Verdana" panose="020B0604030504040204" pitchFamily="34" charset="0"/>
                <a:hlinkClick r:id="rId4"/>
              </a:rPr>
              <a:t>Pages - Transportation Research Library &amp; Archive (sharepoint.com)</a:t>
            </a:r>
            <a:endParaRPr lang="en-US" sz="1800" dirty="0">
              <a:latin typeface="Verdana" panose="020B0604030504040204" pitchFamily="34" charset="0"/>
              <a:ea typeface="Verdana" panose="020B0604030504040204" pitchFamily="34" charset="0"/>
            </a:endParaRPr>
          </a:p>
          <a:p>
            <a:pPr lvl="1">
              <a:spcBef>
                <a:spcPts val="0"/>
              </a:spcBef>
              <a:spcAft>
                <a:spcPts val="600"/>
              </a:spcAft>
              <a:defRPr/>
            </a:pPr>
            <a:r>
              <a:rPr lang="en-US" sz="1800" dirty="0">
                <a:latin typeface="Verdana" panose="020B0604030504040204" pitchFamily="34" charset="0"/>
                <a:ea typeface="Verdana" panose="020B0604030504040204" pitchFamily="34" charset="0"/>
                <a:cs typeface="Times New Roman" panose="02020603050405020304" pitchFamily="18" charset="0"/>
              </a:rPr>
              <a:t>Web:</a:t>
            </a:r>
          </a:p>
          <a:p>
            <a:pPr lvl="1">
              <a:spcBef>
                <a:spcPts val="0"/>
              </a:spcBef>
              <a:spcAft>
                <a:spcPts val="0"/>
              </a:spcAft>
              <a:defRPr/>
            </a:pPr>
            <a:r>
              <a:rPr lang="en-US" sz="1800" dirty="0">
                <a:solidFill>
                  <a:srgbClr val="0070C0"/>
                </a:solidFill>
                <a:latin typeface="Verdana" panose="020B0604030504040204" pitchFamily="34" charset="0"/>
                <a:ea typeface="Verdana" panose="020B0604030504040204" pitchFamily="34" charset="0"/>
                <a:cs typeface="Times New Roman" panose="02020603050405020304" pitchFamily="18" charset="0"/>
              </a:rPr>
              <a:t>https://lametro.nextrequest.com/</a:t>
            </a:r>
          </a:p>
          <a:p>
            <a:pPr lvl="1">
              <a:spcBef>
                <a:spcPts val="0"/>
              </a:spcBef>
              <a:spcAft>
                <a:spcPts val="0"/>
              </a:spcAft>
              <a:defRPr/>
            </a:pPr>
            <a:r>
              <a:rPr lang="en-US" sz="1800" dirty="0">
                <a:solidFill>
                  <a:srgbClr val="0070C0"/>
                </a:solidFill>
                <a:latin typeface="Verdana" panose="020B0604030504040204" pitchFamily="34" charset="0"/>
                <a:ea typeface="Verdana" panose="020B0604030504040204" pitchFamily="34" charset="0"/>
                <a:cs typeface="Times New Roman" panose="02020603050405020304" pitchFamily="18" charset="0"/>
              </a:rPr>
              <a:t>http://librarycat.metro.net </a:t>
            </a:r>
            <a:r>
              <a:rPr lang="en-US" sz="1800" dirty="0">
                <a:latin typeface="Verdana" panose="020B0604030504040204" pitchFamily="34" charset="0"/>
                <a:ea typeface="Verdana" panose="020B0604030504040204" pitchFamily="34" charset="0"/>
                <a:cs typeface="Times New Roman" panose="02020603050405020304" pitchFamily="18" charset="0"/>
              </a:rPr>
              <a:t>&amp;</a:t>
            </a:r>
            <a:r>
              <a:rPr lang="en-US" sz="1800" dirty="0">
                <a:solidFill>
                  <a:srgbClr val="0070C0"/>
                </a:solidFill>
                <a:latin typeface="Verdana" panose="020B0604030504040204" pitchFamily="34" charset="0"/>
                <a:ea typeface="Verdana" panose="020B0604030504040204" pitchFamily="34" charset="0"/>
                <a:cs typeface="Times New Roman" panose="02020603050405020304" pitchFamily="18" charset="0"/>
              </a:rPr>
              <a:t> https://mtalibrary.on.worldcat.org/discovery </a:t>
            </a:r>
          </a:p>
          <a:p>
            <a:pPr lvl="1">
              <a:spcBef>
                <a:spcPts val="0"/>
              </a:spcBef>
              <a:spcAft>
                <a:spcPts val="0"/>
              </a:spcAft>
              <a:defRPr/>
            </a:pPr>
            <a:r>
              <a:rPr lang="en-US" sz="1800" dirty="0">
                <a:solidFill>
                  <a:srgbClr val="0070C0"/>
                </a:solidFill>
                <a:latin typeface="Verdana" panose="020B0604030504040204" pitchFamily="34" charset="0"/>
                <a:ea typeface="Verdana" panose="020B0604030504040204" pitchFamily="34" charset="0"/>
                <a:cs typeface="Times New Roman" panose="02020603050405020304" pitchFamily="18" charset="0"/>
              </a:rPr>
              <a:t>http://headlines.metroprimaryresources.info</a:t>
            </a:r>
          </a:p>
          <a:p>
            <a:pPr lvl="1">
              <a:spcBef>
                <a:spcPts val="0"/>
              </a:spcBef>
              <a:spcAft>
                <a:spcPts val="0"/>
              </a:spcAft>
              <a:defRPr/>
            </a:pPr>
            <a:r>
              <a:rPr lang="en-US" sz="1800" dirty="0">
                <a:solidFill>
                  <a:srgbClr val="4991C5"/>
                </a:solidFill>
                <a:latin typeface="Verdana" panose="020B0604030504040204" pitchFamily="34" charset="0"/>
                <a:ea typeface="Verdana" panose="020B0604030504040204" pitchFamily="34" charset="0"/>
                <a:cs typeface="Times New Roman" panose="02020603050405020304" pitchFamily="18" charset="0"/>
              </a:rPr>
              <a:t>https://www.youtube.com/user/metrolibrarian </a:t>
            </a:r>
            <a:r>
              <a:rPr lang="en-US" sz="1800" dirty="0">
                <a:latin typeface="Verdana" panose="020B0604030504040204" pitchFamily="34" charset="0"/>
                <a:ea typeface="Verdana" panose="020B0604030504040204" pitchFamily="34" charset="0"/>
                <a:cs typeface="Times New Roman" panose="02020603050405020304" pitchFamily="18" charset="0"/>
              </a:rPr>
              <a:t>&amp; more</a:t>
            </a:r>
            <a:endParaRPr lang="en-US" sz="1800" dirty="0">
              <a:solidFill>
                <a:srgbClr val="4991C5"/>
              </a:solidFill>
              <a:latin typeface="Verdana" panose="020B0604030504040204" pitchFamily="34" charset="0"/>
              <a:ea typeface="Verdana" panose="020B0604030504040204" pitchFamily="34" charset="0"/>
              <a:cs typeface="Times New Roman" panose="02020603050405020304" pitchFamily="18" charset="0"/>
            </a:endParaRPr>
          </a:p>
          <a:p>
            <a:pPr marL="0" indent="0">
              <a:spcBef>
                <a:spcPts val="3000"/>
              </a:spcBef>
              <a:buFontTx/>
              <a:buNone/>
              <a:defRPr/>
            </a:pPr>
            <a:endParaRPr lang="en-US" altLang="en-US" sz="1800" kern="0" dirty="0">
              <a:latin typeface="ScalaSansLF-Regular" panose="02000503060000020004" pitchFamily="2" charset="0"/>
            </a:endParaRPr>
          </a:p>
        </p:txBody>
      </p:sp>
      <p:sp>
        <p:nvSpPr>
          <p:cNvPr id="7" name="TextBox 6"/>
          <p:cNvSpPr txBox="1"/>
          <p:nvPr/>
        </p:nvSpPr>
        <p:spPr>
          <a:xfrm>
            <a:off x="6773863" y="719138"/>
            <a:ext cx="2441575" cy="246062"/>
          </a:xfrm>
          <a:prstGeom prst="rect">
            <a:avLst/>
          </a:prstGeom>
          <a:noFill/>
        </p:spPr>
        <p:txBody>
          <a:bodyPr>
            <a:spAutoFit/>
          </a:bodyPr>
          <a:lstStyle/>
          <a:p>
            <a:pPr>
              <a:defRPr/>
            </a:pPr>
            <a:r>
              <a:rPr lang="en-US" sz="1000" dirty="0">
                <a:solidFill>
                  <a:schemeClr val="bg1"/>
                </a:solidFill>
                <a:latin typeface="+mn-lt"/>
              </a:rPr>
              <a:t>DEPARTMENT 101 TRAINING PROGRAM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Library, Archive &amp; Records</a:t>
            </a:r>
          </a:p>
        </p:txBody>
      </p:sp>
      <p:sp>
        <p:nvSpPr>
          <p:cNvPr id="3" name="Content Placeholder 2"/>
          <p:cNvSpPr>
            <a:spLocks noGrp="1"/>
          </p:cNvSpPr>
          <p:nvPr>
            <p:ph idx="1"/>
          </p:nvPr>
        </p:nvSpPr>
        <p:spPr>
          <a:xfrm>
            <a:off x="381000" y="1524000"/>
            <a:ext cx="8387861" cy="4242758"/>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Functional areas and staffing</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Transportation Research Library </a:t>
            </a:r>
          </a:p>
          <a:p>
            <a:pPr marL="982345" lvl="2" indent="-194945"/>
            <a:r>
              <a:rPr lang="en-US" sz="1800" dirty="0">
                <a:latin typeface="Verdana" panose="020B0604030504040204" pitchFamily="34" charset="0"/>
                <a:ea typeface="Verdana" panose="020B0604030504040204" pitchFamily="34" charset="0"/>
                <a:cs typeface="Times New Roman" panose="02020603050405020304" pitchFamily="18" charset="0"/>
              </a:rPr>
              <a:t>1 Library </a:t>
            </a:r>
            <a:r>
              <a:rPr lang="en-US" sz="1800" dirty="0" err="1">
                <a:latin typeface="Verdana" panose="020B0604030504040204" pitchFamily="34" charset="0"/>
                <a:ea typeface="Verdana" panose="020B0604030504040204" pitchFamily="34" charset="0"/>
                <a:cs typeface="Times New Roman" panose="02020603050405020304" pitchFamily="18" charset="0"/>
              </a:rPr>
              <a:t>Svcs</a:t>
            </a:r>
            <a:r>
              <a:rPr lang="en-US" sz="1800" dirty="0">
                <a:latin typeface="Verdana" panose="020B0604030504040204" pitchFamily="34" charset="0"/>
                <a:ea typeface="Verdana" panose="020B0604030504040204" pitchFamily="34" charset="0"/>
                <a:cs typeface="Times New Roman" panose="02020603050405020304" pitchFamily="18" charset="0"/>
              </a:rPr>
              <a:t> Manager, Library &amp; Archives</a:t>
            </a:r>
          </a:p>
          <a:p>
            <a:pPr marL="982345" lvl="2" indent="-194945"/>
            <a:r>
              <a:rPr lang="en-US" sz="1800" dirty="0">
                <a:latin typeface="Verdana" panose="020B0604030504040204" pitchFamily="34" charset="0"/>
                <a:ea typeface="Verdana" panose="020B0604030504040204" pitchFamily="34" charset="0"/>
                <a:cs typeface="Times New Roman" panose="02020603050405020304" pitchFamily="18" charset="0"/>
              </a:rPr>
              <a:t>1 Digital Resources Librarian</a:t>
            </a:r>
          </a:p>
          <a:p>
            <a:pPr marL="982345" lvl="2" indent="-194945"/>
            <a:r>
              <a:rPr lang="en-US" sz="1800" dirty="0">
                <a:latin typeface="Verdana" panose="020B0604030504040204" pitchFamily="34" charset="0"/>
                <a:ea typeface="Verdana" panose="020B0604030504040204" pitchFamily="34" charset="0"/>
                <a:cs typeface="Times New Roman" panose="02020603050405020304" pitchFamily="18" charset="0"/>
              </a:rPr>
              <a:t>2 Librarians – 1 Cataloging, 1 Data Curation</a:t>
            </a:r>
          </a:p>
          <a:p>
            <a:pPr marL="982345" lvl="2" indent="-194945"/>
            <a:r>
              <a:rPr lang="en-US" sz="1800" dirty="0">
                <a:latin typeface="Verdana" panose="020B0604030504040204" pitchFamily="34" charset="0"/>
                <a:ea typeface="Verdana" panose="020B0604030504040204" pitchFamily="34" charset="0"/>
                <a:cs typeface="Times New Roman" panose="02020603050405020304" pitchFamily="18" charset="0"/>
              </a:rPr>
              <a:t>1-2 part time student interns for circulation desk duties</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Archives</a:t>
            </a:r>
          </a:p>
          <a:p>
            <a:pPr marL="982345" lvl="2" indent="-194945"/>
            <a:r>
              <a:rPr lang="en-US" sz="1800" dirty="0">
                <a:latin typeface="Verdana" panose="020B0604030504040204" pitchFamily="34" charset="0"/>
                <a:ea typeface="Verdana" panose="020B0604030504040204" pitchFamily="34" charset="0"/>
                <a:cs typeface="Times New Roman" panose="02020603050405020304" pitchFamily="18" charset="0"/>
              </a:rPr>
              <a:t>1 Librarian</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Records Management Center (RMC)</a:t>
            </a:r>
          </a:p>
          <a:p>
            <a:pPr marL="982345" lvl="2" indent="-194945"/>
            <a:r>
              <a:rPr lang="en-US" sz="1800" dirty="0">
                <a:latin typeface="Verdana" panose="020B0604030504040204" pitchFamily="34" charset="0"/>
                <a:ea typeface="Verdana" panose="020B0604030504040204" pitchFamily="34" charset="0"/>
                <a:cs typeface="Times New Roman" panose="02020603050405020304" pitchFamily="18" charset="0"/>
              </a:rPr>
              <a:t>1 Info Governance Manager, 4 RIM Analysts, 3 TCU Records clerks</a:t>
            </a:r>
          </a:p>
          <a:p>
            <a:pPr marL="982345" lvl="2" indent="-194945"/>
            <a:r>
              <a:rPr lang="en-US" sz="1800" dirty="0">
                <a:latin typeface="Verdana" panose="020B0604030504040204" pitchFamily="34" charset="0"/>
                <a:ea typeface="Verdana" panose="020B0604030504040204" pitchFamily="34" charset="0"/>
                <a:cs typeface="Times New Roman" panose="02020603050405020304" pitchFamily="18" charset="0"/>
              </a:rPr>
              <a:t>Electronic Records Mgmt – 1 Sr. Project mgr, 1 Principal Transportation Planner, 1 Sr. Dept Sys Analyst</a:t>
            </a:r>
          </a:p>
          <a:p>
            <a:pPr marL="982345" lvl="2" indent="-194945"/>
            <a:endParaRPr lang="en-US" dirty="0"/>
          </a:p>
        </p:txBody>
      </p:sp>
    </p:spTree>
    <p:extLst>
      <p:ext uri="{BB962C8B-B14F-4D97-AF65-F5344CB8AC3E}">
        <p14:creationId xmlns:p14="http://schemas.microsoft.com/office/powerpoint/2010/main" val="484620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72068" y="2191997"/>
            <a:ext cx="2651439" cy="2662534"/>
          </a:xfrm>
          <a:prstGeom prst="rect">
            <a:avLst/>
          </a:prstGeom>
        </p:spPr>
      </p:pic>
      <p:sp>
        <p:nvSpPr>
          <p:cNvPr id="3" name="Content Placeholder 1"/>
          <p:cNvSpPr txBox="1">
            <a:spLocks/>
          </p:cNvSpPr>
          <p:nvPr/>
        </p:nvSpPr>
        <p:spPr bwMode="auto">
          <a:xfrm>
            <a:off x="381000" y="990600"/>
            <a:ext cx="815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algn="l" defTabSz="787400" rtl="0" eaLnBrk="0" fontAlgn="base" hangingPunct="0">
              <a:spcBef>
                <a:spcPct val="20000"/>
              </a:spcBef>
              <a:spcAft>
                <a:spcPct val="0"/>
              </a:spcAft>
              <a:buChar char="•"/>
              <a:defRPr sz="3200">
                <a:solidFill>
                  <a:schemeClr val="tx1"/>
                </a:solidFill>
                <a:latin typeface="ScalaSans-Regular" pitchFamily="50" charset="0"/>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ScalaSans-Regular" pitchFamily="50" charset="0"/>
              </a:defRPr>
            </a:lvl2pPr>
            <a:lvl3pPr marL="982663" indent="-195263" algn="l" defTabSz="787400" rtl="0" eaLnBrk="0" fontAlgn="base" hangingPunct="0">
              <a:spcBef>
                <a:spcPct val="20000"/>
              </a:spcBef>
              <a:spcAft>
                <a:spcPct val="0"/>
              </a:spcAft>
              <a:buChar char="•"/>
              <a:defRPr sz="2400">
                <a:solidFill>
                  <a:schemeClr val="tx1"/>
                </a:solidFill>
                <a:latin typeface="ScalaSans-Regular" pitchFamily="50" charset="0"/>
              </a:defRPr>
            </a:lvl3pPr>
            <a:lvl4pPr marL="1377950" indent="-198438" algn="l" defTabSz="787400" rtl="0" eaLnBrk="0" fontAlgn="base" hangingPunct="0">
              <a:spcBef>
                <a:spcPct val="20000"/>
              </a:spcBef>
              <a:spcAft>
                <a:spcPct val="0"/>
              </a:spcAft>
              <a:buChar char="–"/>
              <a:defRPr sz="2000">
                <a:solidFill>
                  <a:schemeClr val="tx1"/>
                </a:solidFill>
                <a:latin typeface="ScalaSans-Regular" pitchFamily="50" charset="0"/>
              </a:defRPr>
            </a:lvl4pPr>
            <a:lvl5pPr marL="1770063" indent="-196850" algn="l" defTabSz="787400" rtl="0" eaLnBrk="0" fontAlgn="base" hangingPunct="0">
              <a:spcBef>
                <a:spcPct val="20000"/>
              </a:spcBef>
              <a:spcAft>
                <a:spcPct val="0"/>
              </a:spcAft>
              <a:buChar char="»"/>
              <a:defRPr sz="1600">
                <a:solidFill>
                  <a:schemeClr val="tx1"/>
                </a:solidFill>
                <a:latin typeface="ScalaSans-Regular" pitchFamily="50" charset="0"/>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a:lstStyle>
          <a:p>
            <a:pPr marL="0" indent="0">
              <a:buFontTx/>
              <a:buNone/>
              <a:defRPr/>
            </a:pPr>
            <a:r>
              <a:rPr lang="en-US" altLang="en-US" sz="2800" kern="0" dirty="0">
                <a:latin typeface="+mn-lt"/>
              </a:rPr>
              <a:t>What prepares you to work in Research Library and Records Management?</a:t>
            </a:r>
          </a:p>
        </p:txBody>
      </p:sp>
      <p:sp>
        <p:nvSpPr>
          <p:cNvPr id="4" name="Content Placeholder 1"/>
          <p:cNvSpPr txBox="1">
            <a:spLocks/>
          </p:cNvSpPr>
          <p:nvPr/>
        </p:nvSpPr>
        <p:spPr bwMode="auto">
          <a:xfrm>
            <a:off x="647700" y="1889125"/>
            <a:ext cx="8069263" cy="475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algn="l" defTabSz="787400" rtl="0" eaLnBrk="0" fontAlgn="base" hangingPunct="0">
              <a:spcBef>
                <a:spcPct val="20000"/>
              </a:spcBef>
              <a:spcAft>
                <a:spcPct val="0"/>
              </a:spcAft>
              <a:buChar char="•"/>
              <a:defRPr sz="3200">
                <a:solidFill>
                  <a:schemeClr val="tx1"/>
                </a:solidFill>
                <a:latin typeface="ScalaSans-Regular" pitchFamily="50" charset="0"/>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ScalaSans-Regular" pitchFamily="50" charset="0"/>
              </a:defRPr>
            </a:lvl2pPr>
            <a:lvl3pPr marL="982663" indent="-195263" algn="l" defTabSz="787400" rtl="0" eaLnBrk="0" fontAlgn="base" hangingPunct="0">
              <a:spcBef>
                <a:spcPct val="20000"/>
              </a:spcBef>
              <a:spcAft>
                <a:spcPct val="0"/>
              </a:spcAft>
              <a:buChar char="•"/>
              <a:defRPr sz="2400">
                <a:solidFill>
                  <a:schemeClr val="tx1"/>
                </a:solidFill>
                <a:latin typeface="ScalaSans-Regular" pitchFamily="50" charset="0"/>
              </a:defRPr>
            </a:lvl3pPr>
            <a:lvl4pPr marL="1377950" indent="-198438" algn="l" defTabSz="787400" rtl="0" eaLnBrk="0" fontAlgn="base" hangingPunct="0">
              <a:spcBef>
                <a:spcPct val="20000"/>
              </a:spcBef>
              <a:spcAft>
                <a:spcPct val="0"/>
              </a:spcAft>
              <a:buChar char="–"/>
              <a:defRPr sz="2000">
                <a:solidFill>
                  <a:schemeClr val="tx1"/>
                </a:solidFill>
                <a:latin typeface="ScalaSans-Regular" pitchFamily="50" charset="0"/>
              </a:defRPr>
            </a:lvl4pPr>
            <a:lvl5pPr marL="1770063" indent="-196850" algn="l" defTabSz="787400" rtl="0" eaLnBrk="0" fontAlgn="base" hangingPunct="0">
              <a:spcBef>
                <a:spcPct val="20000"/>
              </a:spcBef>
              <a:spcAft>
                <a:spcPct val="0"/>
              </a:spcAft>
              <a:buChar char="»"/>
              <a:defRPr sz="1600">
                <a:solidFill>
                  <a:schemeClr val="tx1"/>
                </a:solidFill>
                <a:latin typeface="ScalaSans-Regular" pitchFamily="50" charset="0"/>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a:lstStyle>
          <a:p>
            <a:pPr>
              <a:defRPr/>
            </a:pPr>
            <a:r>
              <a:rPr lang="en-US" sz="2000" b="1" kern="0" dirty="0">
                <a:latin typeface="Times New Roman" panose="02020603050405020304" pitchFamily="18" charset="0"/>
                <a:cs typeface="Times New Roman" panose="02020603050405020304" pitchFamily="18" charset="0"/>
              </a:rPr>
              <a:t>Certifications</a:t>
            </a:r>
          </a:p>
          <a:p>
            <a:pPr lvl="1">
              <a:spcAft>
                <a:spcPts val="0"/>
              </a:spcAft>
              <a:defRPr/>
            </a:pPr>
            <a:r>
              <a:rPr lang="en-US" sz="1800" dirty="0">
                <a:latin typeface="Times New Roman" panose="02020603050405020304" pitchFamily="18" charset="0"/>
                <a:cs typeface="Times New Roman" panose="02020603050405020304" pitchFamily="18" charset="0"/>
              </a:rPr>
              <a:t>Basic: NARA or NAGARA certificate in Records Management</a:t>
            </a:r>
          </a:p>
          <a:p>
            <a:pPr lvl="1">
              <a:spcAft>
                <a:spcPts val="0"/>
              </a:spcAft>
              <a:defRPr/>
            </a:pPr>
            <a:r>
              <a:rPr lang="en-US" sz="1800" dirty="0">
                <a:latin typeface="Times New Roman" panose="02020603050405020304" pitchFamily="18" charset="0"/>
                <a:cs typeface="Times New Roman" panose="02020603050405020304" pitchFamily="18" charset="0"/>
              </a:rPr>
              <a:t>Advanced: ARMA/ICRM Certified Records Manager</a:t>
            </a:r>
          </a:p>
          <a:p>
            <a:pPr lvl="1">
              <a:spcAft>
                <a:spcPts val="0"/>
              </a:spcAft>
              <a:defRPr/>
            </a:pPr>
            <a:r>
              <a:rPr lang="en-US" sz="1800" dirty="0">
                <a:latin typeface="Times New Roman" panose="02020603050405020304" pitchFamily="18" charset="0"/>
                <a:cs typeface="Times New Roman" panose="02020603050405020304" pitchFamily="18" charset="0"/>
              </a:rPr>
              <a:t>Advanced</a:t>
            </a:r>
            <a:r>
              <a:rPr lang="en-US" sz="16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ARMA/Certified Information Governance Professional</a:t>
            </a:r>
          </a:p>
          <a:p>
            <a:pPr>
              <a:spcAft>
                <a:spcPts val="0"/>
              </a:spcAft>
              <a:defRPr/>
            </a:pPr>
            <a:r>
              <a:rPr lang="en-US" sz="2000" b="1" dirty="0">
                <a:latin typeface="Times New Roman" panose="02020603050405020304" pitchFamily="18" charset="0"/>
                <a:cs typeface="Times New Roman" panose="02020603050405020304" pitchFamily="18" charset="0"/>
              </a:rPr>
              <a:t>Degrees</a:t>
            </a:r>
          </a:p>
          <a:p>
            <a:pPr lvl="1">
              <a:spcAft>
                <a:spcPts val="0"/>
              </a:spcAft>
              <a:defRPr/>
            </a:pPr>
            <a:r>
              <a:rPr lang="en-US" sz="1800" dirty="0">
                <a:latin typeface="Times New Roman" panose="02020603050405020304" pitchFamily="18" charset="0"/>
                <a:cs typeface="Times New Roman" panose="02020603050405020304" pitchFamily="18" charset="0"/>
              </a:rPr>
              <a:t>Basic: Bachelors Degree (BA/BS) in history, English, computer science, etc.</a:t>
            </a:r>
          </a:p>
          <a:p>
            <a:pPr lvl="1">
              <a:spcAft>
                <a:spcPts val="0"/>
              </a:spcAft>
              <a:defRPr/>
            </a:pPr>
            <a:r>
              <a:rPr lang="en-US" sz="1800" dirty="0">
                <a:latin typeface="Times New Roman" panose="02020603050405020304" pitchFamily="18" charset="0"/>
                <a:cs typeface="Times New Roman" panose="02020603050405020304" pitchFamily="18" charset="0"/>
              </a:rPr>
              <a:t>Advanced: Masters Degree in Library and Information Science (MLIS) or Computer Science</a:t>
            </a:r>
          </a:p>
          <a:p>
            <a:pPr>
              <a:spcAft>
                <a:spcPts val="0"/>
              </a:spcAft>
              <a:defRPr/>
            </a:pPr>
            <a:r>
              <a:rPr lang="en-US" sz="2000" b="1" dirty="0">
                <a:latin typeface="Times New Roman" panose="02020603050405020304" pitchFamily="18" charset="0"/>
                <a:cs typeface="Times New Roman" panose="02020603050405020304" pitchFamily="18" charset="0"/>
              </a:rPr>
              <a:t>Experience</a:t>
            </a:r>
          </a:p>
          <a:p>
            <a:pPr lvl="1">
              <a:spcAft>
                <a:spcPts val="0"/>
              </a:spcAft>
              <a:defRPr/>
            </a:pPr>
            <a:r>
              <a:rPr lang="en-US" sz="1800" dirty="0">
                <a:latin typeface="Times New Roman" panose="02020603050405020304" pitchFamily="18" charset="0"/>
                <a:cs typeface="Times New Roman" panose="02020603050405020304" pitchFamily="18" charset="0"/>
              </a:rPr>
              <a:t>Analysis, web/social media work, methods of organization, policy writing and performance measurement, database management, library, archives, museums, records repositories both physical and digital, information retrieval work, research settings, supervisory skills, and experience in instruction, public presentations, client relationship management/customer service.</a:t>
            </a:r>
          </a:p>
          <a:p>
            <a:pPr lvl="1">
              <a:spcAft>
                <a:spcPts val="0"/>
              </a:spcAft>
              <a:defRPr/>
            </a:pPr>
            <a:endParaRPr lang="en-US" sz="1900" dirty="0">
              <a:latin typeface="ScalaSansLF-Regular" panose="02000503060000020004" pitchFamily="2" charset="0"/>
            </a:endParaRPr>
          </a:p>
          <a:p>
            <a:pPr lvl="1">
              <a:spcAft>
                <a:spcPts val="1200"/>
              </a:spcAft>
              <a:defRPr/>
            </a:pPr>
            <a:endParaRPr lang="en-US" sz="1800" b="1" dirty="0">
              <a:latin typeface="ScalaSansLF-Regular" panose="02000503060000020004" pitchFamily="2" charset="0"/>
            </a:endParaRPr>
          </a:p>
          <a:p>
            <a:pPr lvl="1">
              <a:spcAft>
                <a:spcPts val="1200"/>
              </a:spcAft>
              <a:defRPr/>
            </a:pPr>
            <a:endParaRPr lang="en-US" sz="2400" b="1" dirty="0">
              <a:latin typeface="ScalaSansLF-Regular" panose="02000503060000020004" pitchFamily="2" charset="0"/>
            </a:endParaRPr>
          </a:p>
          <a:p>
            <a:pPr marL="0" indent="0">
              <a:spcBef>
                <a:spcPts val="3000"/>
              </a:spcBef>
              <a:buFontTx/>
              <a:buNone/>
              <a:defRPr/>
            </a:pPr>
            <a:endParaRPr lang="en-US" altLang="en-US" kern="0" dirty="0">
              <a:latin typeface="ScalaSansLF-Regular" panose="02000503060000020004" pitchFamily="2" charset="0"/>
            </a:endParaRPr>
          </a:p>
        </p:txBody>
      </p:sp>
      <p:sp>
        <p:nvSpPr>
          <p:cNvPr id="45061" name="Title 1"/>
          <p:cNvSpPr>
            <a:spLocks noGrp="1"/>
          </p:cNvSpPr>
          <p:nvPr>
            <p:ph type="title"/>
          </p:nvPr>
        </p:nvSpPr>
        <p:spPr/>
        <p:txBody>
          <a:bodyPr/>
          <a:lstStyle/>
          <a:p>
            <a:r>
              <a:rPr lang="en-US" altLang="en-US" sz="3600"/>
              <a:t>Certifications and Education</a:t>
            </a:r>
          </a:p>
        </p:txBody>
      </p:sp>
      <p:sp>
        <p:nvSpPr>
          <p:cNvPr id="6" name="TextBox 5"/>
          <p:cNvSpPr txBox="1"/>
          <p:nvPr/>
        </p:nvSpPr>
        <p:spPr>
          <a:xfrm>
            <a:off x="6773863" y="719138"/>
            <a:ext cx="2441575" cy="246062"/>
          </a:xfrm>
          <a:prstGeom prst="rect">
            <a:avLst/>
          </a:prstGeom>
          <a:noFill/>
        </p:spPr>
        <p:txBody>
          <a:bodyPr>
            <a:spAutoFit/>
          </a:bodyPr>
          <a:lstStyle/>
          <a:p>
            <a:pPr>
              <a:defRPr/>
            </a:pPr>
            <a:r>
              <a:rPr lang="en-US" sz="1000" dirty="0">
                <a:solidFill>
                  <a:schemeClr val="bg1"/>
                </a:solidFill>
                <a:latin typeface="+mn-lt"/>
              </a:rPr>
              <a:t>DEPARTMENT 101 TRAINING PROGRAM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algn="l"/>
            <a:r>
              <a:rPr lang="en-US" altLang="en-US" sz="3600">
                <a:cs typeface="Arial" panose="020B0604020202020204" pitchFamily="34" charset="0"/>
              </a:rPr>
              <a:t>Discussion</a:t>
            </a:r>
            <a:endParaRPr lang="en-US" altLang="en-US" sz="3600">
              <a:latin typeface="ScalaSansLF-Regular" pitchFamily="2" charset="0"/>
            </a:endParaRPr>
          </a:p>
        </p:txBody>
      </p:sp>
      <p:sp>
        <p:nvSpPr>
          <p:cNvPr id="9219" name="Content Placeholder 2"/>
          <p:cNvSpPr>
            <a:spLocks noGrp="1"/>
          </p:cNvSpPr>
          <p:nvPr>
            <p:ph idx="1"/>
          </p:nvPr>
        </p:nvSpPr>
        <p:spPr>
          <a:xfrm>
            <a:off x="2167140" y="1915033"/>
            <a:ext cx="4442093" cy="478447"/>
          </a:xfrm>
        </p:spPr>
        <p:txBody>
          <a:bodyPr/>
          <a:lstStyle/>
          <a:p>
            <a:pPr marL="0" indent="0" algn="ctr">
              <a:buNone/>
              <a:defRPr/>
            </a:pPr>
            <a:r>
              <a:rPr lang="en-US" b="1" dirty="0">
                <a:latin typeface="ScalaSansLF-Regular" panose="02000503060000020004" pitchFamily="2" charset="0"/>
              </a:rPr>
              <a:t>QUESTIONS?</a:t>
            </a:r>
          </a:p>
        </p:txBody>
      </p:sp>
      <p:sp>
        <p:nvSpPr>
          <p:cNvPr id="6" name="TextBox 5"/>
          <p:cNvSpPr txBox="1"/>
          <p:nvPr/>
        </p:nvSpPr>
        <p:spPr>
          <a:xfrm>
            <a:off x="6773863" y="719138"/>
            <a:ext cx="2441575" cy="246062"/>
          </a:xfrm>
          <a:prstGeom prst="rect">
            <a:avLst/>
          </a:prstGeom>
          <a:noFill/>
        </p:spPr>
        <p:txBody>
          <a:bodyPr>
            <a:spAutoFit/>
          </a:bodyPr>
          <a:lstStyle/>
          <a:p>
            <a:pPr>
              <a:defRPr/>
            </a:pPr>
            <a:r>
              <a:rPr lang="en-US" sz="1000" dirty="0">
                <a:solidFill>
                  <a:schemeClr val="bg1"/>
                </a:solidFill>
                <a:latin typeface="+mn-lt"/>
              </a:rPr>
              <a:t>DEPARTMENT 101 TRAINING PROGRAM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0313"/>
            <a:ext cx="2519776" cy="333891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7162" y="3470313"/>
            <a:ext cx="2514467" cy="333891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9233" y="3470313"/>
            <a:ext cx="2534767" cy="338768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73863" y="719138"/>
            <a:ext cx="2441575" cy="246062"/>
          </a:xfrm>
          <a:prstGeom prst="rect">
            <a:avLst/>
          </a:prstGeom>
          <a:noFill/>
        </p:spPr>
        <p:txBody>
          <a:bodyPr>
            <a:spAutoFit/>
          </a:bodyPr>
          <a:lstStyle/>
          <a:p>
            <a:pPr>
              <a:defRPr/>
            </a:pPr>
            <a:r>
              <a:rPr lang="en-US" sz="1000" dirty="0">
                <a:solidFill>
                  <a:schemeClr val="bg1"/>
                </a:solidFill>
                <a:latin typeface="+mn-lt"/>
              </a:rPr>
              <a:t>DEPARTMENT 101 TRAINING PROGRAM</a:t>
            </a:r>
          </a:p>
        </p:txBody>
      </p:sp>
      <p:pic>
        <p:nvPicPr>
          <p:cNvPr id="8" name="Picture 7">
            <a:extLst>
              <a:ext uri="{FF2B5EF4-FFF2-40B4-BE49-F238E27FC236}">
                <a16:creationId xmlns:a16="http://schemas.microsoft.com/office/drawing/2014/main" id="{B0DA530B-E56D-D394-68AF-99F5D8A5755E}"/>
              </a:ext>
            </a:extLst>
          </p:cNvPr>
          <p:cNvPicPr>
            <a:picLocks noChangeAspect="1"/>
          </p:cNvPicPr>
          <p:nvPr/>
        </p:nvPicPr>
        <p:blipFill>
          <a:blip r:embed="rId3"/>
          <a:stretch>
            <a:fillRect/>
          </a:stretch>
        </p:blipFill>
        <p:spPr>
          <a:xfrm>
            <a:off x="1592324" y="1152551"/>
            <a:ext cx="5959352" cy="4400523"/>
          </a:xfrm>
          <a:prstGeom prst="rect">
            <a:avLst/>
          </a:prstGeom>
        </p:spPr>
      </p:pic>
      <p:sp>
        <p:nvSpPr>
          <p:cNvPr id="9" name="TextBox 8">
            <a:extLst>
              <a:ext uri="{FF2B5EF4-FFF2-40B4-BE49-F238E27FC236}">
                <a16:creationId xmlns:a16="http://schemas.microsoft.com/office/drawing/2014/main" id="{4791E137-D8A7-199E-D4C2-8A637D727F06}"/>
              </a:ext>
            </a:extLst>
          </p:cNvPr>
          <p:cNvSpPr txBox="1"/>
          <p:nvPr/>
        </p:nvSpPr>
        <p:spPr>
          <a:xfrm>
            <a:off x="4141177" y="5969977"/>
            <a:ext cx="679994" cy="461665"/>
          </a:xfrm>
          <a:prstGeom prst="rect">
            <a:avLst/>
          </a:prstGeom>
          <a:noFill/>
        </p:spPr>
        <p:txBody>
          <a:bodyPr wrap="none" rtlCol="0">
            <a:spAutoFit/>
          </a:bodyPr>
          <a:lstStyle/>
          <a:p>
            <a:r>
              <a:rPr lang="en-US" dirty="0"/>
              <a:t>End</a:t>
            </a:r>
          </a:p>
        </p:txBody>
      </p:sp>
      <p:sp>
        <p:nvSpPr>
          <p:cNvPr id="10" name="TextBox 9">
            <a:extLst>
              <a:ext uri="{FF2B5EF4-FFF2-40B4-BE49-F238E27FC236}">
                <a16:creationId xmlns:a16="http://schemas.microsoft.com/office/drawing/2014/main" id="{A4155ECA-7877-F100-4665-D05C5CE1B433}"/>
              </a:ext>
            </a:extLst>
          </p:cNvPr>
          <p:cNvSpPr txBox="1"/>
          <p:nvPr/>
        </p:nvSpPr>
        <p:spPr>
          <a:xfrm>
            <a:off x="1513193" y="5484526"/>
            <a:ext cx="2422010" cy="276999"/>
          </a:xfrm>
          <a:prstGeom prst="rect">
            <a:avLst/>
          </a:prstGeom>
          <a:noFill/>
        </p:spPr>
        <p:txBody>
          <a:bodyPr wrap="none" rtlCol="0">
            <a:spAutoFit/>
          </a:bodyPr>
          <a:lstStyle/>
          <a:p>
            <a:r>
              <a:rPr lang="en-US" sz="1200" dirty="0" err="1"/>
              <a:t>Motormanette</a:t>
            </a:r>
            <a:r>
              <a:rPr lang="en-US" sz="1200" dirty="0"/>
              <a:t> Arcola Philpott, 1944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145243" y="2799405"/>
            <a:ext cx="2590848" cy="3941163"/>
          </a:xfrm>
          <a:prstGeom prst="rect">
            <a:avLst/>
          </a:prstGeom>
        </p:spPr>
      </p:pic>
      <p:sp>
        <p:nvSpPr>
          <p:cNvPr id="2" name="Title 1"/>
          <p:cNvSpPr>
            <a:spLocks noGrp="1"/>
          </p:cNvSpPr>
          <p:nvPr>
            <p:ph type="title"/>
          </p:nvPr>
        </p:nvSpPr>
        <p:spPr>
          <a:xfrm>
            <a:off x="205483" y="152400"/>
            <a:ext cx="8815227" cy="685800"/>
          </a:xfrm>
        </p:spPr>
        <p:txBody>
          <a:bodyPr/>
          <a:lstStyle/>
          <a:p>
            <a:r>
              <a:rPr lang="en-US" sz="3600" dirty="0"/>
              <a:t>Bonus Material – Start of Electronic Info</a:t>
            </a:r>
          </a:p>
        </p:txBody>
      </p:sp>
      <p:sp>
        <p:nvSpPr>
          <p:cNvPr id="3" name="Content Placeholder 2"/>
          <p:cNvSpPr>
            <a:spLocks noGrp="1"/>
          </p:cNvSpPr>
          <p:nvPr>
            <p:ph idx="1"/>
          </p:nvPr>
        </p:nvSpPr>
        <p:spPr>
          <a:xfrm>
            <a:off x="77118" y="925417"/>
            <a:ext cx="2875402" cy="4724400"/>
          </a:xfrm>
        </p:spPr>
        <p:txBody>
          <a:bodyPr/>
          <a:lstStyle/>
          <a:p>
            <a:r>
              <a:rPr lang="en-US" sz="2800" dirty="0">
                <a:latin typeface="Times New Roman" panose="02020603050405020304" pitchFamily="18" charset="0"/>
                <a:cs typeface="Times New Roman" panose="02020603050405020304" pitchFamily="18" charset="0"/>
              </a:rPr>
              <a:t>First computers in 1951.</a:t>
            </a:r>
          </a:p>
          <a:p>
            <a:r>
              <a:rPr lang="en-US" sz="2800" dirty="0">
                <a:latin typeface="Times New Roman" panose="02020603050405020304" pitchFamily="18" charset="0"/>
                <a:cs typeface="Times New Roman" panose="02020603050405020304" pitchFamily="18" charset="0"/>
              </a:rPr>
              <a:t>Used for </a:t>
            </a:r>
            <a:r>
              <a:rPr lang="en-US" sz="2800" dirty="0" err="1">
                <a:latin typeface="Times New Roman" panose="02020603050405020304" pitchFamily="18" charset="0"/>
                <a:cs typeface="Times New Roman" panose="02020603050405020304" pitchFamily="18" charset="0"/>
              </a:rPr>
              <a:t>farebox</a:t>
            </a:r>
            <a:r>
              <a:rPr lang="en-US" sz="2800" dirty="0">
                <a:latin typeface="Times New Roman" panose="02020603050405020304" pitchFamily="18" charset="0"/>
                <a:cs typeface="Times New Roman" panose="02020603050405020304" pitchFamily="18" charset="0"/>
              </a:rPr>
              <a:t> revenues, payroll and transit scheduling.</a:t>
            </a:r>
          </a:p>
          <a:p>
            <a:r>
              <a:rPr lang="en-US" sz="2800" dirty="0">
                <a:latin typeface="Times New Roman" panose="02020603050405020304" pitchFamily="18" charset="0"/>
                <a:cs typeface="Times New Roman" panose="02020603050405020304" pitchFamily="18" charset="0"/>
              </a:rPr>
              <a:t>Fleet of 36 IBM 408’s and 650’s.</a:t>
            </a:r>
          </a:p>
          <a:p>
            <a:endParaRPr lang="en-US" sz="2800" dirty="0"/>
          </a:p>
        </p:txBody>
      </p:sp>
      <p:pic>
        <p:nvPicPr>
          <p:cNvPr id="4" name="Picture 3"/>
          <p:cNvPicPr>
            <a:picLocks noChangeAspect="1"/>
          </p:cNvPicPr>
          <p:nvPr/>
        </p:nvPicPr>
        <p:blipFill>
          <a:blip r:embed="rId3"/>
          <a:stretch>
            <a:fillRect/>
          </a:stretch>
        </p:blipFill>
        <p:spPr>
          <a:xfrm>
            <a:off x="5928815" y="1150518"/>
            <a:ext cx="3215185" cy="4826133"/>
          </a:xfrm>
          <a:prstGeom prst="rect">
            <a:avLst/>
          </a:prstGeom>
        </p:spPr>
      </p:pic>
      <p:pic>
        <p:nvPicPr>
          <p:cNvPr id="5" name="Picture 4"/>
          <p:cNvPicPr>
            <a:picLocks noChangeAspect="1"/>
          </p:cNvPicPr>
          <p:nvPr/>
        </p:nvPicPr>
        <p:blipFill>
          <a:blip r:embed="rId4"/>
          <a:stretch>
            <a:fillRect/>
          </a:stretch>
        </p:blipFill>
        <p:spPr>
          <a:xfrm>
            <a:off x="2952520" y="925417"/>
            <a:ext cx="3176482" cy="1786771"/>
          </a:xfrm>
          <a:prstGeom prst="rect">
            <a:avLst/>
          </a:prstGeom>
        </p:spPr>
      </p:pic>
    </p:spTree>
    <p:extLst>
      <p:ext uri="{BB962C8B-B14F-4D97-AF65-F5344CB8AC3E}">
        <p14:creationId xmlns:p14="http://schemas.microsoft.com/office/powerpoint/2010/main" val="938754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Bonus Material:1964-1982, </a:t>
            </a:r>
            <a:r>
              <a:rPr lang="en-US" sz="3600" dirty="0" err="1"/>
              <a:t>Jezebelle</a:t>
            </a:r>
            <a:r>
              <a:rPr lang="en-US" sz="3600" dirty="0"/>
              <a:t> retires</a:t>
            </a:r>
          </a:p>
        </p:txBody>
      </p:sp>
      <p:pic>
        <p:nvPicPr>
          <p:cNvPr id="4" name="Picture 3"/>
          <p:cNvPicPr>
            <a:picLocks noChangeAspect="1"/>
          </p:cNvPicPr>
          <p:nvPr/>
        </p:nvPicPr>
        <p:blipFill>
          <a:blip r:embed="rId2"/>
          <a:stretch>
            <a:fillRect/>
          </a:stretch>
        </p:blipFill>
        <p:spPr>
          <a:xfrm>
            <a:off x="1523707" y="933450"/>
            <a:ext cx="6172785" cy="5924550"/>
          </a:xfrm>
          <a:prstGeom prst="rect">
            <a:avLst/>
          </a:prstGeom>
        </p:spPr>
      </p:pic>
    </p:spTree>
    <p:extLst>
      <p:ext uri="{BB962C8B-B14F-4D97-AF65-F5344CB8AC3E}">
        <p14:creationId xmlns:p14="http://schemas.microsoft.com/office/powerpoint/2010/main" val="2867999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Bonus Material:1980’s - </a:t>
            </a:r>
            <a:r>
              <a:rPr lang="en-US" sz="3600" dirty="0" err="1"/>
              <a:t>TransMIS</a:t>
            </a:r>
            <a:r>
              <a:rPr lang="en-US" sz="3600" dirty="0"/>
              <a:t> I &amp; II</a:t>
            </a:r>
            <a:r>
              <a:rPr lang="en-US" dirty="0"/>
              <a:t> Innovation</a:t>
            </a:r>
          </a:p>
        </p:txBody>
      </p:sp>
      <p:sp>
        <p:nvSpPr>
          <p:cNvPr id="3" name="Content Placeholder 2"/>
          <p:cNvSpPr>
            <a:spLocks noGrp="1"/>
          </p:cNvSpPr>
          <p:nvPr>
            <p:ph idx="1"/>
          </p:nvPr>
        </p:nvSpPr>
        <p:spPr>
          <a:xfrm>
            <a:off x="110169" y="1024568"/>
            <a:ext cx="2969085" cy="4924540"/>
          </a:xfrm>
        </p:spPr>
        <p:txBody>
          <a:bodyPr/>
          <a:lstStyle/>
          <a:p>
            <a:pPr marL="0" indent="0">
              <a:buNone/>
            </a:pPr>
            <a:r>
              <a:rPr lang="en-US" sz="1400" dirty="0">
                <a:latin typeface="Times New Roman" panose="02020603050405020304" pitchFamily="18" charset="0"/>
                <a:cs typeface="Times New Roman" panose="02020603050405020304" pitchFamily="18" charset="0"/>
              </a:rPr>
              <a:t>The centerpiece of this new technology is the Transit Management Information System (TRANSMIS). Today, it encompasses maintenance, inventory, purchasing, accounts payable, general ledger, project control and contract administration functions. By next summer it will integrate planning, scheduling, transportation, human resources and payroll functions into the computer system. </a:t>
            </a: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IBM, which builds the computers behind RTD's computer network, showcased TRANSMIS at the recent American Public Transit Association annual convention in Washington, D.C. where it received rave reviews from transit agencies across the nation – via SCRTD </a:t>
            </a:r>
            <a:r>
              <a:rPr lang="en-US" sz="1400" i="1" dirty="0">
                <a:latin typeface="Times New Roman" panose="02020603050405020304" pitchFamily="18" charset="0"/>
                <a:cs typeface="Times New Roman" panose="02020603050405020304" pitchFamily="18" charset="0"/>
              </a:rPr>
              <a:t>Headway</a:t>
            </a:r>
            <a:r>
              <a:rPr lang="en-US" sz="1400" dirty="0">
                <a:latin typeface="Times New Roman" panose="02020603050405020304" pitchFamily="18" charset="0"/>
                <a:cs typeface="Times New Roman" panose="02020603050405020304" pitchFamily="18" charset="0"/>
              </a:rPr>
              <a:t>, November 1984.</a:t>
            </a:r>
          </a:p>
        </p:txBody>
      </p:sp>
      <p:pic>
        <p:nvPicPr>
          <p:cNvPr id="4" name="Picture 3"/>
          <p:cNvPicPr>
            <a:picLocks noChangeAspect="1"/>
          </p:cNvPicPr>
          <p:nvPr/>
        </p:nvPicPr>
        <p:blipFill>
          <a:blip r:embed="rId2"/>
          <a:stretch>
            <a:fillRect/>
          </a:stretch>
        </p:blipFill>
        <p:spPr>
          <a:xfrm>
            <a:off x="6091153" y="1024568"/>
            <a:ext cx="2887937" cy="2903805"/>
          </a:xfrm>
          <a:prstGeom prst="rect">
            <a:avLst/>
          </a:prstGeom>
        </p:spPr>
      </p:pic>
      <p:pic>
        <p:nvPicPr>
          <p:cNvPr id="5" name="Picture 4"/>
          <p:cNvPicPr>
            <a:picLocks noChangeAspect="1"/>
          </p:cNvPicPr>
          <p:nvPr/>
        </p:nvPicPr>
        <p:blipFill>
          <a:blip r:embed="rId3"/>
          <a:stretch>
            <a:fillRect/>
          </a:stretch>
        </p:blipFill>
        <p:spPr>
          <a:xfrm>
            <a:off x="3079254" y="1024568"/>
            <a:ext cx="2898487" cy="2903805"/>
          </a:xfrm>
          <a:prstGeom prst="rect">
            <a:avLst/>
          </a:prstGeom>
        </p:spPr>
      </p:pic>
      <p:pic>
        <p:nvPicPr>
          <p:cNvPr id="6" name="Picture 5"/>
          <p:cNvPicPr>
            <a:picLocks noChangeAspect="1"/>
          </p:cNvPicPr>
          <p:nvPr/>
        </p:nvPicPr>
        <p:blipFill>
          <a:blip r:embed="rId4"/>
          <a:stretch>
            <a:fillRect/>
          </a:stretch>
        </p:blipFill>
        <p:spPr>
          <a:xfrm>
            <a:off x="6142686" y="3928372"/>
            <a:ext cx="2836404" cy="2820933"/>
          </a:xfrm>
          <a:prstGeom prst="rect">
            <a:avLst/>
          </a:prstGeom>
        </p:spPr>
      </p:pic>
      <p:pic>
        <p:nvPicPr>
          <p:cNvPr id="7" name="Picture 6"/>
          <p:cNvPicPr>
            <a:picLocks noChangeAspect="1"/>
          </p:cNvPicPr>
          <p:nvPr/>
        </p:nvPicPr>
        <p:blipFill>
          <a:blip r:embed="rId5"/>
          <a:stretch>
            <a:fillRect/>
          </a:stretch>
        </p:blipFill>
        <p:spPr>
          <a:xfrm>
            <a:off x="3141774" y="3957139"/>
            <a:ext cx="2773446" cy="2763398"/>
          </a:xfrm>
          <a:prstGeom prst="rect">
            <a:avLst/>
          </a:prstGeom>
        </p:spPr>
      </p:pic>
    </p:spTree>
    <p:extLst>
      <p:ext uri="{BB962C8B-B14F-4D97-AF65-F5344CB8AC3E}">
        <p14:creationId xmlns:p14="http://schemas.microsoft.com/office/powerpoint/2010/main" val="1483105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Bonus Material: First PCs?</a:t>
            </a:r>
          </a:p>
        </p:txBody>
      </p:sp>
      <p:sp>
        <p:nvSpPr>
          <p:cNvPr id="3" name="Content Placeholder 2"/>
          <p:cNvSpPr>
            <a:spLocks noGrp="1"/>
          </p:cNvSpPr>
          <p:nvPr>
            <p:ph idx="1"/>
          </p:nvPr>
        </p:nvSpPr>
        <p:spPr>
          <a:xfrm>
            <a:off x="381000" y="933680"/>
            <a:ext cx="8458200" cy="5235766"/>
          </a:xfrm>
        </p:spPr>
        <p:txBody>
          <a:bodyPr/>
          <a:lstStyle/>
          <a:p>
            <a:pPr marL="0" indent="0">
              <a:buNone/>
            </a:pPr>
            <a:r>
              <a:rPr lang="en-US" dirty="0">
                <a:latin typeface="Times New Roman" panose="02020603050405020304" pitchFamily="18" charset="0"/>
                <a:cs typeface="Times New Roman" panose="02020603050405020304" pitchFamily="18" charset="0"/>
              </a:rPr>
              <a:t>From the November 1986 edition of the SCRTD Headway newsmagazine: </a:t>
            </a:r>
          </a:p>
          <a:p>
            <a:pPr marL="0" indent="0">
              <a:buNone/>
            </a:pPr>
            <a:r>
              <a:rPr lang="en-US" sz="2200" dirty="0">
                <a:latin typeface="Times New Roman" panose="02020603050405020304" pitchFamily="18" charset="0"/>
                <a:cs typeface="Times New Roman" panose="02020603050405020304" pitchFamily="18" charset="0"/>
              </a:rPr>
              <a:t>“The District recently installed a new PC-based system to help recruit technical professionals looking for employment. PC users can reach the system at (213) 972-6448 during nonbusiness hours (5 p.m.-8 a.m.), with modem settings at 300 baud, data 7, stops 2, no parity, and full duplex….”</a:t>
            </a:r>
          </a:p>
          <a:p>
            <a:pPr marL="0" indent="0">
              <a:buNone/>
            </a:pPr>
            <a:r>
              <a:rPr lang="en-US" sz="2200" dirty="0">
                <a:latin typeface="Times New Roman" panose="02020603050405020304" pitchFamily="18" charset="0"/>
                <a:cs typeface="Times New Roman" panose="02020603050405020304" pitchFamily="18" charset="0"/>
              </a:rPr>
              <a:t>Not only is to the PC-based system a good way for technical people to find out about career opportunities at RTD, HR Director </a:t>
            </a:r>
            <a:r>
              <a:rPr lang="en-US" sz="2200" dirty="0" err="1">
                <a:latin typeface="Times New Roman" panose="02020603050405020304" pitchFamily="18" charset="0"/>
                <a:cs typeface="Times New Roman" panose="02020603050405020304" pitchFamily="18" charset="0"/>
              </a:rPr>
              <a:t>Pitchford</a:t>
            </a:r>
            <a:r>
              <a:rPr lang="en-US" sz="2200" dirty="0">
                <a:latin typeface="Times New Roman" panose="02020603050405020304" pitchFamily="18" charset="0"/>
                <a:cs typeface="Times New Roman" panose="02020603050405020304" pitchFamily="18" charset="0"/>
              </a:rPr>
              <a:t> sees it as a way to get an important message to the public. "The transit industry is becoming 'high-tech,' and has a place for technical professionals. The RTD wants to utilize, stretch, and reward professionals ready to harness the power of today's technology," she said.”</a:t>
            </a:r>
          </a:p>
        </p:txBody>
      </p:sp>
    </p:spTree>
    <p:extLst>
      <p:ext uri="{BB962C8B-B14F-4D97-AF65-F5344CB8AC3E}">
        <p14:creationId xmlns:p14="http://schemas.microsoft.com/office/powerpoint/2010/main" val="1404436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4FAA7-689C-4C9F-A85E-6DADDFE476D6}"/>
              </a:ext>
            </a:extLst>
          </p:cNvPr>
          <p:cNvSpPr>
            <a:spLocks noGrp="1"/>
          </p:cNvSpPr>
          <p:nvPr>
            <p:ph type="title"/>
          </p:nvPr>
        </p:nvSpPr>
        <p:spPr/>
        <p:txBody>
          <a:bodyPr/>
          <a:lstStyle/>
          <a:p>
            <a:pPr algn="ctr"/>
            <a:r>
              <a:rPr lang="en-US" sz="4000" dirty="0"/>
              <a:t>Bonus Material: First Email</a:t>
            </a:r>
          </a:p>
        </p:txBody>
      </p:sp>
      <p:sp>
        <p:nvSpPr>
          <p:cNvPr id="3" name="Content Placeholder 2">
            <a:extLst>
              <a:ext uri="{FF2B5EF4-FFF2-40B4-BE49-F238E27FC236}">
                <a16:creationId xmlns:a16="http://schemas.microsoft.com/office/drawing/2014/main" id="{7AB44629-8DE5-43D0-B065-86C6B102C63B}"/>
              </a:ext>
            </a:extLst>
          </p:cNvPr>
          <p:cNvSpPr txBox="1">
            <a:spLocks/>
          </p:cNvSpPr>
          <p:nvPr/>
        </p:nvSpPr>
        <p:spPr>
          <a:xfrm>
            <a:off x="381000" y="933680"/>
            <a:ext cx="8458200" cy="5235766"/>
          </a:xfrm>
          <a:prstGeom prst="rect">
            <a:avLst/>
          </a:prstGeom>
        </p:spPr>
        <p:txBody>
          <a:bodyPr/>
          <a:lstStyle>
            <a:lvl1pPr marL="295275" indent="-295275" algn="l" defTabSz="787400" rtl="0" eaLnBrk="0" fontAlgn="base" hangingPunct="0">
              <a:spcBef>
                <a:spcPct val="20000"/>
              </a:spcBef>
              <a:spcAft>
                <a:spcPct val="0"/>
              </a:spcAft>
              <a:buChar char="•"/>
              <a:defRPr sz="3200">
                <a:solidFill>
                  <a:schemeClr val="tx1"/>
                </a:solidFill>
                <a:latin typeface="ScalaSans-Regular" pitchFamily="50" charset="0"/>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ScalaSans-Regular" pitchFamily="50" charset="0"/>
              </a:defRPr>
            </a:lvl2pPr>
            <a:lvl3pPr marL="982663" indent="-195263" algn="l" defTabSz="787400" rtl="0" eaLnBrk="0" fontAlgn="base" hangingPunct="0">
              <a:spcBef>
                <a:spcPct val="20000"/>
              </a:spcBef>
              <a:spcAft>
                <a:spcPct val="0"/>
              </a:spcAft>
              <a:buChar char="•"/>
              <a:defRPr sz="2400">
                <a:solidFill>
                  <a:schemeClr val="tx1"/>
                </a:solidFill>
                <a:latin typeface="ScalaSans-Regular" pitchFamily="50" charset="0"/>
              </a:defRPr>
            </a:lvl3pPr>
            <a:lvl4pPr marL="1377950" indent="-198438" algn="l" defTabSz="787400" rtl="0" eaLnBrk="0" fontAlgn="base" hangingPunct="0">
              <a:spcBef>
                <a:spcPct val="20000"/>
              </a:spcBef>
              <a:spcAft>
                <a:spcPct val="0"/>
              </a:spcAft>
              <a:buChar char="–"/>
              <a:defRPr sz="2000">
                <a:solidFill>
                  <a:schemeClr val="tx1"/>
                </a:solidFill>
                <a:latin typeface="ScalaSans-Regular" pitchFamily="50" charset="0"/>
              </a:defRPr>
            </a:lvl4pPr>
            <a:lvl5pPr marL="1770063" indent="-196850" algn="l" defTabSz="787400" rtl="0" eaLnBrk="0" fontAlgn="base" hangingPunct="0">
              <a:spcBef>
                <a:spcPct val="20000"/>
              </a:spcBef>
              <a:spcAft>
                <a:spcPct val="0"/>
              </a:spcAft>
              <a:buChar char="»"/>
              <a:defRPr sz="1600">
                <a:solidFill>
                  <a:schemeClr val="tx1"/>
                </a:solidFill>
                <a:latin typeface="ScalaSans-Regular" pitchFamily="50" charset="0"/>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a:lstStyle>
          <a:p>
            <a:pPr marL="0" indent="0">
              <a:buFontTx/>
              <a:buNone/>
            </a:pPr>
            <a:r>
              <a:rPr lang="en-US" kern="0" dirty="0">
                <a:latin typeface="Times New Roman" panose="02020603050405020304" pitchFamily="18" charset="0"/>
                <a:cs typeface="Times New Roman" panose="02020603050405020304" pitchFamily="18" charset="0"/>
              </a:rPr>
              <a:t>From the July 1992 edition of the Information Systems Computer Express newsletter: </a:t>
            </a:r>
          </a:p>
          <a:p>
            <a:pPr marL="0" indent="0">
              <a:buFontTx/>
              <a:buNone/>
            </a:pPr>
            <a:r>
              <a:rPr lang="en-US" sz="2200" kern="0" dirty="0">
                <a:latin typeface="Times New Roman" panose="02020603050405020304" pitchFamily="18" charset="0"/>
                <a:cs typeface="Times New Roman" panose="02020603050405020304" pitchFamily="18" charset="0"/>
              </a:rPr>
              <a:t>“E-Mail is here! Finally! You may have noticed that many of the computers now boast a new options on their colorful menus called Electronic Mail. So far a hundred of you have been trained… The momentum is on! E-Mail is here!</a:t>
            </a:r>
          </a:p>
          <a:p>
            <a:pPr marL="0" indent="0">
              <a:buFontTx/>
              <a:buNone/>
            </a:pPr>
            <a:r>
              <a:rPr lang="en-US" sz="2200" kern="0" dirty="0">
                <a:latin typeface="Times New Roman" panose="02020603050405020304" pitchFamily="18" charset="0"/>
                <a:cs typeface="Times New Roman" panose="02020603050405020304" pitchFamily="18" charset="0"/>
              </a:rPr>
              <a:t>As an E-Mail user, you may send messages to your team members, members of other teams, or just about anybody who has an electronic mailbox. You also may attach a word processing or spreadsheet document with your message. A feature called Bulletin Board provides the capability to dispatch mail electronically to all users at once.”</a:t>
            </a:r>
          </a:p>
          <a:p>
            <a:r>
              <a:rPr lang="en-US" sz="2200" kern="0" dirty="0">
                <a:latin typeface="Times New Roman" panose="02020603050405020304" pitchFamily="18" charset="0"/>
                <a:cs typeface="Times New Roman" panose="02020603050405020304" pitchFamily="18" charset="0"/>
              </a:rPr>
              <a:t>The product was </a:t>
            </a:r>
            <a:r>
              <a:rPr lang="en-US" sz="2200" i="1" kern="0" dirty="0">
                <a:latin typeface="Times New Roman" panose="02020603050405020304" pitchFamily="18" charset="0"/>
                <a:cs typeface="Times New Roman" panose="02020603050405020304" pitchFamily="18" charset="0"/>
              </a:rPr>
              <a:t>Microsoft Mail for PC Networks</a:t>
            </a:r>
            <a:r>
              <a:rPr lang="en-US" sz="2200" kern="0" dirty="0">
                <a:latin typeface="Times New Roman" panose="02020603050405020304" pitchFamily="18" charset="0"/>
                <a:cs typeface="Times New Roman" panose="02020603050405020304" pitchFamily="18" charset="0"/>
              </a:rPr>
              <a:t>. Best guess is that the first email sent said “test”.</a:t>
            </a:r>
          </a:p>
        </p:txBody>
      </p:sp>
    </p:spTree>
    <p:extLst>
      <p:ext uri="{BB962C8B-B14F-4D97-AF65-F5344CB8AC3E}">
        <p14:creationId xmlns:p14="http://schemas.microsoft.com/office/powerpoint/2010/main" val="249713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Bonus Material: The Last Mainframe?</a:t>
            </a:r>
          </a:p>
        </p:txBody>
      </p:sp>
      <p:sp>
        <p:nvSpPr>
          <p:cNvPr id="3" name="Content Placeholder 2"/>
          <p:cNvSpPr>
            <a:spLocks noGrp="1"/>
          </p:cNvSpPr>
          <p:nvPr>
            <p:ph idx="1"/>
          </p:nvPr>
        </p:nvSpPr>
        <p:spPr>
          <a:xfrm>
            <a:off x="114300" y="992436"/>
            <a:ext cx="3957810" cy="3502445"/>
          </a:xfrm>
        </p:spPr>
        <p:txBody>
          <a:bodyPr/>
          <a:lstStyle/>
          <a:p>
            <a:r>
              <a:rPr lang="en-US" dirty="0">
                <a:latin typeface="Times New Roman" panose="02020603050405020304" pitchFamily="18" charset="0"/>
                <a:cs typeface="Times New Roman" panose="02020603050405020304" pitchFamily="18" charset="0"/>
              </a:rPr>
              <a:t>Still some new apps created using mainframe, May 1998’s “Voice Response System” for Customer Relations</a:t>
            </a:r>
          </a:p>
        </p:txBody>
      </p:sp>
      <p:pic>
        <p:nvPicPr>
          <p:cNvPr id="4" name="Picture 3"/>
          <p:cNvPicPr>
            <a:picLocks noChangeAspect="1"/>
          </p:cNvPicPr>
          <p:nvPr/>
        </p:nvPicPr>
        <p:blipFill>
          <a:blip r:embed="rId2"/>
          <a:stretch>
            <a:fillRect/>
          </a:stretch>
        </p:blipFill>
        <p:spPr>
          <a:xfrm>
            <a:off x="4362680" y="1825816"/>
            <a:ext cx="4781320" cy="4938540"/>
          </a:xfrm>
          <a:prstGeom prst="rect">
            <a:avLst/>
          </a:prstGeom>
        </p:spPr>
      </p:pic>
      <p:pic>
        <p:nvPicPr>
          <p:cNvPr id="5" name="Picture 4"/>
          <p:cNvPicPr>
            <a:picLocks noChangeAspect="1"/>
          </p:cNvPicPr>
          <p:nvPr/>
        </p:nvPicPr>
        <p:blipFill>
          <a:blip r:embed="rId3"/>
          <a:stretch>
            <a:fillRect/>
          </a:stretch>
        </p:blipFill>
        <p:spPr>
          <a:xfrm>
            <a:off x="-1" y="4620037"/>
            <a:ext cx="4208443" cy="2237964"/>
          </a:xfrm>
          <a:prstGeom prst="rect">
            <a:avLst/>
          </a:prstGeom>
        </p:spPr>
      </p:pic>
      <p:sp>
        <p:nvSpPr>
          <p:cNvPr id="7" name="TextBox 6"/>
          <p:cNvSpPr txBox="1"/>
          <p:nvPr/>
        </p:nvSpPr>
        <p:spPr>
          <a:xfrm>
            <a:off x="4362680" y="992436"/>
            <a:ext cx="4693185" cy="954107"/>
          </a:xfrm>
          <a:prstGeom prst="rect">
            <a:avLst/>
          </a:prstGeom>
          <a:noFill/>
        </p:spPr>
        <p:txBody>
          <a:bodyPr wrap="square" rtlCol="0">
            <a:spAutoFit/>
          </a:bodyPr>
          <a:lstStyle/>
          <a:p>
            <a:r>
              <a:rPr lang="en-US" sz="2800" dirty="0"/>
              <a:t>March 12, 2008, SCADA mainframe is halted - </a:t>
            </a:r>
          </a:p>
        </p:txBody>
      </p:sp>
    </p:spTree>
    <p:extLst>
      <p:ext uri="{BB962C8B-B14F-4D97-AF65-F5344CB8AC3E}">
        <p14:creationId xmlns:p14="http://schemas.microsoft.com/office/powerpoint/2010/main" val="2125637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Research Library </a:t>
            </a:r>
          </a:p>
        </p:txBody>
      </p:sp>
      <p:sp>
        <p:nvSpPr>
          <p:cNvPr id="3" name="Content Placeholder 2"/>
          <p:cNvSpPr>
            <a:spLocks noGrp="1"/>
          </p:cNvSpPr>
          <p:nvPr>
            <p:ph idx="1"/>
          </p:nvPr>
        </p:nvSpPr>
        <p:spPr>
          <a:xfrm>
            <a:off x="200025" y="1603614"/>
            <a:ext cx="4857034" cy="2120733"/>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Transportation Research Library</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Dates back to 1895 through all of Metro's direct predecessors. </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Temporarily closed during The Great Depression, reopened with the assistance of the Huntington Library.</a:t>
            </a:r>
          </a:p>
          <a:p>
            <a:pPr marL="639445" lvl="1"/>
            <a:r>
              <a:rPr lang="en-US" sz="1800" dirty="0">
                <a:latin typeface="Verdana" panose="020B0604030504040204" pitchFamily="34" charset="0"/>
                <a:ea typeface="Verdana" panose="020B0604030504040204" pitchFamily="34" charset="0"/>
                <a:cs typeface="Times New Roman" panose="02020603050405020304" pitchFamily="18" charset="0"/>
              </a:rPr>
              <a:t>Founding member of SLA's Transportation Division in 1943.</a:t>
            </a:r>
          </a:p>
        </p:txBody>
      </p:sp>
      <p:pic>
        <p:nvPicPr>
          <p:cNvPr id="4" name="Picture 3"/>
          <p:cNvPicPr>
            <a:picLocks noChangeAspect="1"/>
          </p:cNvPicPr>
          <p:nvPr/>
        </p:nvPicPr>
        <p:blipFill>
          <a:blip r:embed="rId3"/>
          <a:stretch>
            <a:fillRect/>
          </a:stretch>
        </p:blipFill>
        <p:spPr>
          <a:xfrm>
            <a:off x="5057059" y="904875"/>
            <a:ext cx="4086941" cy="5953125"/>
          </a:xfrm>
          <a:prstGeom prst="rect">
            <a:avLst/>
          </a:prstGeom>
        </p:spPr>
      </p:pic>
      <p:pic>
        <p:nvPicPr>
          <p:cNvPr id="5" name="Picture 4"/>
          <p:cNvPicPr>
            <a:picLocks noChangeAspect="1"/>
          </p:cNvPicPr>
          <p:nvPr/>
        </p:nvPicPr>
        <p:blipFill>
          <a:blip r:embed="rId4"/>
          <a:stretch>
            <a:fillRect/>
          </a:stretch>
        </p:blipFill>
        <p:spPr>
          <a:xfrm>
            <a:off x="1542361" y="4708609"/>
            <a:ext cx="3514698" cy="2120733"/>
          </a:xfrm>
          <a:prstGeom prst="rect">
            <a:avLst/>
          </a:prstGeom>
        </p:spPr>
      </p:pic>
    </p:spTree>
    <p:extLst>
      <p:ext uri="{BB962C8B-B14F-4D97-AF65-F5344CB8AC3E}">
        <p14:creationId xmlns:p14="http://schemas.microsoft.com/office/powerpoint/2010/main" val="408102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Research Library </a:t>
            </a:r>
          </a:p>
        </p:txBody>
      </p:sp>
      <p:sp>
        <p:nvSpPr>
          <p:cNvPr id="3" name="Content Placeholder 2"/>
          <p:cNvSpPr>
            <a:spLocks noGrp="1"/>
          </p:cNvSpPr>
          <p:nvPr>
            <p:ph idx="1"/>
          </p:nvPr>
        </p:nvSpPr>
        <p:spPr>
          <a:xfrm>
            <a:off x="381000" y="944697"/>
            <a:ext cx="3937612" cy="4724400"/>
          </a:xfrm>
        </p:spPr>
        <p:txBody>
          <a:bodyPr/>
          <a:lstStyle/>
          <a:p>
            <a:pPr marL="0" lvl="1" indent="0">
              <a:buNone/>
            </a:pPr>
            <a:r>
              <a:rPr lang="en-US" sz="1800" dirty="0">
                <a:latin typeface="Verdana" panose="020B0604030504040204" pitchFamily="34" charset="0"/>
                <a:ea typeface="Verdana" panose="020B0604030504040204" pitchFamily="34" charset="0"/>
                <a:cs typeface="Times New Roman" panose="02020603050405020304" pitchFamily="18" charset="0"/>
              </a:rPr>
              <a:t>Our Research Library collection became "computerized" in 1978 by joining </a:t>
            </a:r>
            <a:r>
              <a:rPr lang="en-US" sz="1800" dirty="0">
                <a:latin typeface="Verdana" panose="020B0604030504040204" pitchFamily="34" charset="0"/>
                <a:ea typeface="Verdana" panose="020B0604030504040204" pitchFamily="34" charset="0"/>
                <a:cs typeface="Times New Roman" panose="02020603050405020304" pitchFamily="18" charset="0"/>
                <a:hlinkClick r:id="rId3"/>
              </a:rPr>
              <a:t>OCLC/World Library Catalog</a:t>
            </a:r>
            <a:r>
              <a:rPr lang="en-US" sz="1800" dirty="0">
                <a:latin typeface="Verdana" panose="020B0604030504040204" pitchFamily="34" charset="0"/>
                <a:ea typeface="Verdana" panose="020B0604030504040204" pitchFamily="34" charset="0"/>
                <a:cs typeface="Times New Roman" panose="02020603050405020304" pitchFamily="18" charset="0"/>
              </a:rPr>
              <a:t> network, sharing MARC format records of holdings with other libraries and honoring interlibrary loan requests. </a:t>
            </a:r>
          </a:p>
          <a:p>
            <a:pPr marL="0" lvl="1" indent="0">
              <a:buNone/>
            </a:pPr>
            <a:endParaRPr lang="en-US" sz="1800" dirty="0">
              <a:latin typeface="Verdana" panose="020B0604030504040204" pitchFamily="34" charset="0"/>
              <a:ea typeface="Verdana" panose="020B0604030504040204" pitchFamily="34" charset="0"/>
              <a:cs typeface="Times New Roman" panose="02020603050405020304" pitchFamily="18" charset="0"/>
            </a:endParaRPr>
          </a:p>
          <a:p>
            <a:pPr marL="0" lvl="1" indent="0">
              <a:buNone/>
            </a:pPr>
            <a:r>
              <a:rPr lang="en-US" sz="1800" dirty="0">
                <a:latin typeface="Verdana" panose="020B0604030504040204" pitchFamily="34" charset="0"/>
                <a:ea typeface="Verdana" panose="020B0604030504040204" pitchFamily="34" charset="0"/>
                <a:cs typeface="Times New Roman" panose="02020603050405020304" pitchFamily="18" charset="0"/>
              </a:rPr>
              <a:t>Access to over 3 million records then, over 1 billion today.</a:t>
            </a:r>
          </a:p>
          <a:p>
            <a:endParaRPr lang="en-US" dirty="0"/>
          </a:p>
        </p:txBody>
      </p:sp>
      <p:pic>
        <p:nvPicPr>
          <p:cNvPr id="5" name="Picture 4"/>
          <p:cNvPicPr>
            <a:picLocks noChangeAspect="1"/>
          </p:cNvPicPr>
          <p:nvPr/>
        </p:nvPicPr>
        <p:blipFill>
          <a:blip r:embed="rId4"/>
          <a:stretch>
            <a:fillRect/>
          </a:stretch>
        </p:blipFill>
        <p:spPr>
          <a:xfrm>
            <a:off x="4968607" y="944697"/>
            <a:ext cx="4175393" cy="5932060"/>
          </a:xfrm>
          <a:prstGeom prst="rect">
            <a:avLst/>
          </a:prstGeom>
        </p:spPr>
      </p:pic>
    </p:spTree>
    <p:extLst>
      <p:ext uri="{BB962C8B-B14F-4D97-AF65-F5344CB8AC3E}">
        <p14:creationId xmlns:p14="http://schemas.microsoft.com/office/powerpoint/2010/main" val="3445246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Research Library</a:t>
            </a:r>
          </a:p>
        </p:txBody>
      </p:sp>
      <p:sp>
        <p:nvSpPr>
          <p:cNvPr id="3" name="Content Placeholder 2"/>
          <p:cNvSpPr>
            <a:spLocks noGrp="1"/>
          </p:cNvSpPr>
          <p:nvPr>
            <p:ph idx="1"/>
          </p:nvPr>
        </p:nvSpPr>
        <p:spPr>
          <a:xfrm>
            <a:off x="381000" y="1143000"/>
            <a:ext cx="3111347" cy="4724400"/>
          </a:xfrm>
        </p:spPr>
        <p:txBody>
          <a:bodyPr/>
          <a:lstStyle/>
          <a:p>
            <a:pPr marL="0" lvl="1" indent="0">
              <a:buNone/>
            </a:pPr>
            <a:r>
              <a:rPr lang="en-US" sz="1800" dirty="0">
                <a:latin typeface="Verdana" panose="020B0604030504040204" pitchFamily="34" charset="0"/>
                <a:ea typeface="Verdana" panose="020B0604030504040204" pitchFamily="34" charset="0"/>
                <a:cs typeface="Times New Roman" panose="02020603050405020304" pitchFamily="18" charset="0"/>
              </a:rPr>
              <a:t>Current </a:t>
            </a:r>
            <a:r>
              <a:rPr lang="en-US" sz="1800" dirty="0">
                <a:latin typeface="Verdana" panose="020B0604030504040204" pitchFamily="34" charset="0"/>
                <a:ea typeface="Verdana" panose="020B0604030504040204" pitchFamily="34" charset="0"/>
                <a:cs typeface="Times New Roman" panose="02020603050405020304" pitchFamily="18" charset="0"/>
                <a:hlinkClick r:id="rId2"/>
              </a:rPr>
              <a:t>Integrated Library System</a:t>
            </a:r>
            <a:r>
              <a:rPr lang="en-US" sz="1800" dirty="0">
                <a:latin typeface="Verdana" panose="020B0604030504040204" pitchFamily="34" charset="0"/>
                <a:ea typeface="Verdana" panose="020B0604030504040204" pitchFamily="34" charset="0"/>
                <a:cs typeface="Times New Roman" panose="02020603050405020304" pitchFamily="18" charset="0"/>
              </a:rPr>
              <a:t> (ILS) is provided by </a:t>
            </a:r>
            <a:r>
              <a:rPr lang="en-US" sz="1800" dirty="0" err="1">
                <a:latin typeface="Verdana" panose="020B0604030504040204" pitchFamily="34" charset="0"/>
                <a:ea typeface="Verdana" panose="020B0604030504040204" pitchFamily="34" charset="0"/>
                <a:cs typeface="Times New Roman" panose="02020603050405020304" pitchFamily="18" charset="0"/>
              </a:rPr>
              <a:t>Sirsi-Dynex</a:t>
            </a:r>
            <a:r>
              <a:rPr lang="en-US" sz="1800" dirty="0">
                <a:latin typeface="Verdana" panose="020B0604030504040204" pitchFamily="34" charset="0"/>
                <a:ea typeface="Verdana" panose="020B0604030504040204" pitchFamily="34" charset="0"/>
                <a:cs typeface="Times New Roman" panose="02020603050405020304" pitchFamily="18" charset="0"/>
              </a:rPr>
              <a:t>/EOS and contains over 40,000 items, about 20% of which have links to full text resources. </a:t>
            </a:r>
          </a:p>
          <a:p>
            <a:pPr marL="0" lvl="1" indent="0">
              <a:buNone/>
            </a:pPr>
            <a:r>
              <a:rPr lang="en-US" sz="1800" dirty="0">
                <a:latin typeface="Verdana" panose="020B0604030504040204" pitchFamily="34" charset="0"/>
                <a:ea typeface="Verdana" panose="020B0604030504040204" pitchFamily="34" charset="0"/>
                <a:cs typeface="Times New Roman" panose="02020603050405020304" pitchFamily="18" charset="0"/>
                <a:hlinkClick r:id="rId3"/>
              </a:rPr>
              <a:t>http://librarycat.metro.net</a:t>
            </a:r>
            <a:r>
              <a:rPr lang="en-US" sz="1800" dirty="0">
                <a:latin typeface="Verdana" panose="020B0604030504040204" pitchFamily="34" charset="0"/>
                <a:ea typeface="Verdana" panose="020B0604030504040204" pitchFamily="34" charset="0"/>
                <a:cs typeface="Times New Roman" panose="02020603050405020304" pitchFamily="18" charset="0"/>
              </a:rPr>
              <a:t> </a:t>
            </a:r>
          </a:p>
          <a:p>
            <a:pPr marL="0" lvl="1" indent="0">
              <a:buNone/>
            </a:pPr>
            <a:endParaRPr lang="en-US" dirty="0"/>
          </a:p>
          <a:p>
            <a:endParaRPr lang="en-US" dirty="0"/>
          </a:p>
        </p:txBody>
      </p:sp>
      <p:pic>
        <p:nvPicPr>
          <p:cNvPr id="5" name="Picture 4"/>
          <p:cNvPicPr>
            <a:picLocks noChangeAspect="1"/>
          </p:cNvPicPr>
          <p:nvPr/>
        </p:nvPicPr>
        <p:blipFill>
          <a:blip r:embed="rId4"/>
          <a:stretch>
            <a:fillRect/>
          </a:stretch>
        </p:blipFill>
        <p:spPr>
          <a:xfrm>
            <a:off x="3492347" y="1143001"/>
            <a:ext cx="5672662" cy="5715000"/>
          </a:xfrm>
          <a:prstGeom prst="rect">
            <a:avLst/>
          </a:prstGeom>
        </p:spPr>
      </p:pic>
    </p:spTree>
    <p:extLst>
      <p:ext uri="{BB962C8B-B14F-4D97-AF65-F5344CB8AC3E}">
        <p14:creationId xmlns:p14="http://schemas.microsoft.com/office/powerpoint/2010/main" val="1909853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Research Library </a:t>
            </a:r>
          </a:p>
        </p:txBody>
      </p:sp>
      <p:sp>
        <p:nvSpPr>
          <p:cNvPr id="3" name="Content Placeholder 2"/>
          <p:cNvSpPr>
            <a:spLocks noGrp="1"/>
          </p:cNvSpPr>
          <p:nvPr>
            <p:ph idx="1"/>
          </p:nvPr>
        </p:nvSpPr>
        <p:spPr>
          <a:xfrm>
            <a:off x="381000" y="1746848"/>
            <a:ext cx="8458200" cy="2713009"/>
          </a:xfrm>
        </p:spPr>
        <p:txBody>
          <a:bodyPr/>
          <a:lstStyle/>
          <a:p>
            <a:r>
              <a:rPr lang="en-US" sz="1800" dirty="0">
                <a:latin typeface="Verdana" panose="020B0604030504040204" pitchFamily="34" charset="0"/>
                <a:ea typeface="Verdana" panose="020B0604030504040204" pitchFamily="34" charset="0"/>
                <a:cs typeface="Times New Roman" panose="02020603050405020304" pitchFamily="18" charset="0"/>
              </a:rPr>
              <a:t>Library cataloging in </a:t>
            </a:r>
            <a:r>
              <a:rPr lang="en-US" sz="1800" dirty="0">
                <a:latin typeface="Verdana" panose="020B0604030504040204" pitchFamily="34" charset="0"/>
                <a:ea typeface="Verdana" panose="020B0604030504040204" pitchFamily="34" charset="0"/>
                <a:cs typeface="Times New Roman" panose="02020603050405020304" pitchFamily="18" charset="0"/>
                <a:hlinkClick r:id="rId3"/>
              </a:rPr>
              <a:t>MARC</a:t>
            </a:r>
            <a:r>
              <a:rPr lang="en-US" sz="1800" dirty="0">
                <a:latin typeface="Verdana" panose="020B0604030504040204" pitchFamily="34" charset="0"/>
                <a:ea typeface="Verdana" panose="020B0604030504040204" pitchFamily="34" charset="0"/>
                <a:cs typeface="Times New Roman" panose="02020603050405020304" pitchFamily="18" charset="0"/>
              </a:rPr>
              <a:t> requires knowledge of 40,000 field combinations to accurately describe items under the internationally accepted standards, the traditional Anglo-American Cataloging Rules (</a:t>
            </a:r>
            <a:r>
              <a:rPr lang="en-US" sz="1800" dirty="0">
                <a:latin typeface="Verdana" panose="020B0604030504040204" pitchFamily="34" charset="0"/>
                <a:ea typeface="Verdana" panose="020B0604030504040204" pitchFamily="34" charset="0"/>
                <a:cs typeface="Times New Roman" panose="02020603050405020304" pitchFamily="18" charset="0"/>
                <a:hlinkClick r:id="rId4"/>
              </a:rPr>
              <a:t>AACR-2</a:t>
            </a:r>
            <a:r>
              <a:rPr lang="en-US" sz="1800" dirty="0">
                <a:latin typeface="Verdana" panose="020B0604030504040204" pitchFamily="34" charset="0"/>
                <a:ea typeface="Verdana" panose="020B0604030504040204" pitchFamily="34" charset="0"/>
                <a:cs typeface="Times New Roman" panose="02020603050405020304" pitchFamily="18" charset="0"/>
              </a:rPr>
              <a:t>) or more recent standard RDA, the Resource Description &amp; Access standard.</a:t>
            </a:r>
          </a:p>
          <a:p>
            <a:r>
              <a:rPr lang="en-US" sz="1800" dirty="0">
                <a:latin typeface="Verdana" panose="020B0604030504040204" pitchFamily="34" charset="0"/>
                <a:ea typeface="Verdana" panose="020B0604030504040204" pitchFamily="34" charset="0"/>
                <a:cs typeface="Times New Roman" panose="02020603050405020304" pitchFamily="18" charset="0"/>
              </a:rPr>
              <a:t>Data is shared among all </a:t>
            </a:r>
            <a:r>
              <a:rPr lang="en-US" sz="1800" dirty="0">
                <a:latin typeface="Verdana" panose="020B0604030504040204" pitchFamily="34" charset="0"/>
                <a:ea typeface="Verdana" panose="020B0604030504040204" pitchFamily="34" charset="0"/>
                <a:cs typeface="Times New Roman" panose="02020603050405020304" pitchFamily="18" charset="0"/>
                <a:hlinkClick r:id="rId5"/>
              </a:rPr>
              <a:t>OCLC</a:t>
            </a:r>
            <a:r>
              <a:rPr lang="en-US" sz="1800" dirty="0">
                <a:latin typeface="Verdana" panose="020B0604030504040204" pitchFamily="34" charset="0"/>
                <a:ea typeface="Verdana" panose="020B0604030504040204" pitchFamily="34" charset="0"/>
                <a:cs typeface="Times New Roman" panose="02020603050405020304" pitchFamily="18" charset="0"/>
              </a:rPr>
              <a:t> members in </a:t>
            </a:r>
            <a:r>
              <a:rPr lang="en-US" sz="1800" dirty="0" err="1">
                <a:latin typeface="Verdana" panose="020B0604030504040204" pitchFamily="34" charset="0"/>
                <a:ea typeface="Verdana" panose="020B0604030504040204" pitchFamily="34" charset="0"/>
                <a:cs typeface="Times New Roman" panose="02020603050405020304" pitchFamily="18" charset="0"/>
                <a:hlinkClick r:id="rId6"/>
              </a:rPr>
              <a:t>WorldCat</a:t>
            </a:r>
            <a:r>
              <a:rPr lang="en-US" sz="1800" dirty="0">
                <a:latin typeface="Verdana" panose="020B0604030504040204" pitchFamily="34" charset="0"/>
                <a:ea typeface="Verdana" panose="020B0604030504040204" pitchFamily="34" charset="0"/>
                <a:cs typeface="Times New Roman" panose="02020603050405020304" pitchFamily="18" charset="0"/>
              </a:rPr>
              <a:t>. One library creates the original record for a credit, all others download for a fee.</a:t>
            </a:r>
          </a:p>
        </p:txBody>
      </p:sp>
    </p:spTree>
    <p:extLst>
      <p:ext uri="{BB962C8B-B14F-4D97-AF65-F5344CB8AC3E}">
        <p14:creationId xmlns:p14="http://schemas.microsoft.com/office/powerpoint/2010/main" val="2309000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Research Library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81" y="936433"/>
            <a:ext cx="4252686" cy="457149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134" y="936433"/>
            <a:ext cx="4265866" cy="5921567"/>
          </a:xfrm>
          <a:prstGeom prst="rect">
            <a:avLst/>
          </a:prstGeom>
        </p:spPr>
      </p:pic>
      <p:sp>
        <p:nvSpPr>
          <p:cNvPr id="7" name="TextBox 6"/>
          <p:cNvSpPr txBox="1"/>
          <p:nvPr/>
        </p:nvSpPr>
        <p:spPr>
          <a:xfrm>
            <a:off x="381000" y="5507928"/>
            <a:ext cx="3970702" cy="400110"/>
          </a:xfrm>
          <a:prstGeom prst="rect">
            <a:avLst/>
          </a:prstGeom>
          <a:noFill/>
        </p:spPr>
        <p:txBody>
          <a:bodyPr wrap="none" rtlCol="0">
            <a:spAutoFit/>
          </a:bodyPr>
          <a:lstStyle/>
          <a:p>
            <a:r>
              <a:rPr lang="en-US" sz="2000" dirty="0"/>
              <a:t>Typical catalog view for public users</a:t>
            </a:r>
          </a:p>
        </p:txBody>
      </p:sp>
      <p:sp>
        <p:nvSpPr>
          <p:cNvPr id="8" name="TextBox 7"/>
          <p:cNvSpPr txBox="1"/>
          <p:nvPr/>
        </p:nvSpPr>
        <p:spPr>
          <a:xfrm>
            <a:off x="1592494" y="6180463"/>
            <a:ext cx="2374344" cy="400110"/>
          </a:xfrm>
          <a:prstGeom prst="rect">
            <a:avLst/>
          </a:prstGeom>
          <a:noFill/>
        </p:spPr>
        <p:txBody>
          <a:bodyPr wrap="square" rtlCol="0">
            <a:spAutoFit/>
          </a:bodyPr>
          <a:lstStyle/>
          <a:p>
            <a:r>
              <a:rPr lang="en-US" sz="2000" dirty="0"/>
              <a:t>MARC Format Data </a:t>
            </a:r>
          </a:p>
        </p:txBody>
      </p:sp>
      <p:sp>
        <p:nvSpPr>
          <p:cNvPr id="9" name="Right Arrow 8"/>
          <p:cNvSpPr/>
          <p:nvPr/>
        </p:nvSpPr>
        <p:spPr>
          <a:xfrm>
            <a:off x="3823000" y="6235547"/>
            <a:ext cx="925270" cy="289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381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121&quot;&gt;&lt;object type=&quot;3&quot; unique_id=&quot;10122&quot;&gt;&lt;property id=&quot;20148&quot; value=&quot;5&quot;/&gt;&lt;property id=&quot;20300&quot; value=&quot;Slide 1&quot;/&gt;&lt;property id=&quot;20307&quot; value=&quot;872&quot;/&gt;&lt;/object&gt;&lt;object type=&quot;3&quot; unique_id=&quot;10123&quot;&gt;&lt;property id=&quot;20148&quot; value=&quot;5&quot;/&gt;&lt;property id=&quot;20300&quot; value=&quot;Slide 2&quot;/&gt;&lt;property id=&quot;20307&quot; value=&quot;881&quot;/&gt;&lt;/object&gt;&lt;object type=&quot;3&quot; unique_id=&quot;10124&quot;&gt;&lt;property id=&quot;20148&quot; value=&quot;5&quot;/&gt;&lt;property id=&quot;20300&quot; value=&quot;Slide 3 - &amp;quot;1950’s - The Beginning of ITS&amp;quot;&quot;/&gt;&lt;property id=&quot;20307&quot; value=&quot;915&quot;/&gt;&lt;/object&gt;&lt;object type=&quot;3&quot; unique_id=&quot;10125&quot;&gt;&lt;property id=&quot;20148&quot; value=&quot;5&quot;/&gt;&lt;property id=&quot;20300&quot; value=&quot;Slide 4 - &amp;quot;1964-1982, Jezebelle retires&amp;quot;&quot;/&gt;&lt;property id=&quot;20307&quot; value=&quot;930&quot;/&gt;&lt;/object&gt;&lt;object type=&quot;3&quot; unique_id=&quot;10126&quot;&gt;&lt;property id=&quot;20148&quot; value=&quot;5&quot;/&gt;&lt;property id=&quot;20300&quot; value=&quot;Slide 5 - &amp;quot;1980’s - TransMIS I &amp;amp; II Innovation&amp;quot;&quot;/&gt;&lt;property id=&quot;20307&quot; value=&quot;916&quot;/&gt;&lt;/object&gt;&lt;object type=&quot;3&quot; unique_id=&quot;10127&quot;&gt;&lt;property id=&quot;20148&quot; value=&quot;5&quot;/&gt;&lt;property id=&quot;20300&quot; value=&quot;Slide 6 - &amp;quot;First PCs?&amp;quot;&quot;/&gt;&lt;property id=&quot;20307&quot; value=&quot;917&quot;/&gt;&lt;/object&gt;&lt;object type=&quot;3&quot; unique_id=&quot;10128&quot;&gt;&lt;property id=&quot;20148&quot; value=&quot;5&quot;/&gt;&lt;property id=&quot;20300&quot; value=&quot;Slide 7 - &amp;quot;The Last Mainframe?&amp;quot;&quot;/&gt;&lt;property id=&quot;20307&quot; value=&quot;918&quot;/&gt;&lt;/object&gt;&lt;object type=&quot;3&quot; unique_id=&quot;10129&quot;&gt;&lt;property id=&quot;20148&quot; value=&quot;5&quot;/&gt;&lt;property id=&quot;20300&quot; value=&quot;Slide 8 - &amp;quot;Research Library &amp;amp; Records - What We Do&amp;quot;&quot;/&gt;&lt;property id=&quot;20307&quot; value=&quot;882&quot;/&gt;&lt;/object&gt;&lt;object type=&quot;3&quot; unique_id=&quot;10130&quot;&gt;&lt;property id=&quot;20148&quot; value=&quot;5&quot;/&gt;&lt;property id=&quot;20300&quot; value=&quot;Slide 9 - &amp;quot;Research Library, Archive &amp;amp; Records&amp;quot;&quot;/&gt;&lt;property id=&quot;20307&quot; value=&quot;902&quot;/&gt;&lt;/object&gt;&lt;object type=&quot;3&quot; unique_id=&quot;10131&quot;&gt;&lt;property id=&quot;20148&quot; value=&quot;5&quot;/&gt;&lt;property id=&quot;20300&quot; value=&quot;Slide 10 - &amp;quot;Research Library, Archive &amp;amp; Records&amp;quot;&quot;/&gt;&lt;property id=&quot;20307&quot; value=&quot;886&quot;/&gt;&lt;/object&gt;&lt;object type=&quot;3&quot; unique_id=&quot;10132&quot;&gt;&lt;property id=&quot;20148&quot; value=&quot;5&quot;/&gt;&lt;property id=&quot;20300&quot; value=&quot;Slide 11 - &amp;quot;Transportation Research Library &amp;quot;&quot;/&gt;&lt;property id=&quot;20307&quot; value=&quot;887&quot;/&gt;&lt;/object&gt;&lt;object type=&quot;3&quot; unique_id=&quot;10133&quot;&gt;&lt;property id=&quot;20148&quot; value=&quot;5&quot;/&gt;&lt;property id=&quot;20300&quot; value=&quot;Slide 12 - &amp;quot;Transportation Research Library &amp;quot;&quot;/&gt;&lt;property id=&quot;20307&quot; value=&quot;888&quot;/&gt;&lt;/object&gt;&lt;object type=&quot;3&quot; unique_id=&quot;10134&quot;&gt;&lt;property id=&quot;20148&quot; value=&quot;5&quot;/&gt;&lt;property id=&quot;20300&quot; value=&quot;Slide 13 - &amp;quot;Transportation Research Library&amp;quot;&quot;/&gt;&lt;property id=&quot;20307&quot; value=&quot;912&quot;/&gt;&lt;/object&gt;&lt;object type=&quot;3&quot; unique_id=&quot;10135&quot;&gt;&lt;property id=&quot;20148&quot; value=&quot;5&quot;/&gt;&lt;property id=&quot;20300&quot; value=&quot;Slide 14 - &amp;quot;Transportation Research Library &amp;quot;&quot;/&gt;&lt;property id=&quot;20307&quot; value=&quot;889&quot;/&gt;&lt;/object&gt;&lt;object type=&quot;3&quot; unique_id=&quot;10136&quot;&gt;&lt;property id=&quot;20148&quot; value=&quot;5&quot;/&gt;&lt;property id=&quot;20300&quot; value=&quot;Slide 15 - &amp;quot;Transportation Research Library&amp;quot;&quot;/&gt;&lt;property id=&quot;20307&quot; value=&quot;897&quot;/&gt;&lt;/object&gt;&lt;object type=&quot;3&quot; unique_id=&quot;10137&quot;&gt;&lt;property id=&quot;20148&quot; value=&quot;5&quot;/&gt;&lt;property id=&quot;20300&quot; value=&quot;Slide 16 - &amp;quot;Transportation Research Library &amp;quot;&quot;/&gt;&lt;property id=&quot;20307&quot; value=&quot;890&quot;/&gt;&lt;/object&gt;&lt;object type=&quot;3&quot; unique_id=&quot;10138&quot;&gt;&lt;property id=&quot;20148&quot; value=&quot;5&quot;/&gt;&lt;property id=&quot;20300&quot; value=&quot;Slide 17 - &amp;quot;Transportation Research Library &amp;quot;&quot;/&gt;&lt;property id=&quot;20307&quot; value=&quot;919&quot;/&gt;&lt;/object&gt;&lt;object type=&quot;3&quot; unique_id=&quot;10139&quot;&gt;&lt;property id=&quot;20148&quot; value=&quot;5&quot;/&gt;&lt;property id=&quot;20300&quot; value=&quot;Slide 18 - &amp;quot;Transportation Research Library&amp;quot;&quot;/&gt;&lt;property id=&quot;20307&quot; value=&quot;913&quot;/&gt;&lt;/object&gt;&lt;object type=&quot;3&quot; unique_id=&quot;10140&quot;&gt;&lt;property id=&quot;20148&quot; value=&quot;5&quot;/&gt;&lt;property id=&quot;20300&quot; value=&quot;Slide 19 - &amp;quot;Research Library- Paid Collections&amp;quot;&quot;/&gt;&lt;property id=&quot;20307&quot; value=&quot;893&quot;/&gt;&lt;/object&gt;&lt;object type=&quot;3&quot; unique_id=&quot;10141&quot;&gt;&lt;property id=&quot;20148&quot; value=&quot;5&quot;/&gt;&lt;property id=&quot;20300&quot; value=&quot;Slide 20 - &amp;quot;Research Library – Other Collections&amp;quot;&quot;/&gt;&lt;property id=&quot;20307&quot; value=&quot;891&quot;/&gt;&lt;/object&gt;&lt;object type=&quot;3&quot; unique_id=&quot;10142&quot;&gt;&lt;property id=&quot;20148&quot; value=&quot;5&quot;/&gt;&lt;property id=&quot;20300&quot; value=&quot;Slide 21 - &amp;quot;Research Library – Other Collections&amp;quot;&quot;/&gt;&lt;property id=&quot;20307&quot; value=&quot;892&quot;/&gt;&lt;/object&gt;&lt;object type=&quot;3&quot; unique_id=&quot;10143&quot;&gt;&lt;property id=&quot;20148&quot; value=&quot;5&quot;/&gt;&lt;property id=&quot;20300&quot; value=&quot;Slide 22 - &amp;quot;Research Library - Services&amp;quot;&quot;/&gt;&lt;property id=&quot;20307&quot; value=&quot;894&quot;/&gt;&lt;/object&gt;&lt;object type=&quot;3&quot; unique_id=&quot;10144&quot;&gt;&lt;property id=&quot;20148&quot; value=&quot;5&quot;/&gt;&lt;property id=&quot;20300&quot; value=&quot;Slide 23 - &amp;quot;headlines.metroprimaryresources.info&amp;quot;&quot;/&gt;&lt;property id=&quot;20307&quot; value=&quot;928&quot;/&gt;&lt;/object&gt;&lt;object type=&quot;3&quot; unique_id=&quot;10145&quot;&gt;&lt;property id=&quot;20148&quot; value=&quot;5&quot;/&gt;&lt;property id=&quot;20300&quot; value=&quot;Slide 24 - &amp;quot;Research Library - Services&amp;quot;&quot;/&gt;&lt;property id=&quot;20307&quot; value=&quot;914&quot;/&gt;&lt;/object&gt;&lt;object type=&quot;3&quot; unique_id=&quot;10146&quot;&gt;&lt;property id=&quot;20148&quot; value=&quot;5&quot;/&gt;&lt;property id=&quot;20300&quot; value=&quot;Slide 25 - &amp;quot;Research Library - Services&amp;quot;&quot;/&gt;&lt;property id=&quot;20307&quot; value=&quot;898&quot;/&gt;&lt;/object&gt;&lt;object type=&quot;3&quot; unique_id=&quot;10147&quot;&gt;&lt;property id=&quot;20148&quot; value=&quot;5&quot;/&gt;&lt;property id=&quot;20300&quot; value=&quot;Slide 26 - &amp;quot;Transportation Research Library&amp;quot;&quot;/&gt;&lt;property id=&quot;20307&quot; value=&quot;927&quot;/&gt;&lt;/object&gt;&lt;object type=&quot;3&quot; unique_id=&quot;10148&quot;&gt;&lt;property id=&quot;20148&quot; value=&quot;5&quot;/&gt;&lt;property id=&quot;20300&quot; value=&quot;Slide 27 - &amp;quot;Transportation Research Library&amp;quot;&quot;/&gt;&lt;property id=&quot;20307&quot; value=&quot;929&quot;/&gt;&lt;/object&gt;&lt;object type=&quot;3&quot; unique_id=&quot;10149&quot;&gt;&lt;property id=&quot;20148&quot; value=&quot;5&quot;/&gt;&lt;property id=&quot;20300&quot; value=&quot;Slide 28 - &amp;quot;Archive&amp;quot;&quot;/&gt;&lt;property id=&quot;20307&quot; value=&quot;895&quot;/&gt;&lt;/object&gt;&lt;object type=&quot;3&quot; unique_id=&quot;10150&quot;&gt;&lt;property id=&quot;20148&quot; value=&quot;5&quot;/&gt;&lt;property id=&quot;20300&quot; value=&quot;Slide 29 - &amp;quot;Archive&amp;quot;&quot;/&gt;&lt;property id=&quot;20307&quot; value=&quot;896&quot;/&gt;&lt;/object&gt;&lt;object type=&quot;3&quot; unique_id=&quot;10151&quot;&gt;&lt;property id=&quot;20148&quot; value=&quot;5&quot;/&gt;&lt;property id=&quot;20300&quot; value=&quot;Slide 30 - &amp;quot;Archive&amp;quot;&quot;/&gt;&lt;property id=&quot;20307&quot; value=&quot;899&quot;/&gt;&lt;/object&gt;&lt;object type=&quot;3&quot; unique_id=&quot;10152&quot;&gt;&lt;property id=&quot;20148&quot; value=&quot;5&quot;/&gt;&lt;property id=&quot;20300&quot; value=&quot;Slide 31 - &amp;quot;Archive&amp;quot;&quot;/&gt;&lt;property id=&quot;20307&quot; value=&quot;900&quot;/&gt;&lt;/object&gt;&lt;object type=&quot;3&quot; unique_id=&quot;10153&quot;&gt;&lt;property id=&quot;20148&quot; value=&quot;5&quot;/&gt;&lt;property id=&quot;20300&quot; value=&quot;Slide 32 - &amp;quot;Records Management Center (RMC)&amp;quot;&quot;/&gt;&lt;property id=&quot;20307&quot; value=&quot;901&quot;/&gt;&lt;/object&gt;&lt;object type=&quot;3&quot; unique_id=&quot;10154&quot;&gt;&lt;property id=&quot;20148&quot; value=&quot;5&quot;/&gt;&lt;property id=&quot;20300&quot; value=&quot;Slide 33 - &amp;quot;Records Management Center&amp;quot;&quot;/&gt;&lt;property id=&quot;20307&quot; value=&quot;903&quot;/&gt;&lt;/object&gt;&lt;object type=&quot;3&quot; unique_id=&quot;10155&quot;&gt;&lt;property id=&quot;20148&quot; value=&quot;5&quot;/&gt;&lt;property id=&quot;20300&quot; value=&quot;Slide 34 - &amp;quot;Next Request – https://records.metro.net&amp;quot;&quot;/&gt;&lt;property id=&quot;20307&quot; value=&quot;904&quot;/&gt;&lt;/object&gt;&lt;object type=&quot;3&quot; unique_id=&quot;10156&quot;&gt;&lt;property id=&quot;20148&quot; value=&quot;5&quot;/&gt;&lt;property id=&quot;20300&quot; value=&quot;Slide 35 - &amp;quot;Next Request – https://records.metro.net&amp;quot;&quot;/&gt;&lt;property id=&quot;20307&quot; value=&quot;906&quot;/&gt;&lt;/object&gt;&lt;object type=&quot;3&quot; unique_id=&quot;10157&quot;&gt;&lt;property id=&quot;20148&quot; value=&quot;5&quot;/&gt;&lt;property id=&quot;20300&quot; value=&quot;Slide 36 - &amp;quot;Next Request – https://records.metro.net&amp;quot;&quot;/&gt;&lt;property id=&quot;20307&quot; value=&quot;926&quot;/&gt;&lt;/object&gt;&lt;object type=&quot;3&quot; unique_id=&quot;10158&quot;&gt;&lt;property id=&quot;20148&quot; value=&quot;5&quot;/&gt;&lt;property id=&quot;20300&quot; value=&quot;Slide 37 - &amp;quot;Relativity – Legal Holds Management&amp;quot;&quot;/&gt;&lt;property id=&quot;20307&quot; value=&quot;905&quot;/&gt;&lt;/object&gt;&lt;object type=&quot;3&quot; unique_id=&quot;10159&quot;&gt;&lt;property id=&quot;20148&quot; value=&quot;5&quot;/&gt;&lt;property id=&quot;20300&quot; value=&quot;Slide 38 - &amp;quot;Digitizing paper records&amp;quot;&quot;/&gt;&lt;property id=&quot;20307&quot; value=&quot;907&quot;/&gt;&lt;/object&gt;&lt;object type=&quot;3&quot; unique_id=&quot;10160&quot;&gt;&lt;property id=&quot;20148&quot; value=&quot;5&quot;/&gt;&lt;property id=&quot;20300&quot; value=&quot;Slide 39 - &amp;quot;Records Management – Scan versus Store&amp;quot;&quot;/&gt;&lt;property id=&quot;20307&quot; value=&quot;910&quot;/&gt;&lt;/object&gt;&lt;object type=&quot;3&quot; unique_id=&quot;10169&quot;&gt;&lt;property id=&quot;20148&quot; value=&quot;5&quot;/&gt;&lt;property id=&quot;20300&quot; value=&quot;Slide 48 - &amp;quot;Contact Info &amp;amp; Links&amp;quot;&quot;/&gt;&lt;property id=&quot;20307&quot; value=&quot;883&quot;/&gt;&lt;/object&gt;&lt;object type=&quot;3&quot; unique_id=&quot;10170&quot;&gt;&lt;property id=&quot;20148&quot; value=&quot;5&quot;/&gt;&lt;property id=&quot;20300&quot; value=&quot;Slide 49 - &amp;quot;IT Vision&amp;quot;&quot;/&gt;&lt;property id=&quot;20307&quot; value=&quot;877&quot;/&gt;&lt;/object&gt;&lt;object type=&quot;3&quot; unique_id=&quot;10171&quot;&gt;&lt;property id=&quot;20148&quot; value=&quot;5&quot;/&gt;&lt;property id=&quot;20300&quot; value=&quot;Slide 50 - &amp;quot;Certifications and Education&amp;quot;&quot;/&gt;&lt;property id=&quot;20307&quot; value=&quot;884&quot;/&gt;&lt;/object&gt;&lt;object type=&quot;3&quot; unique_id=&quot;10172&quot;&gt;&lt;property id=&quot;20148&quot; value=&quot;5&quot;/&gt;&lt;property id=&quot;20300&quot; value=&quot;Slide 51 - &amp;quot;Discussion&amp;quot;&quot;/&gt;&lt;property id=&quot;20307&quot; value=&quot;885&quot;/&gt;&lt;/object&gt;&lt;object type=&quot;3&quot; unique_id=&quot;10173&quot;&gt;&lt;property id=&quot;20148&quot; value=&quot;5&quot;/&gt;&lt;property id=&quot;20300&quot; value=&quot;Slide 52 - &amp;quot;Contact Names&amp;quot;&quot;/&gt;&lt;property id=&quot;20307&quot; value=&quot;796&quot;/&gt;&lt;/object&gt;&lt;object type=&quot;3&quot; unique_id=&quot;10174&quot;&gt;&lt;property id=&quot;20148&quot; value=&quot;5&quot;/&gt;&lt;property id=&quot;20300&quot; value=&quot;Slide 53&quot;/&gt;&lt;property id=&quot;20307&quot; value=&quot;798&quot;/&gt;&lt;/object&gt;&lt;object type=&quot;3&quot; unique_id=&quot;10340&quot;&gt;&lt;property id=&quot;20148&quot; value=&quot;5&quot;/&gt;&lt;property id=&quot;20300&quot; value=&quot;Slide 40 - &amp;quot;Electronic Records Management&amp;quot;&quot;/&gt;&lt;property id=&quot;20307&quot; value=&quot;931&quot;/&gt;&lt;/object&gt;&lt;object type=&quot;3&quot; unique_id=&quot;10341&quot;&gt;&lt;property id=&quot;20148&quot; value=&quot;5&quot;/&gt;&lt;property id=&quot;20300&quot; value=&quot;Slide 41 - &amp;quot;Electronic Records Management&amp;quot;&quot;/&gt;&lt;property id=&quot;20307&quot; value=&quot;932&quot;/&gt;&lt;/object&gt;&lt;object type=&quot;3&quot; unique_id=&quot;10342&quot;&gt;&lt;property id=&quot;20148&quot; value=&quot;5&quot;/&gt;&lt;property id=&quot;20300&quot; value=&quot;Slide 42 - &amp;quot;Electronic Records Management&amp;quot;&quot;/&gt;&lt;property id=&quot;20307&quot; value=&quot;933&quot;/&gt;&lt;/object&gt;&lt;object type=&quot;3&quot; unique_id=&quot;10343&quot;&gt;&lt;property id=&quot;20148&quot; value=&quot;5&quot;/&gt;&lt;property id=&quot;20300&quot; value=&quot;Slide 43 - &amp;quot;Oracle URM Scanned Records Search&amp;quot;&quot;/&gt;&lt;property id=&quot;20307&quot; value=&quot;934&quot;/&gt;&lt;/object&gt;&lt;object type=&quot;3&quot; unique_id=&quot;10344&quot;&gt;&lt;property id=&quot;20148&quot; value=&quot;5&quot;/&gt;&lt;property id=&quot;20300&quot; value=&quot;Slide 44 - &amp;quot;Oracle URM Scanned Records – GSA Search&amp;quot;&quot;/&gt;&lt;property id=&quot;20307&quot; value=&quot;935&quot;/&gt;&lt;/object&gt;&lt;object type=&quot;3&quot; unique_id=&quot;10345&quot;&gt;&lt;property id=&quot;20148&quot; value=&quot;5&quot;/&gt;&lt;property id=&quot;20300&quot; value=&quot;Slide 45 - &amp;quot;Electronic Records Management&amp;quot;&quot;/&gt;&lt;property id=&quot;20307&quot; value=&quot;936&quot;/&gt;&lt;/object&gt;&lt;object type=&quot;3&quot; unique_id=&quot;10346&quot;&gt;&lt;property id=&quot;20148&quot; value=&quot;5&quot;/&gt;&lt;property id=&quot;20300&quot; value=&quot;Slide 46 - &amp;quot;Electronic Records Management&amp;quot;&quot;/&gt;&lt;property id=&quot;20307&quot; value=&quot;937&quot;/&gt;&lt;/object&gt;&lt;object type=&quot;3&quot; unique_id=&quot;10347&quot;&gt;&lt;property id=&quot;20148&quot; value=&quot;5&quot;/&gt;&lt;property id=&quot;20300&quot; value=&quot;Slide 47 - &amp;quot;Electronic Records Management&amp;quot;&quot;/&gt;&lt;property id=&quot;20307&quot; value=&quot;938&quot;/&gt;&lt;/object&gt;&lt;/object&gt;&lt;object type=&quot;8&quot; unique_id=&quot;10229&quot;&gt;&lt;/object&gt;&lt;/object&gt;&lt;/database&gt;"/>
  <p:tag name="SECTOMILLISECCONVERTED" val="1"/>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ScalaSansLF-Bold"/>
        <a:ea typeface=""/>
        <a:cs typeface=""/>
      </a:majorFont>
      <a:minorFont>
        <a:latin typeface="ScalaSansLF-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ScalaSansLF-Bold"/>
        <a:ea typeface=""/>
        <a:cs typeface=""/>
      </a:majorFont>
      <a:minorFont>
        <a:latin typeface="ScalaSansLF-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ScalaSansLF-Bold"/>
        <a:ea typeface=""/>
        <a:cs typeface=""/>
      </a:majorFont>
      <a:minorFont>
        <a:latin typeface="ScalaSansLF-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54440</TotalTime>
  <Words>2998</Words>
  <Application>Microsoft Office PowerPoint</Application>
  <PresentationFormat>Letter Paper (8.5x11 in)</PresentationFormat>
  <Paragraphs>262</Paragraphs>
  <Slides>48</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48</vt:i4>
      </vt:variant>
    </vt:vector>
  </HeadingPairs>
  <TitlesOfParts>
    <vt:vector size="60" baseType="lpstr">
      <vt:lpstr>Arial</vt:lpstr>
      <vt:lpstr>Calibri</vt:lpstr>
      <vt:lpstr>Courier New</vt:lpstr>
      <vt:lpstr>ScalaSans-Bold</vt:lpstr>
      <vt:lpstr>ScalaSansLF-Bold</vt:lpstr>
      <vt:lpstr>ScalaSansLF-Regular</vt:lpstr>
      <vt:lpstr>ScalaSans-Regular</vt:lpstr>
      <vt:lpstr>Times New Roman</vt:lpstr>
      <vt:lpstr>Verdana</vt:lpstr>
      <vt:lpstr>Default Design</vt:lpstr>
      <vt:lpstr>1_Default Design</vt:lpstr>
      <vt:lpstr>2_Default Design</vt:lpstr>
      <vt:lpstr>PowerPoint Presentation</vt:lpstr>
      <vt:lpstr>Research Library &amp; Records - What We Do</vt:lpstr>
      <vt:lpstr>Research Library, Archive &amp; Records</vt:lpstr>
      <vt:lpstr>Research Library, Archive &amp; Records</vt:lpstr>
      <vt:lpstr>Transportation Research Library </vt:lpstr>
      <vt:lpstr>Transportation Research Library </vt:lpstr>
      <vt:lpstr>Transportation Research Library</vt:lpstr>
      <vt:lpstr>Transportation Research Library </vt:lpstr>
      <vt:lpstr>Transportation Research Library</vt:lpstr>
      <vt:lpstr>Transportation Research Library </vt:lpstr>
      <vt:lpstr>Transportation Research Library </vt:lpstr>
      <vt:lpstr>Transportation Research Library</vt:lpstr>
      <vt:lpstr>Research Library- Paid Collections</vt:lpstr>
      <vt:lpstr>Research Library – Other Collections</vt:lpstr>
      <vt:lpstr>Research Library - Services</vt:lpstr>
      <vt:lpstr>headlines.metroprimaryresources.info</vt:lpstr>
      <vt:lpstr>Research Library - Services</vt:lpstr>
      <vt:lpstr>Transportation Research Library</vt:lpstr>
      <vt:lpstr>Transportation Research Library</vt:lpstr>
      <vt:lpstr>Archive</vt:lpstr>
      <vt:lpstr>Archive</vt:lpstr>
      <vt:lpstr>Archive</vt:lpstr>
      <vt:lpstr>Archive</vt:lpstr>
      <vt:lpstr>Records Management Center (RMC)</vt:lpstr>
      <vt:lpstr>Records Management Center</vt:lpstr>
      <vt:lpstr>Next Request – https://records.metro.net</vt:lpstr>
      <vt:lpstr>Next Request – https://records.metro.net</vt:lpstr>
      <vt:lpstr>Next Request – https://records.metro.net</vt:lpstr>
      <vt:lpstr>Relativity – Legal Holds Management</vt:lpstr>
      <vt:lpstr>Digitizing paper records</vt:lpstr>
      <vt:lpstr>Records Management – Scan versus Store</vt:lpstr>
      <vt:lpstr>Electronic Records Management</vt:lpstr>
      <vt:lpstr>Electronic Records Management</vt:lpstr>
      <vt:lpstr>Electronic Records Management</vt:lpstr>
      <vt:lpstr>Oracle URM Scanned Records Search</vt:lpstr>
      <vt:lpstr>Oracle URM Records – Mindbreeze Search</vt:lpstr>
      <vt:lpstr>Electronic Records Management</vt:lpstr>
      <vt:lpstr>Electronic Records Management</vt:lpstr>
      <vt:lpstr>Contact Info &amp; Links</vt:lpstr>
      <vt:lpstr>Certifications and Education</vt:lpstr>
      <vt:lpstr>Discussion</vt:lpstr>
      <vt:lpstr>PowerPoint Presentation</vt:lpstr>
      <vt:lpstr>Bonus Material – Start of Electronic Info</vt:lpstr>
      <vt:lpstr>Bonus Material:1964-1982, Jezebelle retires</vt:lpstr>
      <vt:lpstr>Bonus Material:1980’s - TransMIS I &amp; II Innovation</vt:lpstr>
      <vt:lpstr>Bonus Material: First PCs?</vt:lpstr>
      <vt:lpstr>Bonus Material: First Email</vt:lpstr>
      <vt:lpstr>Bonus Material: The Last Mainframe?</vt:lpstr>
    </vt:vector>
  </TitlesOfParts>
  <Company>LACMTA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Sadler</dc:creator>
  <cp:lastModifiedBy>Barrett, Matthew</cp:lastModifiedBy>
  <cp:revision>1511</cp:revision>
  <cp:lastPrinted>2017-07-11T22:11:09Z</cp:lastPrinted>
  <dcterms:created xsi:type="dcterms:W3CDTF">2002-04-26T17:42:11Z</dcterms:created>
  <dcterms:modified xsi:type="dcterms:W3CDTF">2022-07-28T20:30:42Z</dcterms:modified>
</cp:coreProperties>
</file>