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9" r:id="rId5"/>
    <p:sldId id="260" r:id="rId6"/>
    <p:sldId id="270" r:id="rId7"/>
    <p:sldId id="261" r:id="rId8"/>
    <p:sldId id="262" r:id="rId9"/>
    <p:sldId id="275" r:id="rId10"/>
    <p:sldId id="276" r:id="rId11"/>
    <p:sldId id="264" r:id="rId12"/>
    <p:sldId id="271" r:id="rId13"/>
    <p:sldId id="272" r:id="rId14"/>
    <p:sldId id="273" r:id="rId15"/>
    <p:sldId id="265" r:id="rId16"/>
    <p:sldId id="266" r:id="rId17"/>
    <p:sldId id="267" r:id="rId18"/>
    <p:sldId id="268" r:id="rId19"/>
    <p:sldId id="274"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13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4T21:36:30.018"/>
    </inkml:context>
    <inkml:brush xml:id="br0">
      <inkml:brushProperty name="width" value="0.05" units="cm"/>
      <inkml:brushProperty name="height" value="0.05" units="cm"/>
      <inkml:brushProperty name="color" value="#E71224"/>
    </inkml:brush>
  </inkml:definitions>
  <inkml:trace contextRef="#ctx0" brushRef="#br0">382 1 24575,'-3'51'0,"-14"81"0,3-31 0,-5 63 0,-14 159 0,28-216 0,-3 40 0,-63 304 0,37-302 0,26-93 0,-2-2 0,-3 1 0,-2-1 0,-33 77 0,31-87 0,1 0 0,3 1 0,-9 52 0,19-82 0,-3 20 0,2 1 0,2 0 0,2 50 0,0-100 0,1 0 0,0 0 0,1 0 0,0 0 0,1 1 0,1-1 0,0 1 0,1-1 0,0 2 0,1-1 0,8-13 0,16-15 0,1 2 0,2 1 0,62-55 0,-29 29 0,-37 36-56,-19 20-131,-1 0 0,-1 0 0,1-1 0,-1-1 0,-1 1 0,9-15 0,-7 5-6639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4T21:36:32.955"/>
    </inkml:context>
    <inkml:brush xml:id="br0">
      <inkml:brushProperty name="width" value="0.05" units="cm"/>
      <inkml:brushProperty name="height" value="0.05" units="cm"/>
      <inkml:brushProperty name="color" value="#E71224"/>
    </inkml:brush>
  </inkml:definitions>
  <inkml:trace contextRef="#ctx0" brushRef="#br0">323 464 24575,'-38'-41'0,"24"25"0,-1 1 0,-33-28 0,31 28 0,1-1 0,0 0 0,2-1 0,0-1 0,1-1 0,1 0 0,-20-39 0,0-1 0,25 48-273,1-1 0,0-1 0,1 1 0,-7-26 0,7 13-6553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4T21:37:19.451"/>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4T21:37:20.507"/>
    </inkml:context>
    <inkml:brush xml:id="br0">
      <inkml:brushProperty name="width" value="0.05" units="cm"/>
      <inkml:brushProperty name="height" value="0.05" units="cm"/>
      <inkml:brushProperty name="color" value="#E71224"/>
    </inkml:brush>
  </inkml:definitions>
  <inkml:trace contextRef="#ctx0" brushRef="#br0">1 1 24575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94DC-D9BD-33C9-BD58-BBD4EE12B1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68651-C00E-956A-3174-9A4C179921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19890F-2504-FFCD-4217-48AE216CDC8E}"/>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5" name="Footer Placeholder 4">
            <a:extLst>
              <a:ext uri="{FF2B5EF4-FFF2-40B4-BE49-F238E27FC236}">
                <a16:creationId xmlns:a16="http://schemas.microsoft.com/office/drawing/2014/main" id="{C169AFA6-011D-565D-8F5A-8A15B2A96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558E6-C07F-4BBD-9477-4A3250CFC0FE}"/>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98752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AAD5-BB08-96E4-E95E-2122C6001B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6004F5-F7FE-9520-33EA-E7E376F69F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19DA6-B378-1E41-DE8E-FE408F502D38}"/>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5" name="Footer Placeholder 4">
            <a:extLst>
              <a:ext uri="{FF2B5EF4-FFF2-40B4-BE49-F238E27FC236}">
                <a16:creationId xmlns:a16="http://schemas.microsoft.com/office/drawing/2014/main" id="{0355C0B6-58D9-9219-2D2E-EDF8771B7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EB688-98B0-4BEE-D2D7-C9D7EAA7566A}"/>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91049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56358-ED28-9CFA-095F-F6CCB6449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8B13D3-9EBC-98B3-8E77-D66CF62B13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495B8D-E70B-900A-97B7-19337D46A3C1}"/>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5" name="Footer Placeholder 4">
            <a:extLst>
              <a:ext uri="{FF2B5EF4-FFF2-40B4-BE49-F238E27FC236}">
                <a16:creationId xmlns:a16="http://schemas.microsoft.com/office/drawing/2014/main" id="{1C9D4ECB-A888-9414-3FA9-3ECADA361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80C80-7816-13B8-B995-D90F41785958}"/>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2508484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6C2D-4974-A148-E6B9-41871DC10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62A76-64F7-0A88-E871-1D9E3A2A88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CCB74-F52A-2DE1-56C6-B3E4F1B68BBA}"/>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5" name="Footer Placeholder 4">
            <a:extLst>
              <a:ext uri="{FF2B5EF4-FFF2-40B4-BE49-F238E27FC236}">
                <a16:creationId xmlns:a16="http://schemas.microsoft.com/office/drawing/2014/main" id="{4A7BEF5D-E6DD-9D0C-33C6-C43047A90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DFB7E-AE7A-629E-B381-6EC2B3422416}"/>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381920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80626-1521-9A77-C330-61C348D1AE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F138E-97FA-4E6F-8819-017FF78FE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A81D4-A0EF-CB06-B9C3-65F21FF825A4}"/>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5" name="Footer Placeholder 4">
            <a:extLst>
              <a:ext uri="{FF2B5EF4-FFF2-40B4-BE49-F238E27FC236}">
                <a16:creationId xmlns:a16="http://schemas.microsoft.com/office/drawing/2014/main" id="{73D1E851-5CC5-11B4-E195-5A6F8F9EA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519D2-AEA8-D8A0-E5B9-8714720A151F}"/>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4047252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0985-7490-CE6B-2C0F-52F1401C36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D705C-F8FE-3DAD-B951-204314B31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722541-04F2-289A-255E-2006B4A7AE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E5D64-20B9-15EF-4CDE-1BE8F88753C5}"/>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6" name="Footer Placeholder 5">
            <a:extLst>
              <a:ext uri="{FF2B5EF4-FFF2-40B4-BE49-F238E27FC236}">
                <a16:creationId xmlns:a16="http://schemas.microsoft.com/office/drawing/2014/main" id="{526BEE51-73AB-04CD-509F-66D46E251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DD37E-50B9-FCB0-BB6B-FD5FD3EBF1E9}"/>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2464119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8B43-1CED-CD20-DE2B-AEB8A5CA0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0C12D5-DCD7-04B0-F86E-2EA142CF87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14108-2DDE-0051-5993-43EF42E9DD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CCBEEC-03F3-E267-A934-40FA70EB3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095F87-23C7-8EEF-7FB1-7C03C2257A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12B5E-5960-37E1-5D90-65285FDA7F28}"/>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8" name="Footer Placeholder 7">
            <a:extLst>
              <a:ext uri="{FF2B5EF4-FFF2-40B4-BE49-F238E27FC236}">
                <a16:creationId xmlns:a16="http://schemas.microsoft.com/office/drawing/2014/main" id="{CCA262DF-9D29-F379-E310-7F41A512FB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09A14F-605C-0C93-9F36-0BF3460A2E26}"/>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1706350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010A-B45B-C72D-39BA-A1F8145394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B40E3D-A9B5-DDE5-F95E-F7577B3E483F}"/>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4" name="Footer Placeholder 3">
            <a:extLst>
              <a:ext uri="{FF2B5EF4-FFF2-40B4-BE49-F238E27FC236}">
                <a16:creationId xmlns:a16="http://schemas.microsoft.com/office/drawing/2014/main" id="{60D0B60F-F09A-181B-5967-C83F3DA271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FFCD2E-D9E4-C2CA-B2E9-AB70922EF46E}"/>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328791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0BE42D-764F-5091-60E1-DEF8FFC52D2D}"/>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3" name="Footer Placeholder 2">
            <a:extLst>
              <a:ext uri="{FF2B5EF4-FFF2-40B4-BE49-F238E27FC236}">
                <a16:creationId xmlns:a16="http://schemas.microsoft.com/office/drawing/2014/main" id="{8C3910A5-537A-0864-AC6F-ABA3DD4FBF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630889-C583-1897-3576-9FFF39F9B32C}"/>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257913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C250-5309-12C9-9E82-F975FE035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E5A594-3FBD-3C75-AF09-17E1567D5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70AF1-1433-10F2-F32D-6B4ADBBCC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14365D-AAE4-B2B9-1A4C-CD6B65CCE901}"/>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6" name="Footer Placeholder 5">
            <a:extLst>
              <a:ext uri="{FF2B5EF4-FFF2-40B4-BE49-F238E27FC236}">
                <a16:creationId xmlns:a16="http://schemas.microsoft.com/office/drawing/2014/main" id="{406F50FE-FBAE-17F1-78B3-EE181B844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C381E7-376F-43EE-171D-EF3F44AF7321}"/>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41064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D79B-0B38-A52A-9307-71B74EC03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90D966-ADA2-5675-F276-9A2BF649C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9E5B0E-9EAE-C230-F875-A05C8C4E5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347F2-866D-09DA-A6C0-C6A1814C39DD}"/>
              </a:ext>
            </a:extLst>
          </p:cNvPr>
          <p:cNvSpPr>
            <a:spLocks noGrp="1"/>
          </p:cNvSpPr>
          <p:nvPr>
            <p:ph type="dt" sz="half" idx="10"/>
          </p:nvPr>
        </p:nvSpPr>
        <p:spPr/>
        <p:txBody>
          <a:bodyPr/>
          <a:lstStyle/>
          <a:p>
            <a:fld id="{EECB29A5-5333-451C-9674-96C63E12F2C9}" type="datetimeFigureOut">
              <a:rPr lang="en-US" smtClean="0"/>
              <a:t>2/24/2023</a:t>
            </a:fld>
            <a:endParaRPr lang="en-US"/>
          </a:p>
        </p:txBody>
      </p:sp>
      <p:sp>
        <p:nvSpPr>
          <p:cNvPr id="6" name="Footer Placeholder 5">
            <a:extLst>
              <a:ext uri="{FF2B5EF4-FFF2-40B4-BE49-F238E27FC236}">
                <a16:creationId xmlns:a16="http://schemas.microsoft.com/office/drawing/2014/main" id="{5BA33E34-37E8-859C-64D4-93BC10FF18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B47834-EC5E-9B7C-90BE-487A78EB2C8F}"/>
              </a:ext>
            </a:extLst>
          </p:cNvPr>
          <p:cNvSpPr>
            <a:spLocks noGrp="1"/>
          </p:cNvSpPr>
          <p:nvPr>
            <p:ph type="sldNum" sz="quarter" idx="12"/>
          </p:nvPr>
        </p:nvSpPr>
        <p:spPr/>
        <p:txBody>
          <a:bodyPr/>
          <a:lstStyle/>
          <a:p>
            <a:fld id="{7746419A-875E-4097-AB35-538D162CDB6F}" type="slidenum">
              <a:rPr lang="en-US" smtClean="0"/>
              <a:t>‹#›</a:t>
            </a:fld>
            <a:endParaRPr lang="en-US"/>
          </a:p>
        </p:txBody>
      </p:sp>
    </p:spTree>
    <p:extLst>
      <p:ext uri="{BB962C8B-B14F-4D97-AF65-F5344CB8AC3E}">
        <p14:creationId xmlns:p14="http://schemas.microsoft.com/office/powerpoint/2010/main" val="2226742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2BD4E3-3C9C-73E8-47FE-559BEF3282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D70AAC-557A-E3AC-07D2-C21C84F0D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567B8-794F-A272-71C5-CE26FD9196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CB29A5-5333-451C-9674-96C63E12F2C9}" type="datetimeFigureOut">
              <a:rPr lang="en-US" smtClean="0"/>
              <a:t>2/24/2023</a:t>
            </a:fld>
            <a:endParaRPr lang="en-US"/>
          </a:p>
        </p:txBody>
      </p:sp>
      <p:sp>
        <p:nvSpPr>
          <p:cNvPr id="5" name="Footer Placeholder 4">
            <a:extLst>
              <a:ext uri="{FF2B5EF4-FFF2-40B4-BE49-F238E27FC236}">
                <a16:creationId xmlns:a16="http://schemas.microsoft.com/office/drawing/2014/main" id="{F6331247-7E87-CB53-ECFE-1807F9491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14C55D-D36A-ADFE-9446-64A837C1C0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6419A-875E-4097-AB35-538D162CDB6F}" type="slidenum">
              <a:rPr lang="en-US" smtClean="0"/>
              <a:t>‹#›</a:t>
            </a:fld>
            <a:endParaRPr lang="en-US"/>
          </a:p>
        </p:txBody>
      </p:sp>
    </p:spTree>
    <p:extLst>
      <p:ext uri="{BB962C8B-B14F-4D97-AF65-F5344CB8AC3E}">
        <p14:creationId xmlns:p14="http://schemas.microsoft.com/office/powerpoint/2010/main" val="3845916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0.gif"/><Relationship Id="rId3" Type="http://schemas.openxmlformats.org/officeDocument/2006/relationships/image" Target="../media/image2.gif"/><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oleObject" Target="../embeddings/oleObject2.bin"/><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oleObject" Target="../embeddings/oleObject1.bin"/><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0.gif"/><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eg"/><Relationship Id="rId7" Type="http://schemas.openxmlformats.org/officeDocument/2006/relationships/customXml" Target="../ink/ink2.xml"/><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45.png"/><Relationship Id="rId4" Type="http://schemas.openxmlformats.org/officeDocument/2006/relationships/image" Target="../media/image42.jpeg"/><Relationship Id="rId9" Type="http://schemas.openxmlformats.org/officeDocument/2006/relationships/customXml" Target="../ink/ink3.xml"/></Relationships>
</file>

<file path=ppt/slides/_rels/slide13.xml.rels><?xml version="1.0" encoding="UTF-8" standalone="yes"?>
<Relationships xmlns="http://schemas.openxmlformats.org/package/2006/relationships"><Relationship Id="rId2" Type="http://schemas.openxmlformats.org/officeDocument/2006/relationships/hyperlink" Target="https://metroprimaryresources.info/advertising-los-angeles-bus-service-on-television-1956-cartoon-commercials-how-they-were-made/926/"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libraryarchives.metro.net/DPGTL/employeenews/MCL_Metro_Coach_News_1957_Aug.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3.bin"/><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7"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10.gif"/><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825A-C395-8903-C9BE-F1DC12D0C6ED}"/>
              </a:ext>
            </a:extLst>
          </p:cNvPr>
          <p:cNvSpPr>
            <a:spLocks noGrp="1"/>
          </p:cNvSpPr>
          <p:nvPr>
            <p:ph type="ctrTitle"/>
          </p:nvPr>
        </p:nvSpPr>
        <p:spPr/>
        <p:txBody>
          <a:bodyPr/>
          <a:lstStyle/>
          <a:p>
            <a:r>
              <a:rPr lang="en-US" dirty="0"/>
              <a:t>DRAFT </a:t>
            </a:r>
            <a:br>
              <a:rPr lang="en-US" dirty="0"/>
            </a:br>
            <a:r>
              <a:rPr lang="en-US" dirty="0"/>
              <a:t>Liveries and Logos</a:t>
            </a:r>
          </a:p>
        </p:txBody>
      </p:sp>
      <p:sp>
        <p:nvSpPr>
          <p:cNvPr id="3" name="Subtitle 2">
            <a:extLst>
              <a:ext uri="{FF2B5EF4-FFF2-40B4-BE49-F238E27FC236}">
                <a16:creationId xmlns:a16="http://schemas.microsoft.com/office/drawing/2014/main" id="{8BF5A995-2EEE-534E-40E6-6DFF3F6DD6FD}"/>
              </a:ext>
            </a:extLst>
          </p:cNvPr>
          <p:cNvSpPr>
            <a:spLocks noGrp="1"/>
          </p:cNvSpPr>
          <p:nvPr>
            <p:ph type="subTitle" idx="1"/>
          </p:nvPr>
        </p:nvSpPr>
        <p:spPr/>
        <p:txBody>
          <a:bodyPr>
            <a:normAutofit/>
          </a:bodyPr>
          <a:lstStyle/>
          <a:p>
            <a:r>
              <a:rPr lang="en-US" sz="2800" dirty="0"/>
              <a:t>Graphic and design elements from </a:t>
            </a:r>
          </a:p>
          <a:p>
            <a:r>
              <a:rPr lang="en-US" sz="2800" dirty="0"/>
              <a:t>Los Angeles transit past and present</a:t>
            </a:r>
          </a:p>
        </p:txBody>
      </p:sp>
      <p:pic>
        <p:nvPicPr>
          <p:cNvPr id="6146" name="Picture 2">
            <a:extLst>
              <a:ext uri="{FF2B5EF4-FFF2-40B4-BE49-F238E27FC236}">
                <a16:creationId xmlns:a16="http://schemas.microsoft.com/office/drawing/2014/main" id="{3B6DCECA-9203-40DD-F749-E0BEC2004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146" y="4762463"/>
            <a:ext cx="4591707" cy="14846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os Angeles Pacific Logo">
            <a:extLst>
              <a:ext uri="{FF2B5EF4-FFF2-40B4-BE49-F238E27FC236}">
                <a16:creationId xmlns:a16="http://schemas.microsoft.com/office/drawing/2014/main" id="{5BECFFA2-B543-3354-28A3-C61B09C27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2837" y="5287792"/>
            <a:ext cx="1308226" cy="13082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05871C5-E199-0669-CF6B-ADBE0AAFFCC2}"/>
              </a:ext>
            </a:extLst>
          </p:cNvPr>
          <p:cNvPicPr>
            <a:picLocks noChangeAspect="1"/>
          </p:cNvPicPr>
          <p:nvPr/>
        </p:nvPicPr>
        <p:blipFill>
          <a:blip r:embed="rId4"/>
          <a:stretch>
            <a:fillRect/>
          </a:stretch>
        </p:blipFill>
        <p:spPr>
          <a:xfrm>
            <a:off x="10314522" y="2139831"/>
            <a:ext cx="1448792" cy="1462207"/>
          </a:xfrm>
          <a:prstGeom prst="rect">
            <a:avLst/>
          </a:prstGeom>
        </p:spPr>
      </p:pic>
      <p:pic>
        <p:nvPicPr>
          <p:cNvPr id="6" name="Picture 5">
            <a:extLst>
              <a:ext uri="{FF2B5EF4-FFF2-40B4-BE49-F238E27FC236}">
                <a16:creationId xmlns:a16="http://schemas.microsoft.com/office/drawing/2014/main" id="{B10BC110-D5F1-8CD9-F87D-5675E4F649A6}"/>
              </a:ext>
            </a:extLst>
          </p:cNvPr>
          <p:cNvPicPr>
            <a:picLocks noChangeAspect="1"/>
          </p:cNvPicPr>
          <p:nvPr/>
        </p:nvPicPr>
        <p:blipFill>
          <a:blip r:embed="rId5"/>
          <a:stretch>
            <a:fillRect/>
          </a:stretch>
        </p:blipFill>
        <p:spPr>
          <a:xfrm>
            <a:off x="10279463" y="3851038"/>
            <a:ext cx="1371600" cy="1333500"/>
          </a:xfrm>
          <a:prstGeom prst="rect">
            <a:avLst/>
          </a:prstGeom>
        </p:spPr>
      </p:pic>
      <p:pic>
        <p:nvPicPr>
          <p:cNvPr id="6148" name="Picture 4" descr="Mousepad">
            <a:extLst>
              <a:ext uri="{FF2B5EF4-FFF2-40B4-BE49-F238E27FC236}">
                <a16:creationId xmlns:a16="http://schemas.microsoft.com/office/drawing/2014/main" id="{C7AF3D0E-82B0-6114-7775-13BF5A994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94" y="-130137"/>
            <a:ext cx="2080477" cy="2080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0C5C2BE-882D-B181-243B-337D29DEE701}"/>
              </a:ext>
            </a:extLst>
          </p:cNvPr>
          <p:cNvPicPr>
            <a:picLocks noChangeAspect="1"/>
          </p:cNvPicPr>
          <p:nvPr/>
        </p:nvPicPr>
        <p:blipFill>
          <a:blip r:embed="rId7"/>
          <a:stretch>
            <a:fillRect/>
          </a:stretch>
        </p:blipFill>
        <p:spPr>
          <a:xfrm>
            <a:off x="428686" y="2069772"/>
            <a:ext cx="1448792" cy="1655762"/>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174A4714-2C22-A4F1-A9C4-2ADD621C9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7988" y="3856925"/>
            <a:ext cx="1710361" cy="1517945"/>
          </a:xfrm>
          <a:prstGeom prst="rect">
            <a:avLst/>
          </a:prstGeom>
        </p:spPr>
      </p:pic>
      <p:sp>
        <p:nvSpPr>
          <p:cNvPr id="13" name="Rectangle 6">
            <a:extLst>
              <a:ext uri="{FF2B5EF4-FFF2-40B4-BE49-F238E27FC236}">
                <a16:creationId xmlns:a16="http://schemas.microsoft.com/office/drawing/2014/main" id="{C5A34F01-E14C-49FB-B1E7-08B64017C7C6}"/>
              </a:ext>
            </a:extLst>
          </p:cNvPr>
          <p:cNvSpPr>
            <a:spLocks noChangeArrowheads="1"/>
          </p:cNvSpPr>
          <p:nvPr/>
        </p:nvSpPr>
        <p:spPr bwMode="auto">
          <a:xfrm>
            <a:off x="74394" y="54943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a:extLst>
              <a:ext uri="{FF2B5EF4-FFF2-40B4-BE49-F238E27FC236}">
                <a16:creationId xmlns:a16="http://schemas.microsoft.com/office/drawing/2014/main" id="{BC5D9811-14FC-A4E4-DE2E-66C1F91CE6BC}"/>
              </a:ext>
            </a:extLst>
          </p:cNvPr>
          <p:cNvGraphicFramePr>
            <a:graphicFrameLocks noChangeAspect="1"/>
          </p:cNvGraphicFramePr>
          <p:nvPr>
            <p:extLst>
              <p:ext uri="{D42A27DB-BD31-4B8C-83A1-F6EECF244321}">
                <p14:modId xmlns:p14="http://schemas.microsoft.com/office/powerpoint/2010/main" val="1657699850"/>
              </p:ext>
            </p:extLst>
          </p:nvPr>
        </p:nvGraphicFramePr>
        <p:xfrm>
          <a:off x="74394" y="5494301"/>
          <a:ext cx="2219325" cy="1123950"/>
        </p:xfrm>
        <a:graphic>
          <a:graphicData uri="http://schemas.openxmlformats.org/presentationml/2006/ole">
            <mc:AlternateContent xmlns:mc="http://schemas.openxmlformats.org/markup-compatibility/2006">
              <mc:Choice xmlns:v="urn:schemas-microsoft-com:vml" Requires="v">
                <p:oleObj r:id="rId9" imgW="2219512" imgH="1121571" progId="CorelPhotoPaint.Image.6">
                  <p:embed/>
                </p:oleObj>
              </mc:Choice>
              <mc:Fallback>
                <p:oleObj r:id="rId9" imgW="2219512" imgH="1121571" progId="CorelPhotoPaint.Image.6">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94" y="5494301"/>
                        <a:ext cx="2219325" cy="1123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8">
            <a:extLst>
              <a:ext uri="{FF2B5EF4-FFF2-40B4-BE49-F238E27FC236}">
                <a16:creationId xmlns:a16="http://schemas.microsoft.com/office/drawing/2014/main" id="{EB318D53-6A0A-9949-55BB-9FB775DDF39B}"/>
              </a:ext>
            </a:extLst>
          </p:cNvPr>
          <p:cNvSpPr>
            <a:spLocks noChangeArrowheads="1"/>
          </p:cNvSpPr>
          <p:nvPr/>
        </p:nvSpPr>
        <p:spPr bwMode="auto">
          <a:xfrm>
            <a:off x="2785241" y="126999"/>
            <a:ext cx="97900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ECE99185-E899-A4D2-015F-9CC8DD55D585}"/>
              </a:ext>
            </a:extLst>
          </p:cNvPr>
          <p:cNvGraphicFramePr>
            <a:graphicFrameLocks noChangeAspect="1"/>
          </p:cNvGraphicFramePr>
          <p:nvPr>
            <p:extLst>
              <p:ext uri="{D42A27DB-BD31-4B8C-83A1-F6EECF244321}">
                <p14:modId xmlns:p14="http://schemas.microsoft.com/office/powerpoint/2010/main" val="827991728"/>
              </p:ext>
            </p:extLst>
          </p:nvPr>
        </p:nvGraphicFramePr>
        <p:xfrm>
          <a:off x="2785241" y="204847"/>
          <a:ext cx="2123075" cy="1395354"/>
        </p:xfrm>
        <a:graphic>
          <a:graphicData uri="http://schemas.openxmlformats.org/presentationml/2006/ole">
            <mc:AlternateContent xmlns:mc="http://schemas.openxmlformats.org/markup-compatibility/2006">
              <mc:Choice xmlns:v="urn:schemas-microsoft-com:vml" Requires="v">
                <p:oleObj r:id="rId11" imgW="3024390" imgH="1987805" progId="CorelPhotoPaint.Image.6">
                  <p:embed/>
                </p:oleObj>
              </mc:Choice>
              <mc:Fallback>
                <p:oleObj r:id="rId11" imgW="3024390" imgH="1987805" progId="CorelPhotoPaint.Image.6">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5241" y="204847"/>
                        <a:ext cx="2123075" cy="1395354"/>
                      </a:xfrm>
                      <a:prstGeom prst="rect">
                        <a:avLst/>
                      </a:prstGeom>
                      <a:noFill/>
                    </p:spPr>
                  </p:pic>
                </p:oleObj>
              </mc:Fallback>
            </mc:AlternateContent>
          </a:graphicData>
        </a:graphic>
      </p:graphicFrame>
      <p:pic>
        <p:nvPicPr>
          <p:cNvPr id="19" name="Picture 2" descr="Metropolitan Coach Lines">
            <a:extLst>
              <a:ext uri="{FF2B5EF4-FFF2-40B4-BE49-F238E27FC236}">
                <a16:creationId xmlns:a16="http://schemas.microsoft.com/office/drawing/2014/main" id="{7F19F9AF-10C7-77FD-477F-4C4D46C57CF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29453" y="204847"/>
            <a:ext cx="347643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22BAB20-AD90-39A0-6BA6-36D8F14252E8}"/>
              </a:ext>
            </a:extLst>
          </p:cNvPr>
          <p:cNvPicPr>
            <a:picLocks noChangeAspect="1"/>
          </p:cNvPicPr>
          <p:nvPr/>
        </p:nvPicPr>
        <p:blipFill>
          <a:blip r:embed="rId14"/>
          <a:stretch>
            <a:fillRect/>
          </a:stretch>
        </p:blipFill>
        <p:spPr>
          <a:xfrm>
            <a:off x="9333186" y="210904"/>
            <a:ext cx="2554014" cy="1447582"/>
          </a:xfrm>
          <a:prstGeom prst="rect">
            <a:avLst/>
          </a:prstGeom>
        </p:spPr>
      </p:pic>
    </p:spTree>
    <p:extLst>
      <p:ext uri="{BB962C8B-B14F-4D97-AF65-F5344CB8AC3E}">
        <p14:creationId xmlns:p14="http://schemas.microsoft.com/office/powerpoint/2010/main" val="1899884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BACE-126D-04DA-A462-4BACDB111D32}"/>
              </a:ext>
            </a:extLst>
          </p:cNvPr>
          <p:cNvSpPr>
            <a:spLocks noGrp="1"/>
          </p:cNvSpPr>
          <p:nvPr>
            <p:ph type="title"/>
          </p:nvPr>
        </p:nvSpPr>
        <p:spPr/>
        <p:txBody>
          <a:bodyPr>
            <a:normAutofit fontScale="90000"/>
          </a:bodyPr>
          <a:lstStyle/>
          <a:p>
            <a:r>
              <a:rPr lang="en-US" dirty="0"/>
              <a:t>Speed – Freeway Fliers, Zephyr Service, Minibuses, Commuter Express, DASH and Rapid Bus BRT</a:t>
            </a:r>
          </a:p>
        </p:txBody>
      </p:sp>
      <p:sp>
        <p:nvSpPr>
          <p:cNvPr id="3" name="TextBox 2">
            <a:extLst>
              <a:ext uri="{FF2B5EF4-FFF2-40B4-BE49-F238E27FC236}">
                <a16:creationId xmlns:a16="http://schemas.microsoft.com/office/drawing/2014/main" id="{029B3751-E9D0-8E1D-C29A-A6BE0B7C01C6}"/>
              </a:ext>
            </a:extLst>
          </p:cNvPr>
          <p:cNvSpPr txBox="1"/>
          <p:nvPr/>
        </p:nvSpPr>
        <p:spPr>
          <a:xfrm>
            <a:off x="838200" y="2007477"/>
            <a:ext cx="5688724" cy="1169551"/>
          </a:xfrm>
          <a:prstGeom prst="rect">
            <a:avLst/>
          </a:prstGeom>
          <a:noFill/>
        </p:spPr>
        <p:txBody>
          <a:bodyPr wrap="square" rtlCol="0">
            <a:spAutoFit/>
          </a:bodyPr>
          <a:lstStyle/>
          <a:p>
            <a:r>
              <a:rPr lang="en-US" sz="1400" dirty="0"/>
              <a:t>While the word speed in no longer a stated word in the most common mottos of transit service providers, but speedier special transit services are branded to convey it nonetheless</a:t>
            </a:r>
          </a:p>
          <a:p>
            <a:endParaRPr lang="en-US" sz="1400" dirty="0"/>
          </a:p>
          <a:p>
            <a:r>
              <a:rPr lang="en-US" sz="1400" dirty="0"/>
              <a:t>Insert examples of the graphics for special/speed branded services</a:t>
            </a:r>
          </a:p>
        </p:txBody>
      </p:sp>
    </p:spTree>
    <p:extLst>
      <p:ext uri="{BB962C8B-B14F-4D97-AF65-F5344CB8AC3E}">
        <p14:creationId xmlns:p14="http://schemas.microsoft.com/office/powerpoint/2010/main" val="16241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C563B-0141-982B-907A-1D94946CF205}"/>
              </a:ext>
            </a:extLst>
          </p:cNvPr>
          <p:cNvSpPr>
            <a:spLocks noGrp="1"/>
          </p:cNvSpPr>
          <p:nvPr>
            <p:ph type="title"/>
          </p:nvPr>
        </p:nvSpPr>
        <p:spPr>
          <a:xfrm>
            <a:off x="838200" y="197039"/>
            <a:ext cx="10515600" cy="1325563"/>
          </a:xfrm>
        </p:spPr>
        <p:txBody>
          <a:bodyPr/>
          <a:lstStyle/>
          <a:p>
            <a:r>
              <a:rPr lang="en-US" dirty="0"/>
              <a:t>Metropolitan Coach Lines (1953-1958)</a:t>
            </a:r>
            <a:br>
              <a:rPr lang="en-US" dirty="0"/>
            </a:br>
            <a:r>
              <a:rPr lang="en-US" dirty="0"/>
              <a:t>Successor to Pacific Electric</a:t>
            </a:r>
          </a:p>
        </p:txBody>
      </p:sp>
      <p:pic>
        <p:nvPicPr>
          <p:cNvPr id="1026" name="Picture 2" descr="Metropolitan Coach Lines">
            <a:extLst>
              <a:ext uri="{FF2B5EF4-FFF2-40B4-BE49-F238E27FC236}">
                <a16:creationId xmlns:a16="http://schemas.microsoft.com/office/drawing/2014/main" id="{2DFDF1EE-17D4-B28E-8E4E-EA997327F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9287" y="1993338"/>
            <a:ext cx="347643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ropolitan Coach Lines Logo | Orange Empire Railway Museum ...">
            <a:extLst>
              <a:ext uri="{FF2B5EF4-FFF2-40B4-BE49-F238E27FC236}">
                <a16:creationId xmlns:a16="http://schemas.microsoft.com/office/drawing/2014/main" id="{C0390154-E6B4-DD8A-B6BF-C76B683AE4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427" y="3762838"/>
            <a:ext cx="4521419" cy="27903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954 Metropolitan Coach Lines Los Angeles Guide Map 21 1/2&quot; x 33 1/2&quot; VGC - Picture 1 of 8">
            <a:extLst>
              <a:ext uri="{FF2B5EF4-FFF2-40B4-BE49-F238E27FC236}">
                <a16:creationId xmlns:a16="http://schemas.microsoft.com/office/drawing/2014/main" id="{A51C47CA-0912-4A28-2386-238012285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701" y="2063728"/>
            <a:ext cx="3476435" cy="4080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5F77AE-8553-3CB7-7368-C99D3E25D60E}"/>
              </a:ext>
            </a:extLst>
          </p:cNvPr>
          <p:cNvSpPr txBox="1"/>
          <p:nvPr/>
        </p:nvSpPr>
        <p:spPr>
          <a:xfrm>
            <a:off x="838200" y="1417397"/>
            <a:ext cx="7049489" cy="646331"/>
          </a:xfrm>
          <a:prstGeom prst="rect">
            <a:avLst/>
          </a:prstGeom>
          <a:noFill/>
        </p:spPr>
        <p:txBody>
          <a:bodyPr wrap="square" rtlCol="0">
            <a:spAutoFit/>
          </a:bodyPr>
          <a:lstStyle/>
          <a:p>
            <a:r>
              <a:rPr lang="en-US" dirty="0"/>
              <a:t>First use of the term “Metro” to refer to transit service in Los Angeles, including in neon light at their 6</a:t>
            </a:r>
            <a:r>
              <a:rPr lang="en-US" baseline="30000" dirty="0"/>
              <a:t>th</a:t>
            </a:r>
            <a:r>
              <a:rPr lang="en-US" dirty="0"/>
              <a:t> and Main headquarters. </a:t>
            </a:r>
          </a:p>
        </p:txBody>
      </p:sp>
      <p:pic>
        <p:nvPicPr>
          <p:cNvPr id="5" name="Picture 4">
            <a:extLst>
              <a:ext uri="{FF2B5EF4-FFF2-40B4-BE49-F238E27FC236}">
                <a16:creationId xmlns:a16="http://schemas.microsoft.com/office/drawing/2014/main" id="{98423E8E-C343-7A7F-9817-9D470D6BB643}"/>
              </a:ext>
            </a:extLst>
          </p:cNvPr>
          <p:cNvPicPr>
            <a:picLocks noChangeAspect="1"/>
          </p:cNvPicPr>
          <p:nvPr/>
        </p:nvPicPr>
        <p:blipFill>
          <a:blip r:embed="rId5"/>
          <a:stretch>
            <a:fillRect/>
          </a:stretch>
        </p:blipFill>
        <p:spPr>
          <a:xfrm>
            <a:off x="4475840" y="2063728"/>
            <a:ext cx="2953122" cy="2553163"/>
          </a:xfrm>
          <a:prstGeom prst="rect">
            <a:avLst/>
          </a:prstGeom>
        </p:spPr>
      </p:pic>
    </p:spTree>
    <p:extLst>
      <p:ext uri="{BB962C8B-B14F-4D97-AF65-F5344CB8AC3E}">
        <p14:creationId xmlns:p14="http://schemas.microsoft.com/office/powerpoint/2010/main" val="2438706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2722-C47B-4CAB-1C08-79051AA61ED5}"/>
              </a:ext>
            </a:extLst>
          </p:cNvPr>
          <p:cNvSpPr>
            <a:spLocks noGrp="1"/>
          </p:cNvSpPr>
          <p:nvPr>
            <p:ph type="title"/>
          </p:nvPr>
        </p:nvSpPr>
        <p:spPr/>
        <p:txBody>
          <a:bodyPr/>
          <a:lstStyle/>
          <a:p>
            <a:r>
              <a:rPr lang="en-US" dirty="0"/>
              <a:t>Metropolitan Coach Lines (1953-1958)</a:t>
            </a:r>
            <a:br>
              <a:rPr lang="en-US" dirty="0"/>
            </a:br>
            <a:r>
              <a:rPr lang="en-US" dirty="0"/>
              <a:t>Successor to Pacific Electric</a:t>
            </a:r>
          </a:p>
        </p:txBody>
      </p:sp>
      <p:pic>
        <p:nvPicPr>
          <p:cNvPr id="2050" name="Picture 2">
            <a:extLst>
              <a:ext uri="{FF2B5EF4-FFF2-40B4-BE49-F238E27FC236}">
                <a16:creationId xmlns:a16="http://schemas.microsoft.com/office/drawing/2014/main" id="{B30487B6-A3FD-5DA0-5F94-25882E914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97949"/>
            <a:ext cx="4401208" cy="34659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7310242-4973-B046-5358-8D3B4D409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86" y="3168977"/>
            <a:ext cx="4230414" cy="33238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1A91C7-B0CE-FCB5-0076-9944875D8700}"/>
              </a:ext>
            </a:extLst>
          </p:cNvPr>
          <p:cNvSpPr txBox="1"/>
          <p:nvPr/>
        </p:nvSpPr>
        <p:spPr>
          <a:xfrm>
            <a:off x="838200" y="1690688"/>
            <a:ext cx="5772806" cy="1200329"/>
          </a:xfrm>
          <a:prstGeom prst="rect">
            <a:avLst/>
          </a:prstGeom>
          <a:noFill/>
        </p:spPr>
        <p:txBody>
          <a:bodyPr wrap="square" rtlCol="0">
            <a:spAutoFit/>
          </a:bodyPr>
          <a:lstStyle/>
          <a:p>
            <a:r>
              <a:rPr lang="en-US" dirty="0"/>
              <a:t>Heavy into marketing, Metropolitan Coach Lines experimented with the first “ad wrap” custom promotional liveries. Disney Imagineering, Knott’s Berry Farm and 20</a:t>
            </a:r>
            <a:r>
              <a:rPr lang="en-US" baseline="30000" dirty="0"/>
              <a:t>th</a:t>
            </a:r>
            <a:r>
              <a:rPr lang="en-US" dirty="0"/>
              <a:t> Century Fox commissioned the custom promotional liveries.</a:t>
            </a:r>
          </a:p>
        </p:txBody>
      </p:sp>
      <p:pic>
        <p:nvPicPr>
          <p:cNvPr id="2054" name="Picture 6">
            <a:extLst>
              <a:ext uri="{FF2B5EF4-FFF2-40B4-BE49-F238E27FC236}">
                <a16:creationId xmlns:a16="http://schemas.microsoft.com/office/drawing/2014/main" id="{358CB066-3258-D976-C590-F49D977E3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8262" y="3168977"/>
            <a:ext cx="3121385" cy="33419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00BA827-CE66-7812-8AA3-E0C41CC2903C}"/>
              </a:ext>
            </a:extLst>
          </p:cNvPr>
          <p:cNvGrpSpPr/>
          <p:nvPr/>
        </p:nvGrpSpPr>
        <p:grpSpPr>
          <a:xfrm>
            <a:off x="9942074" y="2280265"/>
            <a:ext cx="272520" cy="869040"/>
            <a:chOff x="9942074" y="2280265"/>
            <a:chExt cx="272520" cy="869040"/>
          </a:xfrm>
        </p:grpSpPr>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7E1DEFFF-B556-628E-2460-9096B4EAB5DD}"/>
                    </a:ext>
                  </a:extLst>
                </p14:cNvPr>
                <p14:cNvContentPartPr/>
                <p14:nvPr/>
              </p14:nvContentPartPr>
              <p14:xfrm>
                <a:off x="10067714" y="2280265"/>
                <a:ext cx="146880" cy="869040"/>
              </p14:xfrm>
            </p:contentPart>
          </mc:Choice>
          <mc:Fallback>
            <p:pic>
              <p:nvPicPr>
                <p:cNvPr id="4" name="Ink 3">
                  <a:extLst>
                    <a:ext uri="{FF2B5EF4-FFF2-40B4-BE49-F238E27FC236}">
                      <a16:creationId xmlns:a16="http://schemas.microsoft.com/office/drawing/2014/main" id="{7E1DEFFF-B556-628E-2460-9096B4EAB5DD}"/>
                    </a:ext>
                  </a:extLst>
                </p:cNvPr>
                <p:cNvPicPr/>
                <p:nvPr/>
              </p:nvPicPr>
              <p:blipFill>
                <a:blip r:embed="rId6"/>
                <a:stretch>
                  <a:fillRect/>
                </a:stretch>
              </p:blipFill>
              <p:spPr>
                <a:xfrm>
                  <a:off x="10059074" y="2271625"/>
                  <a:ext cx="164520" cy="886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5" name="Ink 4">
                  <a:extLst>
                    <a:ext uri="{FF2B5EF4-FFF2-40B4-BE49-F238E27FC236}">
                      <a16:creationId xmlns:a16="http://schemas.microsoft.com/office/drawing/2014/main" id="{5B96DC96-0A8F-81F3-FAF9-A843F787E356}"/>
                    </a:ext>
                  </a:extLst>
                </p14:cNvPr>
                <p14:cNvContentPartPr/>
                <p14:nvPr/>
              </p14:nvContentPartPr>
              <p14:xfrm>
                <a:off x="9942074" y="2944105"/>
                <a:ext cx="116280" cy="167040"/>
              </p14:xfrm>
            </p:contentPart>
          </mc:Choice>
          <mc:Fallback>
            <p:pic>
              <p:nvPicPr>
                <p:cNvPr id="5" name="Ink 4">
                  <a:extLst>
                    <a:ext uri="{FF2B5EF4-FFF2-40B4-BE49-F238E27FC236}">
                      <a16:creationId xmlns:a16="http://schemas.microsoft.com/office/drawing/2014/main" id="{5B96DC96-0A8F-81F3-FAF9-A843F787E356}"/>
                    </a:ext>
                  </a:extLst>
                </p:cNvPr>
                <p:cNvPicPr/>
                <p:nvPr/>
              </p:nvPicPr>
              <p:blipFill>
                <a:blip r:embed="rId8"/>
                <a:stretch>
                  <a:fillRect/>
                </a:stretch>
              </p:blipFill>
              <p:spPr>
                <a:xfrm>
                  <a:off x="9933434" y="2935465"/>
                  <a:ext cx="133920" cy="184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7" name="Ink 6">
                <a:extLst>
                  <a:ext uri="{FF2B5EF4-FFF2-40B4-BE49-F238E27FC236}">
                    <a16:creationId xmlns:a16="http://schemas.microsoft.com/office/drawing/2014/main" id="{BFE4F894-7DF3-F4A4-5AA5-FDBF49CC8BE8}"/>
                  </a:ext>
                </a:extLst>
              </p14:cNvPr>
              <p14:cNvContentPartPr/>
              <p14:nvPr/>
            </p14:nvContentPartPr>
            <p14:xfrm>
              <a:off x="2101692" y="2690305"/>
              <a:ext cx="360" cy="360"/>
            </p14:xfrm>
          </p:contentPart>
        </mc:Choice>
        <mc:Fallback>
          <p:pic>
            <p:nvPicPr>
              <p:cNvPr id="7" name="Ink 6">
                <a:extLst>
                  <a:ext uri="{FF2B5EF4-FFF2-40B4-BE49-F238E27FC236}">
                    <a16:creationId xmlns:a16="http://schemas.microsoft.com/office/drawing/2014/main" id="{BFE4F894-7DF3-F4A4-5AA5-FDBF49CC8BE8}"/>
                  </a:ext>
                </a:extLst>
              </p:cNvPr>
              <p:cNvPicPr/>
              <p:nvPr/>
            </p:nvPicPr>
            <p:blipFill>
              <a:blip r:embed="rId10"/>
              <a:stretch>
                <a:fillRect/>
              </a:stretch>
            </p:blipFill>
            <p:spPr>
              <a:xfrm>
                <a:off x="2093052" y="268166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8" name="Ink 7">
                <a:extLst>
                  <a:ext uri="{FF2B5EF4-FFF2-40B4-BE49-F238E27FC236}">
                    <a16:creationId xmlns:a16="http://schemas.microsoft.com/office/drawing/2014/main" id="{F9228DA4-3B17-53CB-5BFB-4BAB66F2D740}"/>
                  </a:ext>
                </a:extLst>
              </p14:cNvPr>
              <p14:cNvContentPartPr/>
              <p14:nvPr/>
            </p14:nvContentPartPr>
            <p14:xfrm>
              <a:off x="2101692" y="2690305"/>
              <a:ext cx="360" cy="360"/>
            </p14:xfrm>
          </p:contentPart>
        </mc:Choice>
        <mc:Fallback>
          <p:pic>
            <p:nvPicPr>
              <p:cNvPr id="8" name="Ink 7">
                <a:extLst>
                  <a:ext uri="{FF2B5EF4-FFF2-40B4-BE49-F238E27FC236}">
                    <a16:creationId xmlns:a16="http://schemas.microsoft.com/office/drawing/2014/main" id="{F9228DA4-3B17-53CB-5BFB-4BAB66F2D740}"/>
                  </a:ext>
                </a:extLst>
              </p:cNvPr>
              <p:cNvPicPr/>
              <p:nvPr/>
            </p:nvPicPr>
            <p:blipFill>
              <a:blip r:embed="rId10"/>
              <a:stretch>
                <a:fillRect/>
              </a:stretch>
            </p:blipFill>
            <p:spPr>
              <a:xfrm>
                <a:off x="2093052" y="2681665"/>
                <a:ext cx="18000" cy="18000"/>
              </a:xfrm>
              <a:prstGeom prst="rect">
                <a:avLst/>
              </a:prstGeom>
            </p:spPr>
          </p:pic>
        </mc:Fallback>
      </mc:AlternateContent>
    </p:spTree>
    <p:extLst>
      <p:ext uri="{BB962C8B-B14F-4D97-AF65-F5344CB8AC3E}">
        <p14:creationId xmlns:p14="http://schemas.microsoft.com/office/powerpoint/2010/main" val="3536514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8735-2665-EA24-D069-9B5276F57A66}"/>
              </a:ext>
            </a:extLst>
          </p:cNvPr>
          <p:cNvSpPr>
            <a:spLocks noGrp="1"/>
          </p:cNvSpPr>
          <p:nvPr>
            <p:ph type="title"/>
          </p:nvPr>
        </p:nvSpPr>
        <p:spPr/>
        <p:txBody>
          <a:bodyPr/>
          <a:lstStyle/>
          <a:p>
            <a:r>
              <a:rPr lang="en-US" dirty="0"/>
              <a:t>Metropolitan Coach Lines (1953-1958)</a:t>
            </a:r>
            <a:br>
              <a:rPr lang="en-US" dirty="0"/>
            </a:br>
            <a:r>
              <a:rPr lang="en-US" dirty="0"/>
              <a:t>Successor to Pacific Electric</a:t>
            </a:r>
          </a:p>
        </p:txBody>
      </p:sp>
      <p:sp>
        <p:nvSpPr>
          <p:cNvPr id="6" name="TextBox 5">
            <a:extLst>
              <a:ext uri="{FF2B5EF4-FFF2-40B4-BE49-F238E27FC236}">
                <a16:creationId xmlns:a16="http://schemas.microsoft.com/office/drawing/2014/main" id="{4134D8B2-8B3D-72D2-C7F4-2ECA90A730A8}"/>
              </a:ext>
            </a:extLst>
          </p:cNvPr>
          <p:cNvSpPr txBox="1"/>
          <p:nvPr/>
        </p:nvSpPr>
        <p:spPr>
          <a:xfrm>
            <a:off x="8684172" y="1175286"/>
            <a:ext cx="2669628" cy="369332"/>
          </a:xfrm>
          <a:prstGeom prst="rect">
            <a:avLst/>
          </a:prstGeom>
          <a:noFill/>
        </p:spPr>
        <p:txBody>
          <a:bodyPr wrap="square">
            <a:spAutoFit/>
          </a:bodyPr>
          <a:lstStyle/>
          <a:p>
            <a:r>
              <a:rPr lang="en-US" dirty="0"/>
              <a:t>Metro Man campaign plan</a:t>
            </a:r>
          </a:p>
        </p:txBody>
      </p:sp>
      <p:sp>
        <p:nvSpPr>
          <p:cNvPr id="7" name="TextBox 6">
            <a:extLst>
              <a:ext uri="{FF2B5EF4-FFF2-40B4-BE49-F238E27FC236}">
                <a16:creationId xmlns:a16="http://schemas.microsoft.com/office/drawing/2014/main" id="{E122F3E9-FDA6-38B3-C531-A095B19EAD8A}"/>
              </a:ext>
            </a:extLst>
          </p:cNvPr>
          <p:cNvSpPr txBox="1"/>
          <p:nvPr/>
        </p:nvSpPr>
        <p:spPr>
          <a:xfrm>
            <a:off x="838200" y="1690688"/>
            <a:ext cx="6096000" cy="1477328"/>
          </a:xfrm>
          <a:prstGeom prst="rect">
            <a:avLst/>
          </a:prstGeom>
          <a:noFill/>
        </p:spPr>
        <p:txBody>
          <a:bodyPr wrap="square" rtlCol="0">
            <a:spAutoFit/>
          </a:bodyPr>
          <a:lstStyle/>
          <a:p>
            <a:r>
              <a:rPr lang="en-US" dirty="0"/>
              <a:t>Heavy into marketing, Metropolitan Coach Lines created the first known TV commercials for transit. Two different 20 second animated cartoon ads ran on local channels during popular television series of the time. MCL allocated a budget of $60,000 in 1956 for TV advertising.</a:t>
            </a:r>
          </a:p>
        </p:txBody>
      </p:sp>
      <p:sp>
        <p:nvSpPr>
          <p:cNvPr id="9" name="TextBox 8">
            <a:extLst>
              <a:ext uri="{FF2B5EF4-FFF2-40B4-BE49-F238E27FC236}">
                <a16:creationId xmlns:a16="http://schemas.microsoft.com/office/drawing/2014/main" id="{EAF48F13-A6D7-3D9B-95DE-44E6BDF5EE74}"/>
              </a:ext>
            </a:extLst>
          </p:cNvPr>
          <p:cNvSpPr txBox="1"/>
          <p:nvPr/>
        </p:nvSpPr>
        <p:spPr>
          <a:xfrm>
            <a:off x="859221" y="3591432"/>
            <a:ext cx="6096000" cy="1200329"/>
          </a:xfrm>
          <a:prstGeom prst="rect">
            <a:avLst/>
          </a:prstGeom>
          <a:noFill/>
        </p:spPr>
        <p:txBody>
          <a:bodyPr wrap="square">
            <a:spAutoFit/>
          </a:bodyPr>
          <a:lstStyle/>
          <a:p>
            <a:r>
              <a:rPr lang="en-US" dirty="0">
                <a:hlinkClick r:id="rId2"/>
              </a:rPr>
              <a:t>Unstrung Man/Wax Man -   https://metroprimaryresources.info/advertising-los-angeles-bus-service-on-television-1956-cartoon-commercials-how-they-were-made/926/</a:t>
            </a:r>
            <a:r>
              <a:rPr lang="en-US" dirty="0"/>
              <a:t> </a:t>
            </a:r>
          </a:p>
        </p:txBody>
      </p:sp>
    </p:spTree>
    <p:extLst>
      <p:ext uri="{BB962C8B-B14F-4D97-AF65-F5344CB8AC3E}">
        <p14:creationId xmlns:p14="http://schemas.microsoft.com/office/powerpoint/2010/main" val="58896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C148-4A86-90DA-72D3-17E9596FDC6A}"/>
              </a:ext>
            </a:extLst>
          </p:cNvPr>
          <p:cNvSpPr>
            <a:spLocks noGrp="1"/>
          </p:cNvSpPr>
          <p:nvPr>
            <p:ph type="title"/>
          </p:nvPr>
        </p:nvSpPr>
        <p:spPr/>
        <p:txBody>
          <a:bodyPr/>
          <a:lstStyle/>
          <a:p>
            <a:r>
              <a:rPr lang="en-US" dirty="0"/>
              <a:t>Metropolitan Coach Lines (1953-1958)</a:t>
            </a:r>
            <a:br>
              <a:rPr lang="en-US" dirty="0"/>
            </a:br>
            <a:r>
              <a:rPr lang="en-US" dirty="0"/>
              <a:t>Successor to Pacific Electric</a:t>
            </a:r>
          </a:p>
        </p:txBody>
      </p:sp>
      <p:pic>
        <p:nvPicPr>
          <p:cNvPr id="4" name="Picture 3">
            <a:extLst>
              <a:ext uri="{FF2B5EF4-FFF2-40B4-BE49-F238E27FC236}">
                <a16:creationId xmlns:a16="http://schemas.microsoft.com/office/drawing/2014/main" id="{98B39118-C55E-4BC8-2294-E1ABFD5D46CA}"/>
              </a:ext>
            </a:extLst>
          </p:cNvPr>
          <p:cNvPicPr>
            <a:picLocks noChangeAspect="1"/>
          </p:cNvPicPr>
          <p:nvPr/>
        </p:nvPicPr>
        <p:blipFill>
          <a:blip r:embed="rId2"/>
          <a:stretch>
            <a:fillRect/>
          </a:stretch>
        </p:blipFill>
        <p:spPr>
          <a:xfrm>
            <a:off x="7950963" y="1631892"/>
            <a:ext cx="4192457" cy="5143487"/>
          </a:xfrm>
          <a:prstGeom prst="rect">
            <a:avLst/>
          </a:prstGeom>
        </p:spPr>
      </p:pic>
      <p:pic>
        <p:nvPicPr>
          <p:cNvPr id="5" name="Picture 4">
            <a:extLst>
              <a:ext uri="{FF2B5EF4-FFF2-40B4-BE49-F238E27FC236}">
                <a16:creationId xmlns:a16="http://schemas.microsoft.com/office/drawing/2014/main" id="{C3EC2032-3C70-6BE2-F26C-93C7E318AB6A}"/>
              </a:ext>
            </a:extLst>
          </p:cNvPr>
          <p:cNvPicPr>
            <a:picLocks noChangeAspect="1"/>
          </p:cNvPicPr>
          <p:nvPr/>
        </p:nvPicPr>
        <p:blipFill>
          <a:blip r:embed="rId3"/>
          <a:stretch>
            <a:fillRect/>
          </a:stretch>
        </p:blipFill>
        <p:spPr>
          <a:xfrm>
            <a:off x="3775635" y="1631891"/>
            <a:ext cx="4090866" cy="5143487"/>
          </a:xfrm>
          <a:prstGeom prst="rect">
            <a:avLst/>
          </a:prstGeom>
        </p:spPr>
      </p:pic>
      <p:sp>
        <p:nvSpPr>
          <p:cNvPr id="6" name="TextBox 5">
            <a:extLst>
              <a:ext uri="{FF2B5EF4-FFF2-40B4-BE49-F238E27FC236}">
                <a16:creationId xmlns:a16="http://schemas.microsoft.com/office/drawing/2014/main" id="{8A250D34-B777-91D8-468F-AD6DB3492949}"/>
              </a:ext>
            </a:extLst>
          </p:cNvPr>
          <p:cNvSpPr txBox="1"/>
          <p:nvPr/>
        </p:nvSpPr>
        <p:spPr>
          <a:xfrm>
            <a:off x="838200" y="1631891"/>
            <a:ext cx="2669628" cy="2585323"/>
          </a:xfrm>
          <a:prstGeom prst="rect">
            <a:avLst/>
          </a:prstGeom>
          <a:noFill/>
        </p:spPr>
        <p:txBody>
          <a:bodyPr wrap="square">
            <a:spAutoFit/>
          </a:bodyPr>
          <a:lstStyle/>
          <a:p>
            <a:r>
              <a:rPr lang="en-US" dirty="0"/>
              <a:t>The Metro Man print and radio campaign:</a:t>
            </a:r>
          </a:p>
          <a:p>
            <a:r>
              <a:rPr lang="en-US" dirty="0"/>
              <a:t>See pages 3-5 of this edition of Metro Coach News:</a:t>
            </a:r>
          </a:p>
          <a:p>
            <a:r>
              <a:rPr lang="en-US" dirty="0">
                <a:hlinkClick r:id="rId4"/>
              </a:rPr>
              <a:t>http://libraryarchives.metro.net/DPGTL/employeenews/MCL_Metro_Coach_News_1957_Aug.pdf</a:t>
            </a:r>
            <a:r>
              <a:rPr lang="en-US" dirty="0"/>
              <a:t> </a:t>
            </a:r>
          </a:p>
        </p:txBody>
      </p:sp>
      <p:pic>
        <p:nvPicPr>
          <p:cNvPr id="8" name="Picture 7">
            <a:extLst>
              <a:ext uri="{FF2B5EF4-FFF2-40B4-BE49-F238E27FC236}">
                <a16:creationId xmlns:a16="http://schemas.microsoft.com/office/drawing/2014/main" id="{EBCF1C57-4F0C-9514-784F-C8DCA7D46974}"/>
              </a:ext>
            </a:extLst>
          </p:cNvPr>
          <p:cNvPicPr>
            <a:picLocks noChangeAspect="1"/>
          </p:cNvPicPr>
          <p:nvPr/>
        </p:nvPicPr>
        <p:blipFill>
          <a:blip r:embed="rId5"/>
          <a:stretch>
            <a:fillRect/>
          </a:stretch>
        </p:blipFill>
        <p:spPr>
          <a:xfrm>
            <a:off x="753738" y="4198108"/>
            <a:ext cx="1304664" cy="2558164"/>
          </a:xfrm>
          <a:prstGeom prst="rect">
            <a:avLst/>
          </a:prstGeom>
        </p:spPr>
      </p:pic>
      <p:pic>
        <p:nvPicPr>
          <p:cNvPr id="10" name="Picture 9">
            <a:extLst>
              <a:ext uri="{FF2B5EF4-FFF2-40B4-BE49-F238E27FC236}">
                <a16:creationId xmlns:a16="http://schemas.microsoft.com/office/drawing/2014/main" id="{D4FC7C9B-305B-1E94-7114-A3C94FD19B6F}"/>
              </a:ext>
            </a:extLst>
          </p:cNvPr>
          <p:cNvPicPr>
            <a:picLocks noChangeAspect="1"/>
          </p:cNvPicPr>
          <p:nvPr/>
        </p:nvPicPr>
        <p:blipFill>
          <a:blip r:embed="rId6"/>
          <a:stretch>
            <a:fillRect/>
          </a:stretch>
        </p:blipFill>
        <p:spPr>
          <a:xfrm>
            <a:off x="2202260" y="4211688"/>
            <a:ext cx="1287559" cy="2544584"/>
          </a:xfrm>
          <a:prstGeom prst="rect">
            <a:avLst/>
          </a:prstGeom>
        </p:spPr>
      </p:pic>
    </p:spTree>
    <p:extLst>
      <p:ext uri="{BB962C8B-B14F-4D97-AF65-F5344CB8AC3E}">
        <p14:creationId xmlns:p14="http://schemas.microsoft.com/office/powerpoint/2010/main" val="2783619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3A4A-17FB-AC35-69FC-EC0C3E270695}"/>
              </a:ext>
            </a:extLst>
          </p:cNvPr>
          <p:cNvSpPr>
            <a:spLocks noGrp="1"/>
          </p:cNvSpPr>
          <p:nvPr>
            <p:ph type="title"/>
          </p:nvPr>
        </p:nvSpPr>
        <p:spPr/>
        <p:txBody>
          <a:bodyPr/>
          <a:lstStyle/>
          <a:p>
            <a:r>
              <a:rPr lang="en-US" dirty="0"/>
              <a:t>Los Angeles Metropolitan Transit Authority (1958-1964)</a:t>
            </a:r>
          </a:p>
        </p:txBody>
      </p:sp>
      <p:sp>
        <p:nvSpPr>
          <p:cNvPr id="3" name="TextBox 2">
            <a:extLst>
              <a:ext uri="{FF2B5EF4-FFF2-40B4-BE49-F238E27FC236}">
                <a16:creationId xmlns:a16="http://schemas.microsoft.com/office/drawing/2014/main" id="{E22AED99-A4C1-1406-9223-0D5DFEFEE457}"/>
              </a:ext>
            </a:extLst>
          </p:cNvPr>
          <p:cNvSpPr txBox="1"/>
          <p:nvPr/>
        </p:nvSpPr>
        <p:spPr>
          <a:xfrm>
            <a:off x="838200" y="1690688"/>
            <a:ext cx="7696200" cy="2862322"/>
          </a:xfrm>
          <a:prstGeom prst="rect">
            <a:avLst/>
          </a:prstGeom>
          <a:noFill/>
        </p:spPr>
        <p:txBody>
          <a:bodyPr wrap="square" rtlCol="0">
            <a:spAutoFit/>
          </a:bodyPr>
          <a:lstStyle/>
          <a:p>
            <a:r>
              <a:rPr lang="en-US" dirty="0"/>
              <a:t>This is the beginning of public ownership, governance and control over the former privately run transit providers.  LAMTA acquires Los Angeles Transit Lines and Metropolitan Coach lines, effective March 3, 1958. Angelenos are finally in control of their transit future.  Instead of sticking with the term Metro, they adopt MTA as a moniker and create an iconic “mushroom” logo for the vehicles, uniform patches, Operator cap badges, and fare tokens. From 1951-1958, LAMTA existed as a transit planning agency who recommended a suspended monorail based transit system. The T over the M and A is echoes the mono track structure supporting hanging monorail cars. LAMTA tests out several other logos over their short 6.5 year history as a transit agency, but were none as iconic and enduring.</a:t>
            </a:r>
          </a:p>
        </p:txBody>
      </p:sp>
      <p:graphicFrame>
        <p:nvGraphicFramePr>
          <p:cNvPr id="4" name="Object 3">
            <a:extLst>
              <a:ext uri="{FF2B5EF4-FFF2-40B4-BE49-F238E27FC236}">
                <a16:creationId xmlns:a16="http://schemas.microsoft.com/office/drawing/2014/main" id="{E05631BF-47ED-6885-BE6E-F3683F384419}"/>
              </a:ext>
            </a:extLst>
          </p:cNvPr>
          <p:cNvGraphicFramePr>
            <a:graphicFrameLocks noChangeAspect="1"/>
          </p:cNvGraphicFramePr>
          <p:nvPr>
            <p:extLst>
              <p:ext uri="{D42A27DB-BD31-4B8C-83A1-F6EECF244321}">
                <p14:modId xmlns:p14="http://schemas.microsoft.com/office/powerpoint/2010/main" val="195435893"/>
              </p:ext>
            </p:extLst>
          </p:nvPr>
        </p:nvGraphicFramePr>
        <p:xfrm>
          <a:off x="8652654" y="1133639"/>
          <a:ext cx="3363297" cy="2210469"/>
        </p:xfrm>
        <a:graphic>
          <a:graphicData uri="http://schemas.openxmlformats.org/presentationml/2006/ole">
            <mc:AlternateContent xmlns:mc="http://schemas.openxmlformats.org/markup-compatibility/2006">
              <mc:Choice xmlns:v="urn:schemas-microsoft-com:vml" Requires="v">
                <p:oleObj r:id="rId2" imgW="3024390" imgH="1987805" progId="CorelPhotoPaint.Image.6">
                  <p:embed/>
                </p:oleObj>
              </mc:Choice>
              <mc:Fallback>
                <p:oleObj r:id="rId2" imgW="3024390" imgH="1987805" progId="CorelPhotoPaint.Image.6">
                  <p:embed/>
                  <p:pic>
                    <p:nvPicPr>
                      <p:cNvPr id="16" name="Object 15">
                        <a:extLst>
                          <a:ext uri="{FF2B5EF4-FFF2-40B4-BE49-F238E27FC236}">
                            <a16:creationId xmlns:a16="http://schemas.microsoft.com/office/drawing/2014/main" id="{ECE99185-E899-A4D2-015F-9CC8DD55D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654" y="1133639"/>
                        <a:ext cx="3363297" cy="2210469"/>
                      </a:xfrm>
                      <a:prstGeom prst="rect">
                        <a:avLst/>
                      </a:prstGeom>
                      <a:noFill/>
                    </p:spPr>
                  </p:pic>
                </p:oleObj>
              </mc:Fallback>
            </mc:AlternateContent>
          </a:graphicData>
        </a:graphic>
      </p:graphicFrame>
      <p:pic>
        <p:nvPicPr>
          <p:cNvPr id="6" name="Picture 5">
            <a:extLst>
              <a:ext uri="{FF2B5EF4-FFF2-40B4-BE49-F238E27FC236}">
                <a16:creationId xmlns:a16="http://schemas.microsoft.com/office/drawing/2014/main" id="{90018A3E-F46B-D6ED-5CA4-872B44C91977}"/>
              </a:ext>
            </a:extLst>
          </p:cNvPr>
          <p:cNvPicPr>
            <a:picLocks noChangeAspect="1"/>
          </p:cNvPicPr>
          <p:nvPr/>
        </p:nvPicPr>
        <p:blipFill>
          <a:blip r:embed="rId4"/>
          <a:stretch>
            <a:fillRect/>
          </a:stretch>
        </p:blipFill>
        <p:spPr>
          <a:xfrm>
            <a:off x="3666632" y="4808770"/>
            <a:ext cx="3190875" cy="1924050"/>
          </a:xfrm>
          <a:prstGeom prst="rect">
            <a:avLst/>
          </a:prstGeom>
        </p:spPr>
      </p:pic>
      <p:pic>
        <p:nvPicPr>
          <p:cNvPr id="8" name="Picture 7">
            <a:extLst>
              <a:ext uri="{FF2B5EF4-FFF2-40B4-BE49-F238E27FC236}">
                <a16:creationId xmlns:a16="http://schemas.microsoft.com/office/drawing/2014/main" id="{786A9B72-C5A7-E4B4-F2E2-F4FA4611E0AB}"/>
              </a:ext>
            </a:extLst>
          </p:cNvPr>
          <p:cNvPicPr>
            <a:picLocks noChangeAspect="1"/>
          </p:cNvPicPr>
          <p:nvPr/>
        </p:nvPicPr>
        <p:blipFill>
          <a:blip r:embed="rId5"/>
          <a:stretch>
            <a:fillRect/>
          </a:stretch>
        </p:blipFill>
        <p:spPr>
          <a:xfrm>
            <a:off x="7266754" y="4808770"/>
            <a:ext cx="4749197" cy="1924050"/>
          </a:xfrm>
          <a:prstGeom prst="rect">
            <a:avLst/>
          </a:prstGeom>
        </p:spPr>
      </p:pic>
      <p:pic>
        <p:nvPicPr>
          <p:cNvPr id="10" name="Picture 9">
            <a:extLst>
              <a:ext uri="{FF2B5EF4-FFF2-40B4-BE49-F238E27FC236}">
                <a16:creationId xmlns:a16="http://schemas.microsoft.com/office/drawing/2014/main" id="{E7E3100C-1168-3249-C91A-F00B9292418D}"/>
              </a:ext>
            </a:extLst>
          </p:cNvPr>
          <p:cNvPicPr>
            <a:picLocks noChangeAspect="1"/>
          </p:cNvPicPr>
          <p:nvPr/>
        </p:nvPicPr>
        <p:blipFill>
          <a:blip r:embed="rId6"/>
          <a:stretch>
            <a:fillRect/>
          </a:stretch>
        </p:blipFill>
        <p:spPr>
          <a:xfrm>
            <a:off x="838200" y="4591761"/>
            <a:ext cx="2128187" cy="2141059"/>
          </a:xfrm>
          <a:prstGeom prst="rect">
            <a:avLst/>
          </a:prstGeom>
        </p:spPr>
      </p:pic>
    </p:spTree>
    <p:extLst>
      <p:ext uri="{BB962C8B-B14F-4D97-AF65-F5344CB8AC3E}">
        <p14:creationId xmlns:p14="http://schemas.microsoft.com/office/powerpoint/2010/main" val="907593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97EA0-7DFF-8119-C157-11E08DB41E92}"/>
              </a:ext>
            </a:extLst>
          </p:cNvPr>
          <p:cNvSpPr>
            <a:spLocks noGrp="1"/>
          </p:cNvSpPr>
          <p:nvPr>
            <p:ph type="title"/>
          </p:nvPr>
        </p:nvSpPr>
        <p:spPr/>
        <p:txBody>
          <a:bodyPr/>
          <a:lstStyle/>
          <a:p>
            <a:r>
              <a:rPr lang="en-US" dirty="0"/>
              <a:t>Southern California Rapid Transit District</a:t>
            </a:r>
          </a:p>
        </p:txBody>
      </p:sp>
      <p:sp>
        <p:nvSpPr>
          <p:cNvPr id="3" name="TextBox 2">
            <a:extLst>
              <a:ext uri="{FF2B5EF4-FFF2-40B4-BE49-F238E27FC236}">
                <a16:creationId xmlns:a16="http://schemas.microsoft.com/office/drawing/2014/main" id="{6313341A-63A8-7BE4-F030-CAA4B6A8295E}"/>
              </a:ext>
            </a:extLst>
          </p:cNvPr>
          <p:cNvSpPr txBox="1"/>
          <p:nvPr/>
        </p:nvSpPr>
        <p:spPr>
          <a:xfrm>
            <a:off x="838200" y="1690688"/>
            <a:ext cx="6096000" cy="1754326"/>
          </a:xfrm>
          <a:prstGeom prst="rect">
            <a:avLst/>
          </a:prstGeom>
          <a:noFill/>
        </p:spPr>
        <p:txBody>
          <a:bodyPr wrap="square" rtlCol="0">
            <a:spAutoFit/>
          </a:bodyPr>
          <a:lstStyle/>
          <a:p>
            <a:r>
              <a:rPr lang="en-US" dirty="0"/>
              <a:t>Original boomerang logo, snowflake or kiss logo and story of its designer, Olympics logos (2) and 25 year anniversary logo.  Drew </a:t>
            </a:r>
            <a:r>
              <a:rPr lang="en-US" dirty="0" err="1"/>
              <a:t>Sturzan</a:t>
            </a:r>
            <a:r>
              <a:rPr lang="en-US" dirty="0"/>
              <a:t> designed Street Fleet graphics and custom bus livery. King Tut bus.  Moved from solid color bronze, gold and white buses to plain white buses with a tri color stripe to cut costs.</a:t>
            </a:r>
          </a:p>
        </p:txBody>
      </p:sp>
    </p:spTree>
    <p:extLst>
      <p:ext uri="{BB962C8B-B14F-4D97-AF65-F5344CB8AC3E}">
        <p14:creationId xmlns:p14="http://schemas.microsoft.com/office/powerpoint/2010/main" val="2527101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AABE-A456-8F2B-CD07-30F75DD24825}"/>
              </a:ext>
            </a:extLst>
          </p:cNvPr>
          <p:cNvSpPr>
            <a:spLocks noGrp="1"/>
          </p:cNvSpPr>
          <p:nvPr>
            <p:ph type="title"/>
          </p:nvPr>
        </p:nvSpPr>
        <p:spPr/>
        <p:txBody>
          <a:bodyPr/>
          <a:lstStyle/>
          <a:p>
            <a:r>
              <a:rPr lang="en-US" dirty="0"/>
              <a:t>Los Angeles County Transportation Commission</a:t>
            </a:r>
          </a:p>
        </p:txBody>
      </p:sp>
      <p:sp>
        <p:nvSpPr>
          <p:cNvPr id="3" name="TextBox 2">
            <a:extLst>
              <a:ext uri="{FF2B5EF4-FFF2-40B4-BE49-F238E27FC236}">
                <a16:creationId xmlns:a16="http://schemas.microsoft.com/office/drawing/2014/main" id="{A65911E5-D0EF-600B-B25C-0704AEA1EF77}"/>
              </a:ext>
            </a:extLst>
          </p:cNvPr>
          <p:cNvSpPr txBox="1"/>
          <p:nvPr/>
        </p:nvSpPr>
        <p:spPr>
          <a:xfrm>
            <a:off x="838200" y="1690688"/>
            <a:ext cx="6096000" cy="1477328"/>
          </a:xfrm>
          <a:prstGeom prst="rect">
            <a:avLst/>
          </a:prstGeom>
          <a:noFill/>
        </p:spPr>
        <p:txBody>
          <a:bodyPr wrap="square" rtlCol="0">
            <a:spAutoFit/>
          </a:bodyPr>
          <a:lstStyle/>
          <a:p>
            <a:r>
              <a:rPr lang="en-US" dirty="0"/>
              <a:t>Interlocking rail and highway logo</a:t>
            </a:r>
          </a:p>
          <a:p>
            <a:r>
              <a:rPr lang="en-US" dirty="0"/>
              <a:t>RCC subsidiary logo</a:t>
            </a:r>
          </a:p>
          <a:p>
            <a:r>
              <a:rPr lang="en-US" dirty="0"/>
              <a:t>Metrolink’s original logo</a:t>
            </a:r>
          </a:p>
          <a:p>
            <a:r>
              <a:rPr lang="en-US" dirty="0"/>
              <a:t>Access Services logo</a:t>
            </a:r>
          </a:p>
          <a:p>
            <a:r>
              <a:rPr lang="en-US" dirty="0"/>
              <a:t>Push to adopt M logo and Metro moniker for all of Los Angeles</a:t>
            </a:r>
          </a:p>
        </p:txBody>
      </p:sp>
    </p:spTree>
    <p:extLst>
      <p:ext uri="{BB962C8B-B14F-4D97-AF65-F5344CB8AC3E}">
        <p14:creationId xmlns:p14="http://schemas.microsoft.com/office/powerpoint/2010/main" val="2099702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1FFE-869C-897E-505A-679504D050D7}"/>
              </a:ext>
            </a:extLst>
          </p:cNvPr>
          <p:cNvSpPr>
            <a:spLocks noGrp="1"/>
          </p:cNvSpPr>
          <p:nvPr>
            <p:ph type="title"/>
          </p:nvPr>
        </p:nvSpPr>
        <p:spPr/>
        <p:txBody>
          <a:bodyPr/>
          <a:lstStyle/>
          <a:p>
            <a:r>
              <a:rPr lang="en-US" dirty="0"/>
              <a:t>Los Angeles County Metropolitan Transportation Authority</a:t>
            </a:r>
          </a:p>
        </p:txBody>
      </p:sp>
      <p:sp>
        <p:nvSpPr>
          <p:cNvPr id="3" name="TextBox 2">
            <a:extLst>
              <a:ext uri="{FF2B5EF4-FFF2-40B4-BE49-F238E27FC236}">
                <a16:creationId xmlns:a16="http://schemas.microsoft.com/office/drawing/2014/main" id="{5FA1FDE6-D128-1F61-9037-2D01F641DF6C}"/>
              </a:ext>
            </a:extLst>
          </p:cNvPr>
          <p:cNvSpPr txBox="1"/>
          <p:nvPr/>
        </p:nvSpPr>
        <p:spPr>
          <a:xfrm>
            <a:off x="838200" y="1690688"/>
            <a:ext cx="6096000" cy="4247317"/>
          </a:xfrm>
          <a:prstGeom prst="rect">
            <a:avLst/>
          </a:prstGeom>
          <a:noFill/>
        </p:spPr>
        <p:txBody>
          <a:bodyPr wrap="square" rtlCol="0">
            <a:spAutoFit/>
          </a:bodyPr>
          <a:lstStyle/>
          <a:p>
            <a:r>
              <a:rPr lang="en-US" dirty="0"/>
              <a:t>M and Metro from the transportation commission – generic, could not be trademarked. Use of MTA reemerges as the domain name on first website and email addresses. Amorphas public image of the default graphics on transit system. Multiple rail liveries. Merger chaos for a decade.</a:t>
            </a:r>
          </a:p>
          <a:p>
            <a:endParaRPr lang="en-US" dirty="0"/>
          </a:p>
          <a:p>
            <a:r>
              <a:rPr lang="en-US" dirty="0"/>
              <a:t>2003-2004 re-branding campaign to unify the public image under the Metro name and a new unique trademarked M logo. Massive, far reaching effort on changing websites, email domain, vehicle logos and livery colors, signage and all promo materials, forms, stationary, business cards – everything was now uniform. Unique set of icons to communicate free of language. Various branded public campaigns.</a:t>
            </a:r>
          </a:p>
          <a:p>
            <a:endParaRPr lang="en-US" dirty="0"/>
          </a:p>
          <a:p>
            <a:endParaRPr lang="en-US" dirty="0"/>
          </a:p>
        </p:txBody>
      </p:sp>
    </p:spTree>
    <p:extLst>
      <p:ext uri="{BB962C8B-B14F-4D97-AF65-F5344CB8AC3E}">
        <p14:creationId xmlns:p14="http://schemas.microsoft.com/office/powerpoint/2010/main" val="2277704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EE615-561F-94B0-6F74-A2E6664A4F3F}"/>
              </a:ext>
            </a:extLst>
          </p:cNvPr>
          <p:cNvSpPr>
            <a:spLocks noGrp="1"/>
          </p:cNvSpPr>
          <p:nvPr>
            <p:ph type="title"/>
          </p:nvPr>
        </p:nvSpPr>
        <p:spPr/>
        <p:txBody>
          <a:bodyPr/>
          <a:lstStyle/>
          <a:p>
            <a:r>
              <a:rPr lang="en-US" dirty="0"/>
              <a:t>Extras/Others</a:t>
            </a:r>
            <a:br>
              <a:rPr lang="en-US" dirty="0"/>
            </a:br>
            <a:r>
              <a:rPr lang="en-US" dirty="0"/>
              <a:t>Community Generated Graphics - Protest</a:t>
            </a:r>
          </a:p>
        </p:txBody>
      </p:sp>
      <p:pic>
        <p:nvPicPr>
          <p:cNvPr id="4" name="Picture 3" descr="A picture containing text&#10;&#10;Description automatically generated">
            <a:extLst>
              <a:ext uri="{FF2B5EF4-FFF2-40B4-BE49-F238E27FC236}">
                <a16:creationId xmlns:a16="http://schemas.microsoft.com/office/drawing/2014/main" id="{B7FDA4C2-6BB5-D043-D734-892FDBDAC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8696" y="1841463"/>
            <a:ext cx="2573652" cy="3657600"/>
          </a:xfrm>
          <a:prstGeom prst="rect">
            <a:avLst/>
          </a:prstGeom>
        </p:spPr>
      </p:pic>
      <p:pic>
        <p:nvPicPr>
          <p:cNvPr id="6" name="Picture 5" descr="A picture containing calendar&#10;&#10;Description automatically generated">
            <a:extLst>
              <a:ext uri="{FF2B5EF4-FFF2-40B4-BE49-F238E27FC236}">
                <a16:creationId xmlns:a16="http://schemas.microsoft.com/office/drawing/2014/main" id="{DAC11F02-EC30-E308-E23B-709BDEFA4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034" y="1689063"/>
            <a:ext cx="3810000" cy="381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AE67493-0157-BE45-5CB4-AAD36016A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907" y="1841463"/>
            <a:ext cx="2551176" cy="3657600"/>
          </a:xfrm>
          <a:prstGeom prst="rect">
            <a:avLst/>
          </a:prstGeom>
        </p:spPr>
      </p:pic>
      <p:sp>
        <p:nvSpPr>
          <p:cNvPr id="9" name="TextBox 8">
            <a:extLst>
              <a:ext uri="{FF2B5EF4-FFF2-40B4-BE49-F238E27FC236}">
                <a16:creationId xmlns:a16="http://schemas.microsoft.com/office/drawing/2014/main" id="{FCD6EC79-63B0-7889-81D8-FC80833B5C67}"/>
              </a:ext>
            </a:extLst>
          </p:cNvPr>
          <p:cNvSpPr txBox="1"/>
          <p:nvPr/>
        </p:nvSpPr>
        <p:spPr>
          <a:xfrm>
            <a:off x="838200" y="5649838"/>
            <a:ext cx="5778377" cy="369332"/>
          </a:xfrm>
          <a:prstGeom prst="rect">
            <a:avLst/>
          </a:prstGeom>
          <a:noFill/>
        </p:spPr>
        <p:txBody>
          <a:bodyPr wrap="none" rtlCol="0">
            <a:spAutoFit/>
          </a:bodyPr>
          <a:lstStyle/>
          <a:p>
            <a:r>
              <a:rPr lang="en-US" dirty="0"/>
              <a:t>Contact the Center for Political Graphics Archive for more..?</a:t>
            </a:r>
          </a:p>
        </p:txBody>
      </p:sp>
    </p:spTree>
    <p:extLst>
      <p:ext uri="{BB962C8B-B14F-4D97-AF65-F5344CB8AC3E}">
        <p14:creationId xmlns:p14="http://schemas.microsoft.com/office/powerpoint/2010/main" val="3076139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8C78-6FE3-7B7B-D483-9A3AAB8B15AA}"/>
              </a:ext>
            </a:extLst>
          </p:cNvPr>
          <p:cNvSpPr>
            <a:spLocks noGrp="1"/>
          </p:cNvSpPr>
          <p:nvPr>
            <p:ph type="title"/>
          </p:nvPr>
        </p:nvSpPr>
        <p:spPr>
          <a:xfrm>
            <a:off x="838199" y="27095"/>
            <a:ext cx="10515600" cy="1325563"/>
          </a:xfrm>
        </p:spPr>
        <p:txBody>
          <a:bodyPr/>
          <a:lstStyle/>
          <a:p>
            <a:r>
              <a:rPr lang="en-US" dirty="0"/>
              <a:t>1900-2023 – our first 100+ years in graphics</a:t>
            </a:r>
          </a:p>
        </p:txBody>
      </p:sp>
      <p:sp>
        <p:nvSpPr>
          <p:cNvPr id="3" name="Content Placeholder 2">
            <a:extLst>
              <a:ext uri="{FF2B5EF4-FFF2-40B4-BE49-F238E27FC236}">
                <a16:creationId xmlns:a16="http://schemas.microsoft.com/office/drawing/2014/main" id="{ECBBCE9A-FE07-EC8A-EAFE-BC311D1F5422}"/>
              </a:ext>
            </a:extLst>
          </p:cNvPr>
          <p:cNvSpPr>
            <a:spLocks noGrp="1"/>
          </p:cNvSpPr>
          <p:nvPr>
            <p:ph idx="1"/>
          </p:nvPr>
        </p:nvSpPr>
        <p:spPr>
          <a:xfrm>
            <a:off x="420415" y="1124608"/>
            <a:ext cx="11561378" cy="5496910"/>
          </a:xfrm>
        </p:spPr>
        <p:txBody>
          <a:bodyPr>
            <a:normAutofit fontScale="62500" lnSpcReduction="20000"/>
          </a:bodyPr>
          <a:lstStyle/>
          <a:p>
            <a:pPr marL="0" marR="0" indent="0">
              <a:buNone/>
            </a:pPr>
            <a:r>
              <a:rPr lang="en-US" sz="1800" b="1" dirty="0">
                <a:effectLst/>
                <a:latin typeface="Calibri" panose="020F0502020204030204" pitchFamily="34" charset="0"/>
                <a:ea typeface="Calibri" panose="020F0502020204030204" pitchFamily="34" charset="0"/>
              </a:rPr>
              <a:t>Candidates and background - ideas</a:t>
            </a:r>
          </a:p>
          <a:p>
            <a:pPr marL="0" marR="0" indent="0">
              <a:buNone/>
            </a:pPr>
            <a:r>
              <a:rPr lang="en-US" sz="1800" b="1" dirty="0">
                <a:effectLst/>
                <a:latin typeface="Calibri" panose="020F0502020204030204" pitchFamily="34" charset="0"/>
                <a:ea typeface="Calibri" panose="020F0502020204030204" pitchFamily="34" charset="0"/>
              </a:rPr>
              <a:t>Los Angeles Railway or </a:t>
            </a:r>
            <a:r>
              <a:rPr lang="en-US" sz="1800" b="1" dirty="0" err="1">
                <a:effectLst/>
                <a:latin typeface="Calibri" panose="020F0502020204030204" pitchFamily="34" charset="0"/>
                <a:ea typeface="Calibri" panose="020F0502020204030204" pitchFamily="34" charset="0"/>
              </a:rPr>
              <a:t>LARy</a:t>
            </a:r>
            <a:r>
              <a:rPr lang="en-US" sz="1800" b="1" dirty="0">
                <a:effectLst/>
                <a:latin typeface="Calibri" panose="020F0502020204030204" pitchFamily="34" charset="0"/>
                <a:ea typeface="Calibri" panose="020F0502020204030204" pitchFamily="34" charset="0"/>
              </a:rPr>
              <a:t> or Yellow Cars (1910-1945) </a:t>
            </a:r>
            <a:r>
              <a:rPr lang="en-US" sz="1800" dirty="0">
                <a:effectLst/>
                <a:latin typeface="Calibri" panose="020F0502020204030204" pitchFamily="34" charset="0"/>
                <a:ea typeface="Calibri" panose="020F0502020204030204" pitchFamily="34" charset="0"/>
              </a:rPr>
              <a:t>Logos included stylized scripts, electricity bolts, San Gabriel Mission bell tower, streetcar liveries in yellows and yellow and green.  Passenger take ones with news/public affairs, logos/graphics.</a:t>
            </a:r>
          </a:p>
          <a:p>
            <a:pPr marL="0" marR="0" indent="0">
              <a:buNone/>
            </a:pPr>
            <a:r>
              <a:rPr lang="en-US" sz="1800" b="1" dirty="0">
                <a:effectLst/>
                <a:latin typeface="Calibri" panose="020F0502020204030204" pitchFamily="34" charset="0"/>
                <a:ea typeface="Calibri" panose="020F0502020204030204" pitchFamily="34" charset="0"/>
              </a:rPr>
              <a:t>Los Angeles Motor Coach or LAMC (1923-1947)</a:t>
            </a:r>
            <a:r>
              <a:rPr lang="en-US" sz="1800" dirty="0">
                <a:effectLst/>
                <a:latin typeface="Calibri" panose="020F0502020204030204" pitchFamily="34" charset="0"/>
                <a:ea typeface="Calibri" panose="020F0502020204030204" pitchFamily="34" charset="0"/>
              </a:rPr>
              <a:t> – oval green and white logo that includes the logos of Los Angeles Railway and Pacific Electric in it. Yellow and red accent liveries, includes post WWII automobile-like painted wheel well fenders that echo the design of postwar cars with a swooping/sweeping aerodynamic look.</a:t>
            </a:r>
          </a:p>
          <a:p>
            <a:pPr marL="0" marR="0" indent="0">
              <a:buNone/>
            </a:pPr>
            <a:r>
              <a:rPr lang="en-US" sz="1800" b="1" dirty="0">
                <a:effectLst/>
                <a:latin typeface="Calibri" panose="020F0502020204030204" pitchFamily="34" charset="0"/>
                <a:ea typeface="Calibri" panose="020F0502020204030204" pitchFamily="34" charset="0"/>
              </a:rPr>
              <a:t>Successor Los Angeles Transit Lines or LATL (1945-1958) </a:t>
            </a:r>
            <a:r>
              <a:rPr lang="en-US" sz="1800" dirty="0">
                <a:effectLst/>
                <a:latin typeface="Calibri" panose="020F0502020204030204" pitchFamily="34" charset="0"/>
                <a:ea typeface="Calibri" panose="020F0502020204030204" pitchFamily="34" charset="0"/>
              </a:rPr>
              <a:t>Yellow and green liveries continue with a very standard yellow and green logo that their parent company National City Lines used across the country. Los Angeles Transit Lines absorbs Los Angeles Motor Coach into its system.</a:t>
            </a:r>
          </a:p>
          <a:p>
            <a:pPr marL="0" marR="0" indent="0">
              <a:buNone/>
            </a:pPr>
            <a:r>
              <a:rPr lang="en-US" sz="1800" b="1" dirty="0">
                <a:effectLst/>
                <a:latin typeface="Calibri" panose="020F0502020204030204" pitchFamily="34" charset="0"/>
                <a:ea typeface="Calibri" panose="020F0502020204030204" pitchFamily="34" charset="0"/>
              </a:rPr>
              <a:t>Pacific Electric or PE or Red Cars (1899-1953)</a:t>
            </a:r>
            <a:r>
              <a:rPr lang="en-US" sz="1800" b="1" dirty="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W</a:t>
            </a:r>
            <a:r>
              <a:rPr lang="en-US" sz="1800" dirty="0">
                <a:effectLst/>
                <a:latin typeface="Calibri" panose="020F0502020204030204" pitchFamily="34" charset="0"/>
                <a:ea typeface="Calibri" panose="020F0502020204030204" pitchFamily="34" charset="0"/>
              </a:rPr>
              <a:t>orld famous red black and white circle logo that initially said Safety, Courtesy, Speed, and was later updated to Safety, Courtesy, Service. Also world famous livery colors of Red, Orange accent stripe and silver tops on rail cars and buses.</a:t>
            </a:r>
          </a:p>
          <a:p>
            <a:pPr marL="0" marR="0" indent="0">
              <a:buNone/>
            </a:pPr>
            <a:r>
              <a:rPr lang="en-US" sz="1800" b="1" dirty="0">
                <a:effectLst/>
                <a:latin typeface="Calibri" panose="020F0502020204030204" pitchFamily="34" charset="0"/>
                <a:ea typeface="Calibri" panose="020F0502020204030204" pitchFamily="34" charset="0"/>
              </a:rPr>
              <a:t>Successor Metropolitan Coach Lines or MCL or Metro (1953-1958) </a:t>
            </a:r>
            <a:r>
              <a:rPr lang="en-US" sz="1800" dirty="0">
                <a:effectLst/>
                <a:latin typeface="Calibri" panose="020F0502020204030204" pitchFamily="34" charset="0"/>
                <a:ea typeface="Calibri" panose="020F0502020204030204" pitchFamily="34" charset="0"/>
              </a:rPr>
              <a:t>– believe this is where the real transition to green buses and railcars begins. Extensive use of the word “Metro” in promotions. First print and radio ad campaigns with Metro Man, and first TV commercials the animated cartoon Unstrung Man/Wax Man, and first ad wrapped buses. First branded express buses, Wilshire Zephyr service</a:t>
            </a:r>
          </a:p>
          <a:p>
            <a:pPr marL="0" marR="0" indent="0">
              <a:buNone/>
            </a:pPr>
            <a:r>
              <a:rPr lang="en-US" sz="1800" b="1" dirty="0">
                <a:effectLst/>
                <a:latin typeface="Calibri" panose="020F0502020204030204" pitchFamily="34" charset="0"/>
                <a:ea typeface="Calibri" panose="020F0502020204030204" pitchFamily="34" charset="0"/>
              </a:rPr>
              <a:t>Los Angeles Metropolitan Transit Authority or LAMTA or MTA (1958-1964)</a:t>
            </a:r>
            <a:r>
              <a:rPr lang="en-US" sz="1800" dirty="0">
                <a:effectLst/>
                <a:latin typeface="Calibri" panose="020F0502020204030204" pitchFamily="34" charset="0"/>
                <a:ea typeface="Calibri" panose="020F0502020204030204" pitchFamily="34" charset="0"/>
              </a:rPr>
              <a:t> – successor to Metropolitan Coach Lines and Los Angeles Transit Lines. Green vehicle liveries with famous “Mushroom” logo in green and gold on vehicles, tokens and other items Uses MTA moniker.  </a:t>
            </a:r>
            <a:r>
              <a:rPr lang="en-US" sz="1800" dirty="0">
                <a:latin typeface="Calibri" panose="020F0502020204030204" pitchFamily="34" charset="0"/>
                <a:ea typeface="Calibri" panose="020F0502020204030204" pitchFamily="34" charset="0"/>
              </a:rPr>
              <a:t>O</a:t>
            </a:r>
            <a:r>
              <a:rPr lang="en-US" sz="1800" dirty="0">
                <a:effectLst/>
                <a:latin typeface="Calibri" panose="020F0502020204030204" pitchFamily="34" charset="0"/>
                <a:ea typeface="Calibri" panose="020F0502020204030204" pitchFamily="34" charset="0"/>
              </a:rPr>
              <a:t>ther logos used on various items at the first MTA, one of them with a shark fin triangular design. First branded commuter express bus service, Freeway Flyers. </a:t>
            </a:r>
          </a:p>
          <a:p>
            <a:pPr marL="0" marR="0" indent="0">
              <a:buNone/>
            </a:pPr>
            <a:r>
              <a:rPr lang="en-US" sz="1800" b="1" dirty="0">
                <a:effectLst/>
                <a:latin typeface="Calibri" panose="020F0502020204030204" pitchFamily="34" charset="0"/>
                <a:ea typeface="Calibri" panose="020F0502020204030204" pitchFamily="34" charset="0"/>
              </a:rPr>
              <a:t>Southern California Rapid Transit District or SCRTD or RTD or The District (1964-1993) </a:t>
            </a:r>
            <a:r>
              <a:rPr lang="en-US" sz="1800" dirty="0">
                <a:effectLst/>
                <a:latin typeface="Calibri" panose="020F0502020204030204" pitchFamily="34" charset="0"/>
                <a:ea typeface="Calibri" panose="020F0502020204030204" pitchFamily="34" charset="0"/>
              </a:rPr>
              <a:t>– successor to LAMTA. Early years had a boomerang logo and buses with a bronze, gold and white livery. Later changed to the famous red “snowflake” or “kiss” logo and a basic white livery with black, red and orange accents.  Where those red and orange accents meant to convey a connection back to Pacific Electric’s colors? 1984 Olympics logos. 25</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anniversary logo. First brand local shuttle service, </a:t>
            </a:r>
            <a:r>
              <a:rPr lang="en-US" sz="1800" dirty="0" err="1">
                <a:effectLst/>
                <a:latin typeface="Calibri" panose="020F0502020204030204" pitchFamily="34" charset="0"/>
                <a:ea typeface="Calibri" panose="020F0502020204030204" pitchFamily="34" charset="0"/>
              </a:rPr>
              <a:t>MiniBus</a:t>
            </a:r>
            <a:r>
              <a:rPr lang="en-US" sz="1800" dirty="0">
                <a:effectLst/>
                <a:latin typeface="Calibri" panose="020F0502020204030204" pitchFamily="34" charset="0"/>
                <a:ea typeface="Calibri" panose="020F0502020204030204" pitchFamily="34" charset="0"/>
              </a:rPr>
              <a:t>, today’s DASH buses.</a:t>
            </a:r>
          </a:p>
          <a:p>
            <a:pPr marL="0" marR="0" indent="0">
              <a:buNone/>
            </a:pPr>
            <a:r>
              <a:rPr lang="en-US" sz="1800" b="1" dirty="0">
                <a:effectLst/>
                <a:latin typeface="Calibri" panose="020F0502020204030204" pitchFamily="34" charset="0"/>
                <a:ea typeface="Calibri" panose="020F0502020204030204" pitchFamily="34" charset="0"/>
              </a:rPr>
              <a:t>Los Angeles County Transportation Commission or LACTC or The Commission (1977-1993) </a:t>
            </a:r>
            <a:r>
              <a:rPr lang="en-US" sz="1800" dirty="0">
                <a:effectLst/>
                <a:latin typeface="Calibri" panose="020F0502020204030204" pitchFamily="34" charset="0"/>
                <a:ea typeface="Calibri" panose="020F0502020204030204" pitchFamily="34" charset="0"/>
              </a:rPr>
              <a:t>– blue and black logo of interlocking highways and rails intended to convey stewardship over a multimodal transportation system. Begins use of a standard Metro M and the term Metro to refer to </a:t>
            </a:r>
            <a:r>
              <a:rPr lang="en-US" sz="1800" dirty="0">
                <a:latin typeface="Calibri" panose="020F0502020204030204" pitchFamily="34" charset="0"/>
                <a:ea typeface="Calibri" panose="020F0502020204030204" pitchFamily="34" charset="0"/>
              </a:rPr>
              <a:t>the transit system, and its multimodal elements. They</a:t>
            </a:r>
            <a:r>
              <a:rPr lang="en-US" sz="1800" dirty="0">
                <a:effectLst/>
                <a:latin typeface="Calibri" panose="020F0502020204030204" pitchFamily="34" charset="0"/>
                <a:ea typeface="Calibri" panose="020F0502020204030204" pitchFamily="34" charset="0"/>
              </a:rPr>
              <a:t> asked </a:t>
            </a:r>
            <a:r>
              <a:rPr lang="en-US" sz="1800" dirty="0" err="1">
                <a:effectLst/>
                <a:latin typeface="Calibri" panose="020F0502020204030204" pitchFamily="34" charset="0"/>
                <a:ea typeface="Calibri" panose="020F0502020204030204" pitchFamily="34" charset="0"/>
              </a:rPr>
              <a:t>muni</a:t>
            </a:r>
            <a:r>
              <a:rPr lang="en-US" sz="1800" dirty="0">
                <a:effectLst/>
                <a:latin typeface="Calibri" panose="020F0502020204030204" pitchFamily="34" charset="0"/>
                <a:ea typeface="Calibri" panose="020F0502020204030204" pitchFamily="34" charset="0"/>
              </a:rPr>
              <a:t> operators and related transportation services to adopt the Metro M </a:t>
            </a:r>
            <a:r>
              <a:rPr lang="en-US" sz="1800" dirty="0">
                <a:latin typeface="Calibri" panose="020F0502020204030204" pitchFamily="34" charset="0"/>
                <a:ea typeface="Calibri" panose="020F0502020204030204" pitchFamily="34" charset="0"/>
              </a:rPr>
              <a:t>log </a:t>
            </a:r>
            <a:r>
              <a:rPr lang="en-US" sz="1800" dirty="0">
                <a:effectLst/>
                <a:latin typeface="Calibri" panose="020F0502020204030204" pitchFamily="34" charset="0"/>
                <a:ea typeface="Calibri" panose="020F0502020204030204" pitchFamily="34" charset="0"/>
              </a:rPr>
              <a:t>in advance of the planned merger with SCRTD to brand all of the elements of a coordinated multimodal transportation system and emphasize to the public that everyone in LA County is our customer no matter what their preferred method is for navigating the county. Original Red White Blue stripe on a white livery for the blue line. Red Italian racing stripe livery on stainless steel subway trains</a:t>
            </a:r>
            <a:r>
              <a:rPr lang="en-US" sz="1800" dirty="0">
                <a:latin typeface="Calibri" panose="020F0502020204030204" pitchFamily="34" charset="0"/>
                <a:ea typeface="Calibri" panose="020F0502020204030204" pitchFamily="34" charset="0"/>
              </a:rPr>
              <a:t>. Reaches an agreement in late 1988 with SCRTD to name its Metro Rail project the Metro Red Line and name the Los Angeles Long Beach light rail project the Metro Blue Line.</a:t>
            </a:r>
            <a:endParaRPr lang="en-US" sz="1800" dirty="0">
              <a:effectLst/>
              <a:latin typeface="Calibri" panose="020F0502020204030204" pitchFamily="34" charset="0"/>
              <a:ea typeface="Calibri" panose="020F0502020204030204" pitchFamily="34" charset="0"/>
            </a:endParaRPr>
          </a:p>
          <a:p>
            <a:pPr marL="0" marR="0" indent="0">
              <a:buNone/>
            </a:pPr>
            <a:r>
              <a:rPr lang="en-US" sz="1800" b="1" dirty="0">
                <a:effectLst/>
                <a:latin typeface="Calibri" panose="020F0502020204030204" pitchFamily="34" charset="0"/>
                <a:ea typeface="Calibri" panose="020F0502020204030204" pitchFamily="34" charset="0"/>
              </a:rPr>
              <a:t>Los Angeles County Metropolitan Transportation Authority or Metro (1993 to present)</a:t>
            </a:r>
            <a:r>
              <a:rPr lang="en-US" sz="1800" dirty="0">
                <a:effectLst/>
                <a:latin typeface="Calibri" panose="020F0502020204030204" pitchFamily="34" charset="0"/>
                <a:ea typeface="Calibri" panose="020F0502020204030204" pitchFamily="34" charset="0"/>
              </a:rPr>
              <a:t>. Successor to SCRTD and LACTC. Various bus and rail liveries tested in the early years and the carried over M logo until the great re-branding effort of 2004 where the inspired Pacific Electric Red, Orange and Silver re-emerges in its most striking implementation. Rapid Bus horizonal red and white tear drop (essentially a modern re-brand and vast expansion of the 1950’s express bus “Zephyr” express bus service idea). Brief time of “</a:t>
            </a:r>
            <a:r>
              <a:rPr lang="en-US" sz="1800" dirty="0" err="1">
                <a:effectLst/>
                <a:latin typeface="Calibri" panose="020F0502020204030204" pitchFamily="34" charset="0"/>
                <a:ea typeface="Calibri" panose="020F0502020204030204" pitchFamily="34" charset="0"/>
              </a:rPr>
              <a:t>Rapidway</a:t>
            </a:r>
            <a:r>
              <a:rPr lang="en-US" sz="1800" dirty="0">
                <a:effectLst/>
                <a:latin typeface="Calibri" panose="020F0502020204030204" pitchFamily="34" charset="0"/>
                <a:ea typeface="Calibri" panose="020F0502020204030204" pitchFamily="34" charset="0"/>
              </a:rPr>
              <a:t>” until the adoption of Orange Line for the San Fernando grade separated BRT project” – but most important, a trademarked unique Metro M logo. Metro created its own unique set of icons to convey messages visually.  Consent decree era protest graphics. Many other logo driven campaigns for passenger safety and courtesy. Imagine campaign in 2007-2008 LRTP to Measure R.</a:t>
            </a:r>
          </a:p>
        </p:txBody>
      </p:sp>
    </p:spTree>
    <p:extLst>
      <p:ext uri="{BB962C8B-B14F-4D97-AF65-F5344CB8AC3E}">
        <p14:creationId xmlns:p14="http://schemas.microsoft.com/office/powerpoint/2010/main" val="1084080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BE2E-7853-1A5B-3E70-1BF00CD5FE0C}"/>
              </a:ext>
            </a:extLst>
          </p:cNvPr>
          <p:cNvSpPr>
            <a:spLocks noGrp="1"/>
          </p:cNvSpPr>
          <p:nvPr>
            <p:ph type="title"/>
          </p:nvPr>
        </p:nvSpPr>
        <p:spPr>
          <a:xfrm>
            <a:off x="758687" y="0"/>
            <a:ext cx="10515600" cy="1325563"/>
          </a:xfrm>
        </p:spPr>
        <p:txBody>
          <a:bodyPr/>
          <a:lstStyle/>
          <a:p>
            <a:r>
              <a:rPr lang="en-US" dirty="0"/>
              <a:t>Extras/others - Los Angeles Pacific Railway</a:t>
            </a:r>
          </a:p>
        </p:txBody>
      </p:sp>
      <p:pic>
        <p:nvPicPr>
          <p:cNvPr id="4" name="Picture 3">
            <a:extLst>
              <a:ext uri="{FF2B5EF4-FFF2-40B4-BE49-F238E27FC236}">
                <a16:creationId xmlns:a16="http://schemas.microsoft.com/office/drawing/2014/main" id="{14542F0A-AB2E-AD46-FE47-487A23D8D3AC}"/>
              </a:ext>
            </a:extLst>
          </p:cNvPr>
          <p:cNvPicPr>
            <a:picLocks noChangeAspect="1"/>
          </p:cNvPicPr>
          <p:nvPr/>
        </p:nvPicPr>
        <p:blipFill>
          <a:blip r:embed="rId2"/>
          <a:stretch>
            <a:fillRect/>
          </a:stretch>
        </p:blipFill>
        <p:spPr>
          <a:xfrm>
            <a:off x="8397766" y="1417411"/>
            <a:ext cx="3486121" cy="2354522"/>
          </a:xfrm>
          <a:prstGeom prst="rect">
            <a:avLst/>
          </a:prstGeom>
        </p:spPr>
      </p:pic>
      <p:sp>
        <p:nvSpPr>
          <p:cNvPr id="5" name="TextBox 4">
            <a:extLst>
              <a:ext uri="{FF2B5EF4-FFF2-40B4-BE49-F238E27FC236}">
                <a16:creationId xmlns:a16="http://schemas.microsoft.com/office/drawing/2014/main" id="{CDC864F0-C83E-3537-4FAC-D50F96ECB10A}"/>
              </a:ext>
            </a:extLst>
          </p:cNvPr>
          <p:cNvSpPr txBox="1"/>
          <p:nvPr/>
        </p:nvSpPr>
        <p:spPr>
          <a:xfrm>
            <a:off x="821748" y="1344212"/>
            <a:ext cx="4459356" cy="4801314"/>
          </a:xfrm>
          <a:prstGeom prst="rect">
            <a:avLst/>
          </a:prstGeom>
          <a:noFill/>
        </p:spPr>
        <p:txBody>
          <a:bodyPr wrap="square" rtlCol="0">
            <a:spAutoFit/>
          </a:bodyPr>
          <a:lstStyle/>
          <a:p>
            <a:r>
              <a:rPr lang="en-US" b="0" i="0" dirty="0">
                <a:effectLst/>
                <a:latin typeface="Arial" panose="020B0604020202020204" pitchFamily="34" charset="0"/>
              </a:rPr>
              <a:t>The </a:t>
            </a:r>
            <a:r>
              <a:rPr lang="en-US" b="1" i="0" dirty="0">
                <a:effectLst/>
                <a:latin typeface="Arial" panose="020B0604020202020204" pitchFamily="34" charset="0"/>
              </a:rPr>
              <a:t>Los Angeles Pacific Railroad</a:t>
            </a:r>
            <a:r>
              <a:rPr lang="en-US" b="0" i="0" dirty="0">
                <a:effectLst/>
                <a:latin typeface="Arial" panose="020B0604020202020204" pitchFamily="34" charset="0"/>
              </a:rPr>
              <a:t> (1896−1911) (LAP) was </a:t>
            </a:r>
            <a:r>
              <a:rPr lang="en-US" b="0" i="0" strike="noStrike" dirty="0">
                <a:effectLst/>
                <a:latin typeface="Arial" panose="020B0604020202020204" pitchFamily="34" charset="0"/>
              </a:rPr>
              <a:t>passenger</a:t>
            </a:r>
            <a:r>
              <a:rPr lang="en-US" b="0" i="0" dirty="0">
                <a:effectLst/>
                <a:latin typeface="Arial" panose="020B0604020202020204" pitchFamily="34" charset="0"/>
              </a:rPr>
              <a:t> and freight steam railway system in </a:t>
            </a:r>
            <a:r>
              <a:rPr lang="en-US" b="0" i="0" strike="noStrike" dirty="0">
                <a:effectLst/>
                <a:latin typeface="Arial" panose="020B0604020202020204" pitchFamily="34" charset="0"/>
              </a:rPr>
              <a:t>Los Angeles County</a:t>
            </a:r>
            <a:r>
              <a:rPr lang="en-US" b="0" i="0" dirty="0">
                <a:effectLst/>
                <a:latin typeface="Arial" panose="020B0604020202020204" pitchFamily="34" charset="0"/>
              </a:rPr>
              <a:t>, </a:t>
            </a:r>
            <a:r>
              <a:rPr lang="en-US" b="0" i="0" strike="noStrike" dirty="0">
                <a:effectLst/>
                <a:latin typeface="Arial" panose="020B0604020202020204" pitchFamily="34" charset="0"/>
              </a:rPr>
              <a:t>California</a:t>
            </a:r>
            <a:r>
              <a:rPr lang="en-US" b="0" i="0" dirty="0">
                <a:effectLst/>
                <a:latin typeface="Arial" panose="020B0604020202020204" pitchFamily="34" charset="0"/>
              </a:rPr>
              <a:t>. At its peak it had 230 miles (370 km) of track extending from </a:t>
            </a:r>
            <a:r>
              <a:rPr lang="en-US" b="0" i="0" strike="noStrike" dirty="0">
                <a:effectLst/>
                <a:latin typeface="Arial" panose="020B0604020202020204" pitchFamily="34" charset="0"/>
              </a:rPr>
              <a:t>Downtown Los Angeles</a:t>
            </a:r>
            <a:r>
              <a:rPr lang="en-US" b="0" i="0" dirty="0">
                <a:effectLst/>
                <a:latin typeface="Arial" panose="020B0604020202020204" pitchFamily="34" charset="0"/>
              </a:rPr>
              <a:t> to Hollywood to </a:t>
            </a:r>
            <a:r>
              <a:rPr lang="en-US" b="0" i="0" strike="noStrike" dirty="0">
                <a:effectLst/>
                <a:latin typeface="Arial" panose="020B0604020202020204" pitchFamily="34" charset="0"/>
              </a:rPr>
              <a:t>Santa Monica</a:t>
            </a:r>
            <a:r>
              <a:rPr lang="en-US" b="0" i="0" dirty="0">
                <a:effectLst/>
                <a:latin typeface="Arial" panose="020B0604020202020204" pitchFamily="34" charset="0"/>
              </a:rPr>
              <a:t>, and </a:t>
            </a:r>
            <a:r>
              <a:rPr lang="en-US" b="0" i="0" strike="noStrike" dirty="0">
                <a:effectLst/>
                <a:latin typeface="Arial" panose="020B0604020202020204" pitchFamily="34" charset="0"/>
              </a:rPr>
              <a:t>South Bay</a:t>
            </a:r>
            <a:r>
              <a:rPr lang="en-US" b="0" i="0" dirty="0">
                <a:effectLst/>
                <a:latin typeface="Arial" panose="020B0604020202020204" pitchFamily="34" charset="0"/>
              </a:rPr>
              <a:t> towns along </a:t>
            </a:r>
            <a:r>
              <a:rPr lang="en-US" b="0" i="0" strike="noStrike" dirty="0">
                <a:effectLst/>
                <a:latin typeface="Arial" panose="020B0604020202020204" pitchFamily="34" charset="0"/>
              </a:rPr>
              <a:t>Santa Monica Bay</a:t>
            </a:r>
            <a:r>
              <a:rPr lang="en-US" b="0" i="0" dirty="0">
                <a:effectLst/>
                <a:latin typeface="Arial" panose="020B0604020202020204" pitchFamily="34" charset="0"/>
              </a:rPr>
              <a:t>. The balloon route was a Los Angeles sightseeing excursion by rail.</a:t>
            </a:r>
          </a:p>
          <a:p>
            <a:endParaRPr lang="en-US" dirty="0">
              <a:latin typeface="Arial" panose="020B0604020202020204" pitchFamily="34" charset="0"/>
            </a:endParaRPr>
          </a:p>
          <a:p>
            <a:r>
              <a:rPr lang="en-US" b="0" i="0" dirty="0">
                <a:effectLst/>
                <a:latin typeface="Arial" panose="020B0604020202020204" pitchFamily="34" charset="0"/>
              </a:rPr>
              <a:t>Leased by Pacific Electric, later purchased, </a:t>
            </a:r>
            <a:r>
              <a:rPr lang="en-US" dirty="0">
                <a:latin typeface="Arial" panose="020B0604020202020204" pitchFamily="34" charset="0"/>
              </a:rPr>
              <a:t>absorbed and electrified </a:t>
            </a:r>
            <a:r>
              <a:rPr lang="en-US" b="0" i="0" dirty="0">
                <a:effectLst/>
                <a:latin typeface="Arial" panose="020B0604020202020204" pitchFamily="34" charset="0"/>
              </a:rPr>
              <a:t>by Pacific Electric to expand their passenger and freight system – and to stop the Long Warf in Santa Monica from becoming a competitor to the Port of Los Angeles.</a:t>
            </a:r>
          </a:p>
        </p:txBody>
      </p:sp>
      <p:pic>
        <p:nvPicPr>
          <p:cNvPr id="7" name="Picture 6">
            <a:extLst>
              <a:ext uri="{FF2B5EF4-FFF2-40B4-BE49-F238E27FC236}">
                <a16:creationId xmlns:a16="http://schemas.microsoft.com/office/drawing/2014/main" id="{0D2C41B3-BF67-EBB4-D54F-03790C5BFE4C}"/>
              </a:ext>
            </a:extLst>
          </p:cNvPr>
          <p:cNvPicPr>
            <a:picLocks noChangeAspect="1"/>
          </p:cNvPicPr>
          <p:nvPr/>
        </p:nvPicPr>
        <p:blipFill>
          <a:blip r:embed="rId3"/>
          <a:stretch>
            <a:fillRect/>
          </a:stretch>
        </p:blipFill>
        <p:spPr>
          <a:xfrm>
            <a:off x="8397765" y="3863781"/>
            <a:ext cx="3486122" cy="2393054"/>
          </a:xfrm>
          <a:prstGeom prst="rect">
            <a:avLst/>
          </a:prstGeom>
        </p:spPr>
      </p:pic>
      <p:pic>
        <p:nvPicPr>
          <p:cNvPr id="3074" name="Picture 2" descr="Los Angeles Pacific Logo">
            <a:extLst>
              <a:ext uri="{FF2B5EF4-FFF2-40B4-BE49-F238E27FC236}">
                <a16:creationId xmlns:a16="http://schemas.microsoft.com/office/drawing/2014/main" id="{1A8822C1-FFC0-6360-23A8-1A0ADA573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635" y="34290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29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CE8E-385B-8DF6-D5EC-E924E868F599}"/>
              </a:ext>
            </a:extLst>
          </p:cNvPr>
          <p:cNvSpPr>
            <a:spLocks noGrp="1"/>
          </p:cNvSpPr>
          <p:nvPr>
            <p:ph type="title"/>
          </p:nvPr>
        </p:nvSpPr>
        <p:spPr>
          <a:xfrm>
            <a:off x="838200" y="-2459"/>
            <a:ext cx="10515600" cy="1325563"/>
          </a:xfrm>
        </p:spPr>
        <p:txBody>
          <a:bodyPr/>
          <a:lstStyle/>
          <a:p>
            <a:r>
              <a:rPr lang="en-US" dirty="0"/>
              <a:t>Pacific Electric</a:t>
            </a:r>
          </a:p>
        </p:txBody>
      </p:sp>
      <p:pic>
        <p:nvPicPr>
          <p:cNvPr id="1026" name="Picture 2" descr="Pacific Electric - Southern California Railway Museum">
            <a:extLst>
              <a:ext uri="{FF2B5EF4-FFF2-40B4-BE49-F238E27FC236}">
                <a16:creationId xmlns:a16="http://schemas.microsoft.com/office/drawing/2014/main" id="{5851DD1B-8546-B6F7-DA0B-69CDA00EF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329" y="-81132"/>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760E21B3-D7EA-037B-73DF-7AC29E2C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1846" y="3617504"/>
            <a:ext cx="1442707" cy="1304921"/>
          </a:xfrm>
          <a:prstGeom prst="rect">
            <a:avLst/>
          </a:prstGeom>
        </p:spPr>
      </p:pic>
      <p:pic>
        <p:nvPicPr>
          <p:cNvPr id="6" name="Picture 5" descr="A picture containing text, orange&#10;&#10;Description automatically generated">
            <a:extLst>
              <a:ext uri="{FF2B5EF4-FFF2-40B4-BE49-F238E27FC236}">
                <a16:creationId xmlns:a16="http://schemas.microsoft.com/office/drawing/2014/main" id="{AED133FE-8B12-5343-D55F-39A171A05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551" y="5128305"/>
            <a:ext cx="2617305" cy="1678328"/>
          </a:xfrm>
          <a:prstGeom prst="rect">
            <a:avLst/>
          </a:prstGeom>
        </p:spPr>
      </p:pic>
      <p:pic>
        <p:nvPicPr>
          <p:cNvPr id="8" name="Picture 7" descr="Text&#10;&#10;Description automatically generated">
            <a:extLst>
              <a:ext uri="{FF2B5EF4-FFF2-40B4-BE49-F238E27FC236}">
                <a16:creationId xmlns:a16="http://schemas.microsoft.com/office/drawing/2014/main" id="{0F319F4D-7AA2-B76B-2C90-56FE45A9A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660" y="3844498"/>
            <a:ext cx="1510915" cy="2742902"/>
          </a:xfrm>
          <a:prstGeom prst="rect">
            <a:avLst/>
          </a:prstGeom>
        </p:spPr>
      </p:pic>
      <p:sp>
        <p:nvSpPr>
          <p:cNvPr id="9" name="TextBox 8">
            <a:extLst>
              <a:ext uri="{FF2B5EF4-FFF2-40B4-BE49-F238E27FC236}">
                <a16:creationId xmlns:a16="http://schemas.microsoft.com/office/drawing/2014/main" id="{7A5ACAF7-258C-1C49-176F-E047F8132094}"/>
              </a:ext>
            </a:extLst>
          </p:cNvPr>
          <p:cNvSpPr txBox="1"/>
          <p:nvPr/>
        </p:nvSpPr>
        <p:spPr>
          <a:xfrm>
            <a:off x="188844" y="1028343"/>
            <a:ext cx="4377890" cy="5632311"/>
          </a:xfrm>
          <a:prstGeom prst="rect">
            <a:avLst/>
          </a:prstGeom>
          <a:noFill/>
        </p:spPr>
        <p:txBody>
          <a:bodyPr wrap="square" rtlCol="0">
            <a:spAutoFit/>
          </a:bodyPr>
          <a:lstStyle/>
          <a:p>
            <a:r>
              <a:rPr lang="en-US" dirty="0"/>
              <a:t>Pacific Electric (1899-1953) connected four Southern California counties and laid out our sprawling region pre-freeway. The big red cars are the subject of urban legends and urban history. Los Angeles had the world’s largest electrified rail system for passengers and freight when it peaked in 1922</a:t>
            </a:r>
          </a:p>
          <a:p>
            <a:endParaRPr lang="en-US" dirty="0"/>
          </a:p>
          <a:p>
            <a:r>
              <a:rPr lang="en-US" dirty="0"/>
              <a:t>Its high contrast logo with the motto Comfort, Speed, Safety was used on its electric trains, buses, maps and timetables. The logo’s inner ring later changed to Rail and Motor Coach with the addition of a wing to indicate speed. As more buses took over rail routes, the center electric bolt was eventually dropped.</a:t>
            </a:r>
          </a:p>
          <a:p>
            <a:endParaRPr lang="en-US" dirty="0"/>
          </a:p>
          <a:p>
            <a:r>
              <a:rPr lang="en-US" dirty="0" err="1"/>
              <a:t>PERyScope</a:t>
            </a:r>
            <a:r>
              <a:rPr lang="en-US" dirty="0"/>
              <a:t> was a passenger take-one monthly newsletter with its own contemporary mid-century modern logo.</a:t>
            </a:r>
          </a:p>
        </p:txBody>
      </p:sp>
      <p:pic>
        <p:nvPicPr>
          <p:cNvPr id="10" name="Picture 9">
            <a:extLst>
              <a:ext uri="{FF2B5EF4-FFF2-40B4-BE49-F238E27FC236}">
                <a16:creationId xmlns:a16="http://schemas.microsoft.com/office/drawing/2014/main" id="{2D3EAB0A-74AD-62B7-9812-3482799695C1}"/>
              </a:ext>
            </a:extLst>
          </p:cNvPr>
          <p:cNvPicPr>
            <a:picLocks noChangeAspect="1"/>
          </p:cNvPicPr>
          <p:nvPr/>
        </p:nvPicPr>
        <p:blipFill>
          <a:blip r:embed="rId6"/>
          <a:stretch>
            <a:fillRect/>
          </a:stretch>
        </p:blipFill>
        <p:spPr>
          <a:xfrm>
            <a:off x="10424193" y="3064731"/>
            <a:ext cx="1660663" cy="996398"/>
          </a:xfrm>
          <a:prstGeom prst="rect">
            <a:avLst/>
          </a:prstGeom>
        </p:spPr>
      </p:pic>
      <p:pic>
        <p:nvPicPr>
          <p:cNvPr id="12" name="Picture 11">
            <a:extLst>
              <a:ext uri="{FF2B5EF4-FFF2-40B4-BE49-F238E27FC236}">
                <a16:creationId xmlns:a16="http://schemas.microsoft.com/office/drawing/2014/main" id="{E414E2AE-7F32-C067-9A85-66BDA2CBC3FB}"/>
              </a:ext>
            </a:extLst>
          </p:cNvPr>
          <p:cNvPicPr>
            <a:picLocks noChangeAspect="1"/>
          </p:cNvPicPr>
          <p:nvPr/>
        </p:nvPicPr>
        <p:blipFill>
          <a:blip r:embed="rId7"/>
          <a:stretch>
            <a:fillRect/>
          </a:stretch>
        </p:blipFill>
        <p:spPr>
          <a:xfrm>
            <a:off x="4637175" y="493098"/>
            <a:ext cx="2543175" cy="2952750"/>
          </a:xfrm>
          <a:prstGeom prst="rect">
            <a:avLst/>
          </a:prstGeom>
        </p:spPr>
      </p:pic>
      <p:pic>
        <p:nvPicPr>
          <p:cNvPr id="14" name="Picture 13">
            <a:extLst>
              <a:ext uri="{FF2B5EF4-FFF2-40B4-BE49-F238E27FC236}">
                <a16:creationId xmlns:a16="http://schemas.microsoft.com/office/drawing/2014/main" id="{8498DDA0-E920-8DD0-BD8E-28CF7ED5F2CB}"/>
              </a:ext>
            </a:extLst>
          </p:cNvPr>
          <p:cNvPicPr>
            <a:picLocks noChangeAspect="1"/>
          </p:cNvPicPr>
          <p:nvPr/>
        </p:nvPicPr>
        <p:blipFill>
          <a:blip r:embed="rId8"/>
          <a:stretch>
            <a:fillRect/>
          </a:stretch>
        </p:blipFill>
        <p:spPr>
          <a:xfrm>
            <a:off x="6728791" y="3654455"/>
            <a:ext cx="2017587" cy="1267970"/>
          </a:xfrm>
          <a:prstGeom prst="rect">
            <a:avLst/>
          </a:prstGeom>
        </p:spPr>
      </p:pic>
      <p:pic>
        <p:nvPicPr>
          <p:cNvPr id="16" name="Picture 15">
            <a:extLst>
              <a:ext uri="{FF2B5EF4-FFF2-40B4-BE49-F238E27FC236}">
                <a16:creationId xmlns:a16="http://schemas.microsoft.com/office/drawing/2014/main" id="{9819BD8D-DD32-10EA-DFBF-AEDF027B6BA6}"/>
              </a:ext>
            </a:extLst>
          </p:cNvPr>
          <p:cNvPicPr>
            <a:picLocks noChangeAspect="1"/>
          </p:cNvPicPr>
          <p:nvPr/>
        </p:nvPicPr>
        <p:blipFill>
          <a:blip r:embed="rId9"/>
          <a:stretch>
            <a:fillRect/>
          </a:stretch>
        </p:blipFill>
        <p:spPr>
          <a:xfrm>
            <a:off x="7430617" y="45592"/>
            <a:ext cx="1569672" cy="3559791"/>
          </a:xfrm>
          <a:prstGeom prst="rect">
            <a:avLst/>
          </a:prstGeom>
        </p:spPr>
      </p:pic>
      <p:pic>
        <p:nvPicPr>
          <p:cNvPr id="18" name="Picture 17" descr="Diagram&#10;&#10;Description automatically generated with medium confidence">
            <a:extLst>
              <a:ext uri="{FF2B5EF4-FFF2-40B4-BE49-F238E27FC236}">
                <a16:creationId xmlns:a16="http://schemas.microsoft.com/office/drawing/2014/main" id="{0156C40D-5710-453A-E0BB-5E3C17EF02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3502" y="4922425"/>
            <a:ext cx="3108636" cy="1884208"/>
          </a:xfrm>
          <a:prstGeom prst="rect">
            <a:avLst/>
          </a:prstGeom>
        </p:spPr>
      </p:pic>
    </p:spTree>
    <p:extLst>
      <p:ext uri="{BB962C8B-B14F-4D97-AF65-F5344CB8AC3E}">
        <p14:creationId xmlns:p14="http://schemas.microsoft.com/office/powerpoint/2010/main" val="3459490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sky&#10;&#10;Description automatically generated">
            <a:extLst>
              <a:ext uri="{FF2B5EF4-FFF2-40B4-BE49-F238E27FC236}">
                <a16:creationId xmlns:a16="http://schemas.microsoft.com/office/drawing/2014/main" id="{363876AF-FA7E-29B5-E1DA-0CA055C9263F}"/>
              </a:ext>
            </a:extLst>
          </p:cNvPr>
          <p:cNvPicPr>
            <a:picLocks noChangeAspect="1"/>
          </p:cNvPicPr>
          <p:nvPr/>
        </p:nvPicPr>
        <p:blipFill rotWithShape="1">
          <a:blip r:embed="rId2">
            <a:extLst>
              <a:ext uri="{28A0092B-C50C-407E-A947-70E740481C1C}">
                <a14:useLocalDpi xmlns:a14="http://schemas.microsoft.com/office/drawing/2010/main" val="0"/>
              </a:ext>
            </a:extLst>
          </a:blip>
          <a:srcRect r="46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descr="A train on a bridge&#10;&#10;Description automatically generated with medium confidence">
            <a:extLst>
              <a:ext uri="{FF2B5EF4-FFF2-40B4-BE49-F238E27FC236}">
                <a16:creationId xmlns:a16="http://schemas.microsoft.com/office/drawing/2014/main" id="{3AABAD05-5A32-34F5-0B31-44ED7269F650}"/>
              </a:ext>
            </a:extLst>
          </p:cNvPr>
          <p:cNvPicPr>
            <a:picLocks noChangeAspect="1"/>
          </p:cNvPicPr>
          <p:nvPr/>
        </p:nvPicPr>
        <p:blipFill rotWithShape="1">
          <a:blip r:embed="rId3">
            <a:extLst>
              <a:ext uri="{28A0092B-C50C-407E-A947-70E740481C1C}">
                <a14:useLocalDpi xmlns:a14="http://schemas.microsoft.com/office/drawing/2010/main" val="0"/>
              </a:ext>
            </a:extLst>
          </a:blip>
          <a:srcRect l="5327" r="633"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9" name="Picture 8" descr="A picture containing text, outdoor, tree, sky&#10;&#10;Description automatically generated">
            <a:extLst>
              <a:ext uri="{FF2B5EF4-FFF2-40B4-BE49-F238E27FC236}">
                <a16:creationId xmlns:a16="http://schemas.microsoft.com/office/drawing/2014/main" id="{78359FCD-700A-A64D-E184-88F2E4E807B8}"/>
              </a:ext>
            </a:extLst>
          </p:cNvPr>
          <p:cNvPicPr>
            <a:picLocks noChangeAspect="1"/>
          </p:cNvPicPr>
          <p:nvPr/>
        </p:nvPicPr>
        <p:blipFill rotWithShape="1">
          <a:blip r:embed="rId4">
            <a:extLst>
              <a:ext uri="{28A0092B-C50C-407E-A947-70E740481C1C}">
                <a14:useLocalDpi xmlns:a14="http://schemas.microsoft.com/office/drawing/2010/main" val="0"/>
              </a:ext>
            </a:extLst>
          </a:blip>
          <a:srcRect r="4069"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0" name="Freeform: Shape 1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BE4040-03C9-F15F-D91A-4ABC12B92AF5}"/>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2800" kern="1200" dirty="0">
                <a:solidFill>
                  <a:schemeClr val="tx1"/>
                </a:solidFill>
                <a:latin typeface="+mj-lt"/>
                <a:ea typeface="+mj-ea"/>
                <a:cs typeface="+mj-cs"/>
              </a:rPr>
              <a:t>Pacific Electric – an iconic livery </a:t>
            </a:r>
          </a:p>
        </p:txBody>
      </p:sp>
      <p:sp>
        <p:nvSpPr>
          <p:cNvPr id="24" name="Rectangle 2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CBD631C-D7D0-9352-70F2-70D3CD21A9DB}"/>
              </a:ext>
            </a:extLst>
          </p:cNvPr>
          <p:cNvSpPr txBox="1"/>
          <p:nvPr/>
        </p:nvSpPr>
        <p:spPr>
          <a:xfrm>
            <a:off x="448056" y="2258568"/>
            <a:ext cx="2807208" cy="3922776"/>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sz="1100" dirty="0"/>
              <a:t>The high contrast red, black, white, gold and silver colors of its trains and motor coaches is instantly recognizable today, 65 years after its last train ran.</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Five shades of its iconic red were used over the years, with orange trim, black and white accents, silver and orange pin stripes, and silver or “French gray” rooftops.</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1899-1915 Crimson Red</a:t>
            </a:r>
          </a:p>
          <a:p>
            <a:pPr indent="-228600">
              <a:lnSpc>
                <a:spcPct val="90000"/>
              </a:lnSpc>
              <a:spcAft>
                <a:spcPts val="600"/>
              </a:spcAft>
              <a:buFont typeface="Arial" panose="020B0604020202020204" pitchFamily="34" charset="0"/>
              <a:buChar char="•"/>
            </a:pPr>
            <a:r>
              <a:rPr lang="en-US" sz="1100" dirty="0"/>
              <a:t>1915-1929 Electric Lines Red #1</a:t>
            </a:r>
          </a:p>
          <a:p>
            <a:pPr indent="-228600">
              <a:lnSpc>
                <a:spcPct val="90000"/>
              </a:lnSpc>
              <a:spcAft>
                <a:spcPts val="600"/>
              </a:spcAft>
              <a:buFont typeface="Arial" panose="020B0604020202020204" pitchFamily="34" charset="0"/>
              <a:buChar char="•"/>
            </a:pPr>
            <a:r>
              <a:rPr lang="en-US" sz="1100" dirty="0"/>
              <a:t>1930-1934 Shoshone Red or Red #2</a:t>
            </a:r>
          </a:p>
          <a:p>
            <a:pPr indent="-228600">
              <a:lnSpc>
                <a:spcPct val="90000"/>
              </a:lnSpc>
              <a:spcAft>
                <a:spcPts val="600"/>
              </a:spcAft>
              <a:buFont typeface="Arial" panose="020B0604020202020204" pitchFamily="34" charset="0"/>
              <a:buChar char="•"/>
            </a:pPr>
            <a:r>
              <a:rPr lang="en-US" sz="1100" dirty="0"/>
              <a:t>1934-1941 Banderillo Red or Red #3</a:t>
            </a:r>
          </a:p>
          <a:p>
            <a:pPr indent="-228600">
              <a:lnSpc>
                <a:spcPct val="90000"/>
              </a:lnSpc>
              <a:spcAft>
                <a:spcPts val="600"/>
              </a:spcAft>
              <a:buFont typeface="Arial" panose="020B0604020202020204" pitchFamily="34" charset="0"/>
              <a:buChar char="•"/>
            </a:pPr>
            <a:r>
              <a:rPr lang="en-US" sz="1100" dirty="0"/>
              <a:t>1939-1953 Pacific Electric Red</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Green and Black were used on trucks, Mineral Brown was used on specialized rail maintenance cars, and locomotives were mostly painted black.</a:t>
            </a:r>
          </a:p>
          <a:p>
            <a:pPr indent="-228600">
              <a:lnSpc>
                <a:spcPct val="90000"/>
              </a:lnSpc>
              <a:spcAft>
                <a:spcPts val="600"/>
              </a:spcAft>
              <a:buFont typeface="Arial" panose="020B0604020202020204" pitchFamily="34" charset="0"/>
              <a:buChar char="•"/>
            </a:pPr>
            <a:endParaRPr lang="en-US" sz="1100" dirty="0"/>
          </a:p>
          <a:p>
            <a:pPr indent="-228600">
              <a:lnSpc>
                <a:spcPct val="90000"/>
              </a:lnSpc>
              <a:spcAft>
                <a:spcPts val="600"/>
              </a:spcAft>
              <a:buFont typeface="Arial" panose="020B0604020202020204" pitchFamily="34" charset="0"/>
              <a:buChar char="•"/>
            </a:pPr>
            <a:r>
              <a:rPr lang="en-US" sz="1100" dirty="0"/>
              <a:t>PE buses used the same livery at rail cars.</a:t>
            </a:r>
          </a:p>
        </p:txBody>
      </p:sp>
      <p:pic>
        <p:nvPicPr>
          <p:cNvPr id="13" name="Picture 12" descr="A train going over a bridge&#10;&#10;Description automatically generated with medium confidence">
            <a:extLst>
              <a:ext uri="{FF2B5EF4-FFF2-40B4-BE49-F238E27FC236}">
                <a16:creationId xmlns:a16="http://schemas.microsoft.com/office/drawing/2014/main" id="{5DAB91CC-4574-334D-5F17-CEB2AC4D0B94}"/>
              </a:ext>
            </a:extLst>
          </p:cNvPr>
          <p:cNvPicPr>
            <a:picLocks noChangeAspect="1"/>
          </p:cNvPicPr>
          <p:nvPr/>
        </p:nvPicPr>
        <p:blipFill rotWithShape="1">
          <a:blip r:embed="rId5">
            <a:extLst>
              <a:ext uri="{28A0092B-C50C-407E-A947-70E740481C1C}">
                <a14:useLocalDpi xmlns:a14="http://schemas.microsoft.com/office/drawing/2010/main" val="0"/>
              </a:ext>
            </a:extLst>
          </a:blip>
          <a:srcRect l="5347" r="-2"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222707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5FEF-E010-5E19-50EF-B481F9772AFC}"/>
              </a:ext>
            </a:extLst>
          </p:cNvPr>
          <p:cNvSpPr>
            <a:spLocks noGrp="1"/>
          </p:cNvSpPr>
          <p:nvPr>
            <p:ph type="title"/>
          </p:nvPr>
        </p:nvSpPr>
        <p:spPr>
          <a:xfrm>
            <a:off x="801098" y="1396289"/>
            <a:ext cx="5277333" cy="1325563"/>
          </a:xfrm>
        </p:spPr>
        <p:txBody>
          <a:bodyPr vert="horz" lIns="91440" tIns="45720" rIns="91440" bIns="45720" rtlCol="0" anchor="ctr">
            <a:normAutofit/>
          </a:bodyPr>
          <a:lstStyle/>
          <a:p>
            <a:r>
              <a:rPr lang="en-US"/>
              <a:t>Los Angeles Railway</a:t>
            </a:r>
            <a:endParaRPr lang="en-US" dirty="0"/>
          </a:p>
        </p:txBody>
      </p:sp>
      <p:sp>
        <p:nvSpPr>
          <p:cNvPr id="2058" name="Freeform: Shape 2054">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47311653-CA1C-4366-AF7B-2E9767F18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5999"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LARy logo">
            <a:extLst>
              <a:ext uri="{FF2B5EF4-FFF2-40B4-BE49-F238E27FC236}">
                <a16:creationId xmlns:a16="http://schemas.microsoft.com/office/drawing/2014/main" id="{0C08EBB0-EF36-F638-4F74-5B8C552941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96347" y="401431"/>
            <a:ext cx="2270680" cy="1156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6BC6C9-4962-8B04-CC34-FC28D7485DD4}"/>
              </a:ext>
            </a:extLst>
          </p:cNvPr>
          <p:cNvSpPr txBox="1"/>
          <p:nvPr/>
        </p:nvSpPr>
        <p:spPr>
          <a:xfrm>
            <a:off x="805543" y="2871982"/>
            <a:ext cx="5272888" cy="3181684"/>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dirty="0"/>
              <a:t>Los Angeles Railway</a:t>
            </a:r>
            <a:r>
              <a:rPr lang="en-US" b="0" i="0" dirty="0">
                <a:effectLst/>
              </a:rPr>
              <a:t> (1895−1945) (</a:t>
            </a:r>
            <a:r>
              <a:rPr lang="en-US" b="0" i="0" dirty="0" err="1">
                <a:effectLst/>
              </a:rPr>
              <a:t>LARy</a:t>
            </a:r>
            <a:r>
              <a:rPr lang="en-US" b="0" i="0" dirty="0">
                <a:effectLst/>
              </a:rPr>
              <a:t>) was an electric </a:t>
            </a:r>
            <a:r>
              <a:rPr lang="en-US" dirty="0"/>
              <a:t>streetcar system, the Yellow Cars, that radiated out in all directions from Downtown Los Angeles, serving neighborhoods up to 8-10 miles north, south, east and west of the central business district.  This is the system that was slowly transformed by buses and longer routes between 1923 and 1963 to  accommodate the growing city, becoming today’s Metro’s bus system.</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Its logo…..Mission bell tower within a bell shape and radiating wing-like electric bolts. Fare Tokens carry the streetcar bell theme, perhaps inspired by the distinct </a:t>
            </a:r>
            <a:r>
              <a:rPr lang="en-US" dirty="0" err="1"/>
              <a:t>LARy</a:t>
            </a:r>
            <a:r>
              <a:rPr lang="en-US" dirty="0"/>
              <a:t> streetcar bell sound.</a:t>
            </a:r>
          </a:p>
        </p:txBody>
      </p:sp>
      <p:sp>
        <p:nvSpPr>
          <p:cNvPr id="2059" name="Freeform: Shape 2058">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Freeform: Shape 2060">
            <a:extLst>
              <a:ext uri="{FF2B5EF4-FFF2-40B4-BE49-F238E27FC236}">
                <a16:creationId xmlns:a16="http://schemas.microsoft.com/office/drawing/2014/main" id="{2CABF795-F18F-494E-BBDE-C1415B786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oin with a design on it&#10;&#10;Description automatically generated with low confidence">
            <a:extLst>
              <a:ext uri="{FF2B5EF4-FFF2-40B4-BE49-F238E27FC236}">
                <a16:creationId xmlns:a16="http://schemas.microsoft.com/office/drawing/2014/main" id="{9C81CF64-E3DA-CC67-CBD2-FD99EFDA1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150" y="3996966"/>
            <a:ext cx="2684535" cy="2671112"/>
          </a:xfrm>
          <a:prstGeom prst="rect">
            <a:avLst/>
          </a:prstGeom>
        </p:spPr>
      </p:pic>
    </p:spTree>
    <p:extLst>
      <p:ext uri="{BB962C8B-B14F-4D97-AF65-F5344CB8AC3E}">
        <p14:creationId xmlns:p14="http://schemas.microsoft.com/office/powerpoint/2010/main" val="228773329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next to a trolley">
            <a:extLst>
              <a:ext uri="{FF2B5EF4-FFF2-40B4-BE49-F238E27FC236}">
                <a16:creationId xmlns:a16="http://schemas.microsoft.com/office/drawing/2014/main" id="{7C215AF8-D4D8-803E-6D19-D43FE89C2F36}"/>
              </a:ext>
            </a:extLst>
          </p:cNvPr>
          <p:cNvPicPr>
            <a:picLocks noChangeAspect="1"/>
          </p:cNvPicPr>
          <p:nvPr/>
        </p:nvPicPr>
        <p:blipFill rotWithShape="1">
          <a:blip r:embed="rId2">
            <a:extLst>
              <a:ext uri="{28A0092B-C50C-407E-A947-70E740481C1C}">
                <a14:useLocalDpi xmlns:a14="http://schemas.microsoft.com/office/drawing/2010/main" val="0"/>
              </a:ext>
            </a:extLst>
          </a:blip>
          <a:srcRect t="11897"/>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DE26FA-4577-DBED-FB09-D00E27001CC5}"/>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Los Angeles Railway</a:t>
            </a:r>
          </a:p>
        </p:txBody>
      </p:sp>
      <p:sp>
        <p:nvSpPr>
          <p:cNvPr id="5" name="TextBox 4">
            <a:extLst>
              <a:ext uri="{FF2B5EF4-FFF2-40B4-BE49-F238E27FC236}">
                <a16:creationId xmlns:a16="http://schemas.microsoft.com/office/drawing/2014/main" id="{AA7787B1-973C-30A7-0ECC-D63C3592BD6C}"/>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The liveries of </a:t>
            </a:r>
            <a:r>
              <a:rPr lang="en-US" sz="2000" dirty="0" err="1"/>
              <a:t>LARy</a:t>
            </a:r>
            <a:r>
              <a:rPr lang="en-US" sz="2000" dirty="0"/>
              <a:t> </a:t>
            </a:r>
          </a:p>
          <a:p>
            <a:pPr indent="-228600">
              <a:lnSpc>
                <a:spcPct val="90000"/>
              </a:lnSpc>
              <a:spcAft>
                <a:spcPts val="600"/>
              </a:spcAft>
              <a:buFont typeface="Arial" panose="020B0604020202020204" pitchFamily="34" charset="0"/>
              <a:buChar char="•"/>
            </a:pPr>
            <a:r>
              <a:rPr lang="en-US" sz="2000" dirty="0"/>
              <a:t>Yellow on yellow - </a:t>
            </a:r>
          </a:p>
          <a:p>
            <a:pPr indent="-228600">
              <a:lnSpc>
                <a:spcPct val="90000"/>
              </a:lnSpc>
              <a:spcAft>
                <a:spcPts val="600"/>
              </a:spcAft>
              <a:buFont typeface="Arial" panose="020B0604020202020204" pitchFamily="34" charset="0"/>
              <a:buChar char="•"/>
            </a:pPr>
            <a:r>
              <a:rPr lang="en-US" sz="2000" dirty="0"/>
              <a:t>Fruit Salad – White top, green to the beltline and yellow down</a:t>
            </a:r>
          </a:p>
        </p:txBody>
      </p:sp>
    </p:spTree>
    <p:extLst>
      <p:ext uri="{BB962C8B-B14F-4D97-AF65-F5344CB8AC3E}">
        <p14:creationId xmlns:p14="http://schemas.microsoft.com/office/powerpoint/2010/main" val="56921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9DF94-CE63-8024-7D57-AF67E0979B56}"/>
              </a:ext>
            </a:extLst>
          </p:cNvPr>
          <p:cNvSpPr>
            <a:spLocks noGrp="1"/>
          </p:cNvSpPr>
          <p:nvPr>
            <p:ph type="title"/>
          </p:nvPr>
        </p:nvSpPr>
        <p:spPr/>
        <p:txBody>
          <a:bodyPr/>
          <a:lstStyle/>
          <a:p>
            <a:r>
              <a:rPr lang="en-US" dirty="0"/>
              <a:t>Los Angeles Motor Bus/Coach</a:t>
            </a:r>
          </a:p>
        </p:txBody>
      </p:sp>
      <p:sp>
        <p:nvSpPr>
          <p:cNvPr id="3" name="TextBox 2">
            <a:extLst>
              <a:ext uri="{FF2B5EF4-FFF2-40B4-BE49-F238E27FC236}">
                <a16:creationId xmlns:a16="http://schemas.microsoft.com/office/drawing/2014/main" id="{B4249334-486E-9B0E-7EFD-44AB1AA8EEE3}"/>
              </a:ext>
            </a:extLst>
          </p:cNvPr>
          <p:cNvSpPr txBox="1"/>
          <p:nvPr/>
        </p:nvSpPr>
        <p:spPr>
          <a:xfrm>
            <a:off x="838200" y="1496638"/>
            <a:ext cx="6923849" cy="4247317"/>
          </a:xfrm>
          <a:prstGeom prst="rect">
            <a:avLst/>
          </a:prstGeom>
          <a:noFill/>
        </p:spPr>
        <p:txBody>
          <a:bodyPr wrap="square" rtlCol="0">
            <a:spAutoFit/>
          </a:bodyPr>
          <a:lstStyle/>
          <a:p>
            <a:r>
              <a:rPr lang="en-US" dirty="0"/>
              <a:t>The first bus transit provider for Los Angeles. Started in 1923 to serve streets without rail, like Western Ave, Wilshire Blvd and Sunset Boulevard, and be a feeder system to multiple rails lines that crossed those streets. </a:t>
            </a:r>
          </a:p>
          <a:p>
            <a:endParaRPr lang="en-US" dirty="0"/>
          </a:p>
          <a:p>
            <a:r>
              <a:rPr lang="en-US" dirty="0"/>
              <a:t>It was a joint subsidiary of Los Angeles Railway and Pacific Electric. A simple oval logo contains both </a:t>
            </a:r>
            <a:r>
              <a:rPr lang="en-US" dirty="0" err="1"/>
              <a:t>LARy</a:t>
            </a:r>
            <a:r>
              <a:rPr lang="en-US" dirty="0"/>
              <a:t> and PE logos within it.</a:t>
            </a:r>
          </a:p>
          <a:p>
            <a:endParaRPr lang="en-US" dirty="0"/>
          </a:p>
          <a:p>
            <a:r>
              <a:rPr lang="en-US" dirty="0"/>
              <a:t>Buses were provided to LAMC by both PE and </a:t>
            </a:r>
            <a:r>
              <a:rPr lang="en-US" dirty="0" err="1"/>
              <a:t>LARy</a:t>
            </a:r>
            <a:r>
              <a:rPr lang="en-US" dirty="0"/>
              <a:t>, most operated out of a newly constructed bus yard at Virgil and Santa Monica Blvd, now the location of the City of LA Bureau of Street Lighting.</a:t>
            </a:r>
          </a:p>
          <a:p>
            <a:endParaRPr lang="en-US" dirty="0"/>
          </a:p>
          <a:p>
            <a:r>
              <a:rPr lang="en-US" dirty="0"/>
              <a:t>After Los Angeles Railway was purchased by Los Angeles Transit Lines, and as conversions of streetcars to bus service increased, LA Motor Coach was eventually into Los Angeles Transit Lines. </a:t>
            </a:r>
          </a:p>
        </p:txBody>
      </p:sp>
    </p:spTree>
    <p:extLst>
      <p:ext uri="{BB962C8B-B14F-4D97-AF65-F5344CB8AC3E}">
        <p14:creationId xmlns:p14="http://schemas.microsoft.com/office/powerpoint/2010/main" val="2039114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B403-D61D-7CAF-B59C-A349F15C1690}"/>
              </a:ext>
            </a:extLst>
          </p:cNvPr>
          <p:cNvSpPr>
            <a:spLocks noGrp="1"/>
          </p:cNvSpPr>
          <p:nvPr>
            <p:ph type="title"/>
          </p:nvPr>
        </p:nvSpPr>
        <p:spPr/>
        <p:txBody>
          <a:bodyPr/>
          <a:lstStyle/>
          <a:p>
            <a:r>
              <a:rPr lang="en-US" dirty="0"/>
              <a:t>Los Angeles Transit Lines (1945-1958)</a:t>
            </a:r>
          </a:p>
        </p:txBody>
      </p:sp>
      <p:pic>
        <p:nvPicPr>
          <p:cNvPr id="3" name="Picture 2">
            <a:extLst>
              <a:ext uri="{FF2B5EF4-FFF2-40B4-BE49-F238E27FC236}">
                <a16:creationId xmlns:a16="http://schemas.microsoft.com/office/drawing/2014/main" id="{E6A479E5-4977-2EE1-6868-A18D92E6150F}"/>
              </a:ext>
            </a:extLst>
          </p:cNvPr>
          <p:cNvPicPr>
            <a:picLocks noChangeAspect="1"/>
          </p:cNvPicPr>
          <p:nvPr/>
        </p:nvPicPr>
        <p:blipFill>
          <a:blip r:embed="rId2"/>
          <a:stretch>
            <a:fillRect/>
          </a:stretch>
        </p:blipFill>
        <p:spPr>
          <a:xfrm>
            <a:off x="9659006" y="1717844"/>
            <a:ext cx="2522482" cy="1429710"/>
          </a:xfrm>
          <a:prstGeom prst="rect">
            <a:avLst/>
          </a:prstGeom>
        </p:spPr>
      </p:pic>
      <p:sp>
        <p:nvSpPr>
          <p:cNvPr id="4" name="TextBox 3">
            <a:extLst>
              <a:ext uri="{FF2B5EF4-FFF2-40B4-BE49-F238E27FC236}">
                <a16:creationId xmlns:a16="http://schemas.microsoft.com/office/drawing/2014/main" id="{B7EDDD8C-2E6F-3E62-A943-761413F923D5}"/>
              </a:ext>
            </a:extLst>
          </p:cNvPr>
          <p:cNvSpPr txBox="1"/>
          <p:nvPr/>
        </p:nvSpPr>
        <p:spPr>
          <a:xfrm>
            <a:off x="244206" y="3743505"/>
            <a:ext cx="6587060" cy="369332"/>
          </a:xfrm>
          <a:prstGeom prst="rect">
            <a:avLst/>
          </a:prstGeom>
          <a:noFill/>
        </p:spPr>
        <p:txBody>
          <a:bodyPr wrap="none" rtlCol="0">
            <a:spAutoFit/>
          </a:bodyPr>
          <a:lstStyle/>
          <a:p>
            <a:r>
              <a:rPr lang="en-US" dirty="0"/>
              <a:t>(Insert Annual Report cover here – WPA style Winged Buses graphic)</a:t>
            </a:r>
          </a:p>
        </p:txBody>
      </p:sp>
      <p:sp>
        <p:nvSpPr>
          <p:cNvPr id="5" name="TextBox 4">
            <a:extLst>
              <a:ext uri="{FF2B5EF4-FFF2-40B4-BE49-F238E27FC236}">
                <a16:creationId xmlns:a16="http://schemas.microsoft.com/office/drawing/2014/main" id="{E87784D8-4501-C4CE-4625-4ABA07A699E7}"/>
              </a:ext>
            </a:extLst>
          </p:cNvPr>
          <p:cNvSpPr txBox="1"/>
          <p:nvPr/>
        </p:nvSpPr>
        <p:spPr>
          <a:xfrm>
            <a:off x="244206" y="4174428"/>
            <a:ext cx="8632555" cy="923330"/>
          </a:xfrm>
          <a:prstGeom prst="rect">
            <a:avLst/>
          </a:prstGeom>
          <a:noFill/>
        </p:spPr>
        <p:txBody>
          <a:bodyPr wrap="square" rtlCol="0">
            <a:spAutoFit/>
          </a:bodyPr>
          <a:lstStyle/>
          <a:p>
            <a:r>
              <a:rPr lang="en-US" dirty="0"/>
              <a:t>The Wing as a graphic theme for transit services in the City of Angels - </a:t>
            </a:r>
          </a:p>
          <a:p>
            <a:r>
              <a:rPr lang="en-US" dirty="0" err="1"/>
              <a:t>LARy’s</a:t>
            </a:r>
            <a:r>
              <a:rPr lang="en-US" dirty="0"/>
              <a:t> radiating electricity wings in its logo becomes an actual single wing in later PE logo, then becomes two wings on its successor, the metropolitan coach lines logo.</a:t>
            </a:r>
          </a:p>
        </p:txBody>
      </p:sp>
      <p:pic>
        <p:nvPicPr>
          <p:cNvPr id="6" name="Picture 2" descr="LARy logo">
            <a:extLst>
              <a:ext uri="{FF2B5EF4-FFF2-40B4-BE49-F238E27FC236}">
                <a16:creationId xmlns:a16="http://schemas.microsoft.com/office/drawing/2014/main" id="{D1B7DA9C-1C8B-B934-3233-25D910BF81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4206" y="5318404"/>
            <a:ext cx="2270680" cy="1156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orange&#10;&#10;Description automatically generated">
            <a:extLst>
              <a:ext uri="{FF2B5EF4-FFF2-40B4-BE49-F238E27FC236}">
                <a16:creationId xmlns:a16="http://schemas.microsoft.com/office/drawing/2014/main" id="{374BF5A2-C684-E56D-9A00-5BA20EA4A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9989" y="5163097"/>
            <a:ext cx="2287509" cy="1466849"/>
          </a:xfrm>
          <a:prstGeom prst="rect">
            <a:avLst/>
          </a:prstGeom>
        </p:spPr>
      </p:pic>
      <p:pic>
        <p:nvPicPr>
          <p:cNvPr id="8" name="Picture 2" descr="Metropolitan Coach Lines">
            <a:extLst>
              <a:ext uri="{FF2B5EF4-FFF2-40B4-BE49-F238E27FC236}">
                <a16:creationId xmlns:a16="http://schemas.microsoft.com/office/drawing/2014/main" id="{1C3049D4-D101-7788-4C63-66C188F1C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361" y="5163096"/>
            <a:ext cx="3476435" cy="14668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A2B5F22-1DC7-AA65-C22A-19A25601405C}"/>
              </a:ext>
            </a:extLst>
          </p:cNvPr>
          <p:cNvSpPr txBox="1"/>
          <p:nvPr/>
        </p:nvSpPr>
        <p:spPr>
          <a:xfrm>
            <a:off x="838200" y="1399201"/>
            <a:ext cx="8537028" cy="2308324"/>
          </a:xfrm>
          <a:prstGeom prst="rect">
            <a:avLst/>
          </a:prstGeom>
          <a:noFill/>
        </p:spPr>
        <p:txBody>
          <a:bodyPr wrap="square" rtlCol="0">
            <a:spAutoFit/>
          </a:bodyPr>
          <a:lstStyle/>
          <a:p>
            <a:r>
              <a:rPr lang="en-US" dirty="0"/>
              <a:t>Los Angeles Railway’s successor LATL was owned by a parent company, National City Lines. They used a standard </a:t>
            </a:r>
            <a:r>
              <a:rPr lang="en-US" i="1" dirty="0"/>
              <a:t>shield</a:t>
            </a:r>
            <a:r>
              <a:rPr lang="en-US" dirty="0"/>
              <a:t> logo in every city where they operated transit, and a standard motto, </a:t>
            </a:r>
            <a:r>
              <a:rPr lang="en-US" i="1" dirty="0"/>
              <a:t>Safety Courtesy Service. </a:t>
            </a:r>
            <a:r>
              <a:rPr lang="en-US" dirty="0"/>
              <a:t>By this time (end of WWII), LA’s booming wartime economy and notorious traffic rendered Pacific Electric’s older motto, </a:t>
            </a:r>
            <a:r>
              <a:rPr lang="en-US" i="1" dirty="0"/>
              <a:t>Comfort, Speed, Safety </a:t>
            </a:r>
            <a:r>
              <a:rPr lang="en-US" dirty="0"/>
              <a:t>was rendered obsolete.  The notion of speed carried on visually, in the form of double wings in the logo of PE’s successor, Metropolitan Coach Lines.  Shields (safety) versus Wings (speed).  Safety, Courtesy, Service – still in use?? Comfort and Speed are gone as motto words – but live on in other ways.</a:t>
            </a:r>
          </a:p>
        </p:txBody>
      </p:sp>
      <p:pic>
        <p:nvPicPr>
          <p:cNvPr id="14" name="Picture 13">
            <a:extLst>
              <a:ext uri="{FF2B5EF4-FFF2-40B4-BE49-F238E27FC236}">
                <a16:creationId xmlns:a16="http://schemas.microsoft.com/office/drawing/2014/main" id="{4B1F2ACE-63F1-0765-2A7C-0C19EACFF033}"/>
              </a:ext>
            </a:extLst>
          </p:cNvPr>
          <p:cNvPicPr>
            <a:picLocks noChangeAspect="1"/>
          </p:cNvPicPr>
          <p:nvPr/>
        </p:nvPicPr>
        <p:blipFill>
          <a:blip r:embed="rId6"/>
          <a:stretch>
            <a:fillRect/>
          </a:stretch>
        </p:blipFill>
        <p:spPr>
          <a:xfrm>
            <a:off x="9669518" y="3305578"/>
            <a:ext cx="2511971" cy="1439444"/>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3D426A70-F2FF-ECCC-8C78-C4D81306F6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9517" y="138114"/>
            <a:ext cx="2511971" cy="1421706"/>
          </a:xfrm>
          <a:prstGeom prst="rect">
            <a:avLst/>
          </a:prstGeom>
        </p:spPr>
      </p:pic>
    </p:spTree>
    <p:extLst>
      <p:ext uri="{BB962C8B-B14F-4D97-AF65-F5344CB8AC3E}">
        <p14:creationId xmlns:p14="http://schemas.microsoft.com/office/powerpoint/2010/main" val="27354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A2629-EDD7-2AEB-AFAB-D3B5C3F0372A}"/>
              </a:ext>
            </a:extLst>
          </p:cNvPr>
          <p:cNvSpPr>
            <a:spLocks noGrp="1"/>
          </p:cNvSpPr>
          <p:nvPr>
            <p:ph type="title"/>
          </p:nvPr>
        </p:nvSpPr>
        <p:spPr>
          <a:xfrm>
            <a:off x="816570" y="-4207"/>
            <a:ext cx="10515600" cy="1325563"/>
          </a:xfrm>
        </p:spPr>
        <p:txBody>
          <a:bodyPr/>
          <a:lstStyle/>
          <a:p>
            <a:r>
              <a:rPr lang="en-US" dirty="0"/>
              <a:t>Comfort – transit seating</a:t>
            </a:r>
          </a:p>
        </p:txBody>
      </p:sp>
      <p:sp>
        <p:nvSpPr>
          <p:cNvPr id="3" name="TextBox 2">
            <a:extLst>
              <a:ext uri="{FF2B5EF4-FFF2-40B4-BE49-F238E27FC236}">
                <a16:creationId xmlns:a16="http://schemas.microsoft.com/office/drawing/2014/main" id="{436074C4-30ED-D037-E13C-10FA5C87DA09}"/>
              </a:ext>
            </a:extLst>
          </p:cNvPr>
          <p:cNvSpPr txBox="1"/>
          <p:nvPr/>
        </p:nvSpPr>
        <p:spPr>
          <a:xfrm>
            <a:off x="859830" y="847499"/>
            <a:ext cx="4195957" cy="369332"/>
          </a:xfrm>
          <a:prstGeom prst="rect">
            <a:avLst/>
          </a:prstGeom>
          <a:noFill/>
        </p:spPr>
        <p:txBody>
          <a:bodyPr wrap="none" rtlCol="0">
            <a:spAutoFit/>
          </a:bodyPr>
          <a:lstStyle/>
          <a:p>
            <a:r>
              <a:rPr lang="en-US" dirty="0"/>
              <a:t>Wood, Leather, Moquette, Fabric and Vinyl</a:t>
            </a:r>
          </a:p>
        </p:txBody>
      </p:sp>
      <p:pic>
        <p:nvPicPr>
          <p:cNvPr id="5" name="Picture 4">
            <a:extLst>
              <a:ext uri="{FF2B5EF4-FFF2-40B4-BE49-F238E27FC236}">
                <a16:creationId xmlns:a16="http://schemas.microsoft.com/office/drawing/2014/main" id="{CC7AA801-C007-814C-2E66-B917AA276D4B}"/>
              </a:ext>
            </a:extLst>
          </p:cNvPr>
          <p:cNvPicPr>
            <a:picLocks noChangeAspect="1"/>
          </p:cNvPicPr>
          <p:nvPr/>
        </p:nvPicPr>
        <p:blipFill>
          <a:blip r:embed="rId2"/>
          <a:stretch>
            <a:fillRect/>
          </a:stretch>
        </p:blipFill>
        <p:spPr>
          <a:xfrm>
            <a:off x="908140" y="1321357"/>
            <a:ext cx="1760785" cy="2223908"/>
          </a:xfrm>
          <a:prstGeom prst="rect">
            <a:avLst/>
          </a:prstGeom>
        </p:spPr>
      </p:pic>
      <p:sp>
        <p:nvSpPr>
          <p:cNvPr id="6" name="TextBox 5">
            <a:extLst>
              <a:ext uri="{FF2B5EF4-FFF2-40B4-BE49-F238E27FC236}">
                <a16:creationId xmlns:a16="http://schemas.microsoft.com/office/drawing/2014/main" id="{44DC6D29-A899-1970-0633-F2A4F35F5B6E}"/>
              </a:ext>
            </a:extLst>
          </p:cNvPr>
          <p:cNvSpPr txBox="1"/>
          <p:nvPr/>
        </p:nvSpPr>
        <p:spPr>
          <a:xfrm>
            <a:off x="859830" y="3520967"/>
            <a:ext cx="1931436" cy="738664"/>
          </a:xfrm>
          <a:prstGeom prst="rect">
            <a:avLst/>
          </a:prstGeom>
          <a:noFill/>
        </p:spPr>
        <p:txBody>
          <a:bodyPr wrap="square" rtlCol="0">
            <a:spAutoFit/>
          </a:bodyPr>
          <a:lstStyle/>
          <a:p>
            <a:r>
              <a:rPr lang="en-US" sz="1400" dirty="0"/>
              <a:t>LA Motor Coach. Basket weave. Color? Moquette. 1941</a:t>
            </a:r>
          </a:p>
        </p:txBody>
      </p:sp>
      <p:pic>
        <p:nvPicPr>
          <p:cNvPr id="8" name="Picture 7">
            <a:extLst>
              <a:ext uri="{FF2B5EF4-FFF2-40B4-BE49-F238E27FC236}">
                <a16:creationId xmlns:a16="http://schemas.microsoft.com/office/drawing/2014/main" id="{348FF935-56AB-DBEB-3891-7DC859B5802F}"/>
              </a:ext>
            </a:extLst>
          </p:cNvPr>
          <p:cNvPicPr>
            <a:picLocks noChangeAspect="1"/>
          </p:cNvPicPr>
          <p:nvPr/>
        </p:nvPicPr>
        <p:blipFill>
          <a:blip r:embed="rId3"/>
          <a:stretch>
            <a:fillRect/>
          </a:stretch>
        </p:blipFill>
        <p:spPr>
          <a:xfrm>
            <a:off x="927377" y="4444297"/>
            <a:ext cx="1741547" cy="2239132"/>
          </a:xfrm>
          <a:prstGeom prst="rect">
            <a:avLst/>
          </a:prstGeom>
        </p:spPr>
      </p:pic>
      <p:pic>
        <p:nvPicPr>
          <p:cNvPr id="10" name="Picture 9">
            <a:extLst>
              <a:ext uri="{FF2B5EF4-FFF2-40B4-BE49-F238E27FC236}">
                <a16:creationId xmlns:a16="http://schemas.microsoft.com/office/drawing/2014/main" id="{D8123E2E-05D2-F98B-22DE-254D1FB7B446}"/>
              </a:ext>
            </a:extLst>
          </p:cNvPr>
          <p:cNvPicPr>
            <a:picLocks noChangeAspect="1"/>
          </p:cNvPicPr>
          <p:nvPr/>
        </p:nvPicPr>
        <p:blipFill>
          <a:blip r:embed="rId4"/>
          <a:stretch>
            <a:fillRect/>
          </a:stretch>
        </p:blipFill>
        <p:spPr>
          <a:xfrm>
            <a:off x="2736473" y="1342126"/>
            <a:ext cx="2709145" cy="2203139"/>
          </a:xfrm>
          <a:prstGeom prst="rect">
            <a:avLst/>
          </a:prstGeom>
        </p:spPr>
      </p:pic>
      <p:sp>
        <p:nvSpPr>
          <p:cNvPr id="11" name="TextBox 10">
            <a:extLst>
              <a:ext uri="{FF2B5EF4-FFF2-40B4-BE49-F238E27FC236}">
                <a16:creationId xmlns:a16="http://schemas.microsoft.com/office/drawing/2014/main" id="{CEEEBC83-3B3B-5737-8D7D-0CC00809FBFF}"/>
              </a:ext>
            </a:extLst>
          </p:cNvPr>
          <p:cNvSpPr txBox="1"/>
          <p:nvPr/>
        </p:nvSpPr>
        <p:spPr>
          <a:xfrm>
            <a:off x="2668924" y="3520967"/>
            <a:ext cx="1931436" cy="954107"/>
          </a:xfrm>
          <a:prstGeom prst="rect">
            <a:avLst/>
          </a:prstGeom>
          <a:noFill/>
        </p:spPr>
        <p:txBody>
          <a:bodyPr wrap="square" rtlCol="0">
            <a:spAutoFit/>
          </a:bodyPr>
          <a:lstStyle/>
          <a:p>
            <a:r>
              <a:rPr lang="en-US" sz="1400" dirty="0"/>
              <a:t>LA Motor Coach. </a:t>
            </a:r>
          </a:p>
          <a:p>
            <a:r>
              <a:rPr lang="en-US" sz="1400" dirty="0"/>
              <a:t>Dark Green? </a:t>
            </a:r>
          </a:p>
          <a:p>
            <a:r>
              <a:rPr lang="en-US" sz="1400" dirty="0"/>
              <a:t>Leather textured vinyl. 1942</a:t>
            </a:r>
          </a:p>
        </p:txBody>
      </p:sp>
      <p:pic>
        <p:nvPicPr>
          <p:cNvPr id="13" name="Picture 12">
            <a:extLst>
              <a:ext uri="{FF2B5EF4-FFF2-40B4-BE49-F238E27FC236}">
                <a16:creationId xmlns:a16="http://schemas.microsoft.com/office/drawing/2014/main" id="{60FEFDDE-FEF8-E585-AD06-6272D1E26B8D}"/>
              </a:ext>
            </a:extLst>
          </p:cNvPr>
          <p:cNvPicPr>
            <a:picLocks noChangeAspect="1"/>
          </p:cNvPicPr>
          <p:nvPr/>
        </p:nvPicPr>
        <p:blipFill>
          <a:blip r:embed="rId5"/>
          <a:stretch>
            <a:fillRect/>
          </a:stretch>
        </p:blipFill>
        <p:spPr>
          <a:xfrm>
            <a:off x="5513166" y="1342126"/>
            <a:ext cx="2807118" cy="2227437"/>
          </a:xfrm>
          <a:prstGeom prst="rect">
            <a:avLst/>
          </a:prstGeom>
        </p:spPr>
      </p:pic>
      <p:sp>
        <p:nvSpPr>
          <p:cNvPr id="14" name="TextBox 13">
            <a:extLst>
              <a:ext uri="{FF2B5EF4-FFF2-40B4-BE49-F238E27FC236}">
                <a16:creationId xmlns:a16="http://schemas.microsoft.com/office/drawing/2014/main" id="{0A0F2A6A-4F96-561B-3806-B5092AEE2F52}"/>
              </a:ext>
            </a:extLst>
          </p:cNvPr>
          <p:cNvSpPr txBox="1"/>
          <p:nvPr/>
        </p:nvSpPr>
        <p:spPr>
          <a:xfrm>
            <a:off x="5464782" y="3534756"/>
            <a:ext cx="1931436" cy="738664"/>
          </a:xfrm>
          <a:prstGeom prst="rect">
            <a:avLst/>
          </a:prstGeom>
          <a:noFill/>
        </p:spPr>
        <p:txBody>
          <a:bodyPr wrap="square" rtlCol="0">
            <a:spAutoFit/>
          </a:bodyPr>
          <a:lstStyle/>
          <a:p>
            <a:r>
              <a:rPr lang="en-US" sz="1400" dirty="0"/>
              <a:t>Pacific Electric Bus. Zebra Stripe. Color?</a:t>
            </a:r>
          </a:p>
          <a:p>
            <a:r>
              <a:rPr lang="en-US" sz="1400" dirty="0"/>
              <a:t>Moquette. 1946</a:t>
            </a:r>
          </a:p>
        </p:txBody>
      </p:sp>
      <p:pic>
        <p:nvPicPr>
          <p:cNvPr id="16" name="Picture 15">
            <a:extLst>
              <a:ext uri="{FF2B5EF4-FFF2-40B4-BE49-F238E27FC236}">
                <a16:creationId xmlns:a16="http://schemas.microsoft.com/office/drawing/2014/main" id="{C8A0C3EB-85D6-4EAA-4A0B-9AB41C972FD3}"/>
              </a:ext>
            </a:extLst>
          </p:cNvPr>
          <p:cNvPicPr>
            <a:picLocks noChangeAspect="1"/>
          </p:cNvPicPr>
          <p:nvPr/>
        </p:nvPicPr>
        <p:blipFill>
          <a:blip r:embed="rId6"/>
          <a:stretch>
            <a:fillRect/>
          </a:stretch>
        </p:blipFill>
        <p:spPr>
          <a:xfrm>
            <a:off x="8881240" y="273275"/>
            <a:ext cx="3013185" cy="2264399"/>
          </a:xfrm>
          <a:prstGeom prst="rect">
            <a:avLst/>
          </a:prstGeom>
        </p:spPr>
      </p:pic>
      <p:pic>
        <p:nvPicPr>
          <p:cNvPr id="18" name="Picture 17">
            <a:extLst>
              <a:ext uri="{FF2B5EF4-FFF2-40B4-BE49-F238E27FC236}">
                <a16:creationId xmlns:a16="http://schemas.microsoft.com/office/drawing/2014/main" id="{9E36307B-90C3-4B07-3147-F094D93361D3}"/>
              </a:ext>
            </a:extLst>
          </p:cNvPr>
          <p:cNvPicPr>
            <a:picLocks noChangeAspect="1"/>
          </p:cNvPicPr>
          <p:nvPr/>
        </p:nvPicPr>
        <p:blipFill>
          <a:blip r:embed="rId7"/>
          <a:stretch>
            <a:fillRect/>
          </a:stretch>
        </p:blipFill>
        <p:spPr>
          <a:xfrm>
            <a:off x="9239840" y="3994133"/>
            <a:ext cx="2734862" cy="2740572"/>
          </a:xfrm>
          <a:prstGeom prst="rect">
            <a:avLst/>
          </a:prstGeom>
        </p:spPr>
      </p:pic>
      <p:pic>
        <p:nvPicPr>
          <p:cNvPr id="20" name="Picture 19">
            <a:extLst>
              <a:ext uri="{FF2B5EF4-FFF2-40B4-BE49-F238E27FC236}">
                <a16:creationId xmlns:a16="http://schemas.microsoft.com/office/drawing/2014/main" id="{FA9102D6-16ED-ED11-5164-358061915671}"/>
              </a:ext>
            </a:extLst>
          </p:cNvPr>
          <p:cNvPicPr>
            <a:picLocks noChangeAspect="1"/>
          </p:cNvPicPr>
          <p:nvPr/>
        </p:nvPicPr>
        <p:blipFill>
          <a:blip r:embed="rId8"/>
          <a:stretch>
            <a:fillRect/>
          </a:stretch>
        </p:blipFill>
        <p:spPr>
          <a:xfrm>
            <a:off x="6948009" y="4810655"/>
            <a:ext cx="2209800" cy="1924050"/>
          </a:xfrm>
          <a:prstGeom prst="rect">
            <a:avLst/>
          </a:prstGeom>
        </p:spPr>
      </p:pic>
      <p:sp>
        <p:nvSpPr>
          <p:cNvPr id="21" name="TextBox 20">
            <a:extLst>
              <a:ext uri="{FF2B5EF4-FFF2-40B4-BE49-F238E27FC236}">
                <a16:creationId xmlns:a16="http://schemas.microsoft.com/office/drawing/2014/main" id="{D7E2FFE8-EB98-E9B7-183C-17234576A2A2}"/>
              </a:ext>
            </a:extLst>
          </p:cNvPr>
          <p:cNvSpPr txBox="1"/>
          <p:nvPr/>
        </p:nvSpPr>
        <p:spPr>
          <a:xfrm>
            <a:off x="6871372" y="4106798"/>
            <a:ext cx="1931436" cy="738664"/>
          </a:xfrm>
          <a:prstGeom prst="rect">
            <a:avLst/>
          </a:prstGeom>
          <a:noFill/>
        </p:spPr>
        <p:txBody>
          <a:bodyPr wrap="square" rtlCol="0">
            <a:spAutoFit/>
          </a:bodyPr>
          <a:lstStyle/>
          <a:p>
            <a:r>
              <a:rPr lang="en-US" sz="1400" dirty="0"/>
              <a:t>SCRTD Bus. </a:t>
            </a:r>
          </a:p>
          <a:p>
            <a:r>
              <a:rPr lang="en-US" sz="1400" dirty="0"/>
              <a:t>Vinyl and Fabric.</a:t>
            </a:r>
          </a:p>
          <a:p>
            <a:r>
              <a:rPr lang="en-US" sz="1400" dirty="0"/>
              <a:t>Brown and gold. 1982</a:t>
            </a:r>
          </a:p>
        </p:txBody>
      </p:sp>
      <p:sp>
        <p:nvSpPr>
          <p:cNvPr id="22" name="TextBox 21">
            <a:extLst>
              <a:ext uri="{FF2B5EF4-FFF2-40B4-BE49-F238E27FC236}">
                <a16:creationId xmlns:a16="http://schemas.microsoft.com/office/drawing/2014/main" id="{2126EF70-5BE2-3BDF-BCA7-F44F0B0146D1}"/>
              </a:ext>
            </a:extLst>
          </p:cNvPr>
          <p:cNvSpPr txBox="1"/>
          <p:nvPr/>
        </p:nvSpPr>
        <p:spPr>
          <a:xfrm>
            <a:off x="8802808" y="2569109"/>
            <a:ext cx="1931436" cy="738664"/>
          </a:xfrm>
          <a:prstGeom prst="rect">
            <a:avLst/>
          </a:prstGeom>
          <a:noFill/>
        </p:spPr>
        <p:txBody>
          <a:bodyPr wrap="square" rtlCol="0">
            <a:spAutoFit/>
          </a:bodyPr>
          <a:lstStyle/>
          <a:p>
            <a:r>
              <a:rPr lang="en-US" sz="1400" dirty="0"/>
              <a:t>Metro Bus. </a:t>
            </a:r>
          </a:p>
          <a:p>
            <a:r>
              <a:rPr lang="en-US" sz="1400" dirty="0"/>
              <a:t>Moquette.</a:t>
            </a:r>
          </a:p>
          <a:p>
            <a:r>
              <a:rPr lang="en-US" sz="1400" dirty="0"/>
              <a:t>Rainbow? 2004</a:t>
            </a:r>
          </a:p>
        </p:txBody>
      </p:sp>
    </p:spTree>
    <p:extLst>
      <p:ext uri="{BB962C8B-B14F-4D97-AF65-F5344CB8AC3E}">
        <p14:creationId xmlns:p14="http://schemas.microsoft.com/office/powerpoint/2010/main" val="2520401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2446</Words>
  <Application>Microsoft Office PowerPoint</Application>
  <PresentationFormat>Widescreen</PresentationFormat>
  <Paragraphs>105</Paragraphs>
  <Slides>20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Calibri</vt:lpstr>
      <vt:lpstr>Calibri Light</vt:lpstr>
      <vt:lpstr>Office Theme</vt:lpstr>
      <vt:lpstr>CorelPhotoPaint.Image.6</vt:lpstr>
      <vt:lpstr>DRAFT  Liveries and Logos</vt:lpstr>
      <vt:lpstr>1900-2023 – our first 100+ years in graphics</vt:lpstr>
      <vt:lpstr>Pacific Electric</vt:lpstr>
      <vt:lpstr>Pacific Electric – an iconic livery </vt:lpstr>
      <vt:lpstr>Los Angeles Railway</vt:lpstr>
      <vt:lpstr>Los Angeles Railway</vt:lpstr>
      <vt:lpstr>Los Angeles Motor Bus/Coach</vt:lpstr>
      <vt:lpstr>Los Angeles Transit Lines (1945-1958)</vt:lpstr>
      <vt:lpstr>Comfort – transit seating</vt:lpstr>
      <vt:lpstr>Speed – Freeway Fliers, Zephyr Service, Minibuses, Commuter Express, DASH and Rapid Bus BRT</vt:lpstr>
      <vt:lpstr>Metropolitan Coach Lines (1953-1958) Successor to Pacific Electric</vt:lpstr>
      <vt:lpstr>Metropolitan Coach Lines (1953-1958) Successor to Pacific Electric</vt:lpstr>
      <vt:lpstr>Metropolitan Coach Lines (1953-1958) Successor to Pacific Electric</vt:lpstr>
      <vt:lpstr>Metropolitan Coach Lines (1953-1958) Successor to Pacific Electric</vt:lpstr>
      <vt:lpstr>Los Angeles Metropolitan Transit Authority (1958-1964)</vt:lpstr>
      <vt:lpstr>Southern California Rapid Transit District</vt:lpstr>
      <vt:lpstr>Los Angeles County Transportation Commission</vt:lpstr>
      <vt:lpstr>Los Angeles County Metropolitan Transportation Authority</vt:lpstr>
      <vt:lpstr>Extras/Others Community Generated Graphics - Protest</vt:lpstr>
      <vt:lpstr>Extras/others - Los Angeles Pacific Railway</vt:lpstr>
    </vt:vector>
  </TitlesOfParts>
  <Company>LA Metro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Liveries and Logos</dc:title>
  <dc:creator>Barrett, Matthew</dc:creator>
  <cp:lastModifiedBy>Barrett, Matthew</cp:lastModifiedBy>
  <cp:revision>6</cp:revision>
  <dcterms:created xsi:type="dcterms:W3CDTF">2023-02-10T21:22:26Z</dcterms:created>
  <dcterms:modified xsi:type="dcterms:W3CDTF">2023-02-25T01:14:07Z</dcterms:modified>
</cp:coreProperties>
</file>